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xml" ContentType="application/vnd.openxmlformats-officedocument.presentationml.tags+xml"/>
  <Override PartName="/ppt/notesSlides/notesSlide22.xml" ContentType="application/vnd.openxmlformats-officedocument.presentationml.notesSlide+xml"/>
  <Override PartName="/ppt/tags/tag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43"/>
  </p:notesMasterIdLst>
  <p:handoutMasterIdLst>
    <p:handoutMasterId r:id="rId44"/>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90" r:id="rId31"/>
    <p:sldId id="279" r:id="rId32"/>
    <p:sldId id="280" r:id="rId33"/>
    <p:sldId id="281" r:id="rId34"/>
    <p:sldId id="282" r:id="rId35"/>
    <p:sldId id="283" r:id="rId36"/>
    <p:sldId id="284" r:id="rId37"/>
    <p:sldId id="285" r:id="rId38"/>
    <p:sldId id="286" r:id="rId39"/>
    <p:sldId id="288" r:id="rId40"/>
    <p:sldId id="287" r:id="rId41"/>
    <p:sldId id="289" r:id="rId4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56C4D2"/>
    <a:srgbClr val="ED6D00"/>
    <a:srgbClr val="30B5C5"/>
    <a:srgbClr val="E7F7F9"/>
    <a:srgbClr val="FFFFFF"/>
    <a:srgbClr val="BEE9EE"/>
    <a:srgbClr val="404040"/>
    <a:srgbClr val="151515"/>
    <a:srgbClr val="5757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60784" autoAdjust="0"/>
  </p:normalViewPr>
  <p:slideViewPr>
    <p:cSldViewPr snapToGrid="0" snapToObjects="1">
      <p:cViewPr varScale="1">
        <p:scale>
          <a:sx n="104" d="100"/>
          <a:sy n="104" d="100"/>
        </p:scale>
        <p:origin x="72" y="240"/>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4" d="100"/>
          <a:sy n="84" d="100"/>
        </p:scale>
        <p:origin x="3792" y="60"/>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1/15/2021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145002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2081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3959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9534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Location Based Service (LBS) uses various types of location technologies to obtain the current location of a device and provides information resources and basic services for the device through the mobile Internet.</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62851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18918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68352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China Education and Research Network (CERNET) is a nationwide education and research computer network in China. The CERNET project is funded by the Chinese government and directly managed by the Chinese Ministry of Education. It is constructed and operated by Tsinghua University and the other leading Chinese universities.</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475476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1247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6793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9663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6737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1737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CIO: Chief Information Officer</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93583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06098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1st-generation campus network:</a:t>
            </a:r>
          </a:p>
          <a:p>
            <a:pPr lvl="1"/>
            <a:r>
              <a:rPr lang="en-US" altLang="zh-CN" dirty="0" smtClean="0"/>
              <a:t>In 1980, IEEE released the IEEE 802.3 standard, signaling the birth of Ethernet technology. By using twisted pair connections, Ethernet was more cost-effective and easier to implement than previous networking technologies. Consequently, Ethernet quickly became the mainstream technology for campus networks. During the early days, campus networks used hubs as access devices. A hub was a shared-medium device that worked at the physical layer. It was limited in the number of users it could support for concurrent access. If many users connected to a hub simultaneously, network performance degraded severely due to the expanded collision domain. In the late 1980s, Ethernet switches emerged. Due to their more advantageous working scheme than hubs, Ethernet switches therefore quickly replaced hubs to become the standard components of campus networks</a:t>
            </a:r>
            <a:r>
              <a:rPr lang="zh-CN" altLang="en-US" dirty="0" smtClean="0"/>
              <a:t> </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395290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a:t>2nd-generation campus network:</a:t>
            </a:r>
          </a:p>
          <a:p>
            <a:pPr lvl="1"/>
            <a:r>
              <a:rPr lang="en-US" altLang="zh-CN" dirty="0"/>
              <a:t>In the 1990s, the growing popularity of World Wide Web (WWW) and instant messaging software posed great bandwidth challenges for campus networks. This, however, could not be met on a router-based campus backbone network. Against this backdrop, Layer 3 switches were developed in 1996. A Layer 3 switch is also called a routed switch because it integrates both Layer 2 switching and Layer 3 routing functions. Such a switch came with a simple and efficient Layer 3 forwarding engine designed and optimized for campus scenarios. Its Layer 3 routing capabilities were approximately equivalent to Layer 2 switching performance. Layer 3 switches allow computers to access the campus network, provide high-performance network connections, and meet the requirements of various WWW-based multimedia services and office systems.</a:t>
            </a:r>
          </a:p>
          <a:p>
            <a:r>
              <a:rPr lang="en-US" altLang="zh-CN" dirty="0"/>
              <a:t>3rd-generation campus network</a:t>
            </a:r>
          </a:p>
          <a:p>
            <a:pPr lvl="1"/>
            <a:r>
              <a:rPr lang="en-US" altLang="zh-CN" dirty="0"/>
              <a:t>As we all know, smart mobile terminals first emerged in 2007. Since then, they quickly became popular and reached a wide audience. Driven by this, Wi-Fi technology also developed rapidly. Wi-Fi has subsequently become deeply integrated into and a typical feature of campus networks. SDN has also been introduced to campus networks in order to simplify services. This generation of campus networks generally meets the requirements of enterprises that are in the early stages of wireless transformation. However, Wi-Fi networks cannot deliver a high enough service quality, and therefore can only be used as a supplement to wired networks. </a:t>
            </a:r>
          </a:p>
          <a:p>
            <a:r>
              <a:rPr lang="en-US" altLang="zh-CN" dirty="0"/>
              <a:t>Campus networks have constantly evolved and made dramatic improvements in terms of bandwidth, scale, and service convergence. However, they face new challenges in connectivity, experience, O&amp;M, security, and ecosystem as digital transformation sweeps across all industries. For example, </a:t>
            </a:r>
            <a:r>
              <a:rPr lang="en-US" altLang="zh-CN" dirty="0" err="1"/>
              <a:t>IoT</a:t>
            </a:r>
            <a:r>
              <a:rPr lang="en-US" altLang="zh-CN" dirty="0"/>
              <a:t> services require ubiquitous connections; HD video, Augmented Reality (AR), and Virtual Reality (VR) services call for high-quality networks; and a huge number of devices require simplified service deployment and network O&amp;M. To address these challenges, industry vendors gradually introduce new technologies such as Artificial Intelligence (AI) and big data to campus networks, and they also launch a series of new solutions.</a:t>
            </a:r>
            <a:endParaRPr lang="zh-CN" altLang="en-US" dirty="0"/>
          </a:p>
          <a:p>
            <a:endParaRPr lang="zh-CN" altLang="en-US" dirty="0"/>
          </a:p>
        </p:txBody>
      </p:sp>
    </p:spTree>
    <p:extLst>
      <p:ext uri="{BB962C8B-B14F-4D97-AF65-F5344CB8AC3E}">
        <p14:creationId xmlns:p14="http://schemas.microsoft.com/office/powerpoint/2010/main" val="7348409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53362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30751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78831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7172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8865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878708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19713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48334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Huawei CloudCampus Solution integrates service configuration and management models across LAN and WAN. It achieves LAN-WAN convergence by not only configuring and managing LAN services, but also managing WAN interconnection services.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47251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Answer: ACD</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570023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56024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8326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6913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129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0057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9629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95359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416730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26.png"/><Relationship Id="rId3" Type="http://schemas.openxmlformats.org/officeDocument/2006/relationships/image" Target="../media/image27.png"/><Relationship Id="rId7" Type="http://schemas.openxmlformats.org/officeDocument/2006/relationships/image" Target="../media/image30.png"/><Relationship Id="rId12"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29.png"/><Relationship Id="rId11" Type="http://schemas.openxmlformats.org/officeDocument/2006/relationships/image" Target="../media/image22.png"/><Relationship Id="rId5" Type="http://schemas.openxmlformats.org/officeDocument/2006/relationships/image" Target="../media/image28.png"/><Relationship Id="rId15" Type="http://schemas.openxmlformats.org/officeDocument/2006/relationships/image" Target="../media/image34.png"/><Relationship Id="rId10" Type="http://schemas.openxmlformats.org/officeDocument/2006/relationships/image" Target="../media/image23.png"/><Relationship Id="rId4" Type="http://schemas.openxmlformats.org/officeDocument/2006/relationships/image" Target="../media/image32.png"/><Relationship Id="rId9" Type="http://schemas.openxmlformats.org/officeDocument/2006/relationships/image" Target="../media/image21.png"/><Relationship Id="rId1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1.jpeg"/><Relationship Id="rId3" Type="http://schemas.openxmlformats.org/officeDocument/2006/relationships/image" Target="../media/image29.png"/><Relationship Id="rId7" Type="http://schemas.openxmlformats.org/officeDocument/2006/relationships/image" Target="../media/image36.png"/><Relationship Id="rId12"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34.png"/><Relationship Id="rId11" Type="http://schemas.openxmlformats.org/officeDocument/2006/relationships/image" Target="../media/image40.jpeg"/><Relationship Id="rId5" Type="http://schemas.openxmlformats.org/officeDocument/2006/relationships/image" Target="../media/image35.png"/><Relationship Id="rId10" Type="http://schemas.openxmlformats.org/officeDocument/2006/relationships/image" Target="../media/image39.jpeg"/><Relationship Id="rId4" Type="http://schemas.openxmlformats.org/officeDocument/2006/relationships/image" Target="../media/image28.png"/><Relationship Id="rId9" Type="http://schemas.openxmlformats.org/officeDocument/2006/relationships/image" Target="../media/image38.jpeg"/></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9.png"/><Relationship Id="rId7"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34.png"/><Relationship Id="rId5" Type="http://schemas.openxmlformats.org/officeDocument/2006/relationships/image" Target="../media/image35.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9.png"/><Relationship Id="rId3" Type="http://schemas.openxmlformats.org/officeDocument/2006/relationships/image" Target="../media/image43.png"/><Relationship Id="rId7" Type="http://schemas.openxmlformats.org/officeDocument/2006/relationships/image" Target="../media/image45.png"/><Relationship Id="rId12"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44.png"/><Relationship Id="rId11" Type="http://schemas.openxmlformats.org/officeDocument/2006/relationships/image" Target="../media/image48.png"/><Relationship Id="rId5" Type="http://schemas.openxmlformats.org/officeDocument/2006/relationships/image" Target="../media/image24.png"/><Relationship Id="rId10" Type="http://schemas.openxmlformats.org/officeDocument/2006/relationships/image" Target="../media/image47.png"/><Relationship Id="rId4" Type="http://schemas.openxmlformats.org/officeDocument/2006/relationships/image" Target="../media/image25.png"/><Relationship Id="rId9" Type="http://schemas.openxmlformats.org/officeDocument/2006/relationships/image" Target="../media/image46.png"/><Relationship Id="rId1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53.jpeg"/><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54.png"/><Relationship Id="rId7"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27.png"/><Relationship Id="rId5" Type="http://schemas.openxmlformats.org/officeDocument/2006/relationships/image" Target="../media/image36.png"/><Relationship Id="rId4" Type="http://schemas.openxmlformats.org/officeDocument/2006/relationships/image" Target="../media/image55.png"/><Relationship Id="rId9"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57.e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image" Target="../media/image36.png"/><Relationship Id="rId5" Type="http://schemas.openxmlformats.org/officeDocument/2006/relationships/image" Target="../media/image59.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 name="文本占位符 31"/>
          <p:cNvSpPr>
            <a:spLocks noGrp="1"/>
          </p:cNvSpPr>
          <p:nvPr>
            <p:ph type="body" sz="quarter" idx="17"/>
          </p:nvPr>
        </p:nvSpPr>
        <p:spPr/>
        <p:txBody>
          <a:bodyPr/>
          <a:lstStyle/>
          <a:p>
            <a:endParaRPr lang="zh-CN" altLang="en-US"/>
          </a:p>
        </p:txBody>
      </p:sp>
      <p:sp>
        <p:nvSpPr>
          <p:cNvPr id="33" name="文本占位符 32"/>
          <p:cNvSpPr>
            <a:spLocks noGrp="1"/>
          </p:cNvSpPr>
          <p:nvPr>
            <p:ph type="body" sz="quarter" idx="18"/>
          </p:nvPr>
        </p:nvSpPr>
        <p:spPr/>
        <p:txBody>
          <a:bodyPr/>
          <a:lstStyle/>
          <a:p>
            <a:endParaRPr lang="zh-CN" altLang="en-US"/>
          </a:p>
        </p:txBody>
      </p:sp>
      <p:sp>
        <p:nvSpPr>
          <p:cNvPr id="34" name="文本占位符 33"/>
          <p:cNvSpPr>
            <a:spLocks noGrp="1"/>
          </p:cNvSpPr>
          <p:nvPr>
            <p:ph type="body" sz="quarter" idx="19"/>
          </p:nvPr>
        </p:nvSpPr>
        <p:spPr/>
        <p:txBody>
          <a:bodyPr/>
          <a:lstStyle/>
          <a:p>
            <a:endParaRPr lang="zh-CN" altLang="en-US"/>
          </a:p>
        </p:txBody>
      </p:sp>
      <p:sp>
        <p:nvSpPr>
          <p:cNvPr id="35" name="文本占位符 34"/>
          <p:cNvSpPr>
            <a:spLocks noGrp="1"/>
          </p:cNvSpPr>
          <p:nvPr>
            <p:ph type="body" sz="quarter" idx="20"/>
          </p:nvPr>
        </p:nvSpPr>
        <p:spPr/>
        <p:txBody>
          <a:bodyPr/>
          <a:lstStyle/>
          <a:p>
            <a:endParaRPr lang="zh-CN" altLang="en-US"/>
          </a:p>
        </p:txBody>
      </p:sp>
      <p:sp>
        <p:nvSpPr>
          <p:cNvPr id="28" name="文本占位符 27"/>
          <p:cNvSpPr>
            <a:spLocks noGrp="1"/>
          </p:cNvSpPr>
          <p:nvPr>
            <p:ph type="body" sz="quarter" idx="13"/>
          </p:nvPr>
        </p:nvSpPr>
        <p:spPr/>
        <p:txBody>
          <a:bodyPr/>
          <a:lstStyle/>
          <a:p>
            <a:r>
              <a:rPr lang="en-US" altLang="zh-CN" dirty="0"/>
              <a:t>Zhang </a:t>
            </a:r>
            <a:r>
              <a:rPr lang="en-US" altLang="zh-CN" dirty="0" err="1" smtClean="0"/>
              <a:t>Linrui</a:t>
            </a:r>
            <a:r>
              <a:rPr lang="en-US" altLang="zh-CN" dirty="0" smtClean="0"/>
              <a:t>/ZWX570554</a:t>
            </a:r>
            <a:endParaRPr lang="zh-CN" altLang="en-US" dirty="0"/>
          </a:p>
        </p:txBody>
      </p:sp>
      <p:sp>
        <p:nvSpPr>
          <p:cNvPr id="29" name="文本占位符 28"/>
          <p:cNvSpPr>
            <a:spLocks noGrp="1"/>
          </p:cNvSpPr>
          <p:nvPr>
            <p:ph type="body" sz="quarter" idx="14"/>
          </p:nvPr>
        </p:nvSpPr>
        <p:spPr/>
        <p:txBody>
          <a:bodyPr/>
          <a:lstStyle/>
          <a:p>
            <a:r>
              <a:rPr lang="en-US" altLang="zh-CN" dirty="0" smtClean="0"/>
              <a:t>2020.11</a:t>
            </a:r>
            <a:endParaRPr lang="zh-CN" altLang="en-US" dirty="0"/>
          </a:p>
        </p:txBody>
      </p:sp>
      <p:sp>
        <p:nvSpPr>
          <p:cNvPr id="30" name="文本占位符 29"/>
          <p:cNvSpPr>
            <a:spLocks noGrp="1"/>
          </p:cNvSpPr>
          <p:nvPr>
            <p:ph type="body" sz="quarter" idx="15"/>
          </p:nvPr>
        </p:nvSpPr>
        <p:spPr/>
        <p:txBody>
          <a:bodyPr/>
          <a:lstStyle/>
          <a:p>
            <a:endParaRPr lang="zh-CN" altLang="en-US"/>
          </a:p>
        </p:txBody>
      </p:sp>
      <p:sp>
        <p:nvSpPr>
          <p:cNvPr id="31" name="文本占位符 30"/>
          <p:cNvSpPr>
            <a:spLocks noGrp="1"/>
          </p:cNvSpPr>
          <p:nvPr>
            <p:ph type="body" sz="quarter" idx="16"/>
          </p:nvPr>
        </p:nvSpPr>
        <p:spPr/>
        <p:txBody>
          <a:bodyPr/>
          <a:lstStyle/>
          <a:p>
            <a:r>
              <a:rPr lang="en-US" altLang="zh-CN" dirty="0" smtClean="0"/>
              <a:t>New</a:t>
            </a:r>
            <a:endParaRPr lang="zh-CN" altLang="en-US" dirty="0"/>
          </a:p>
        </p:txBody>
      </p:sp>
      <p:sp>
        <p:nvSpPr>
          <p:cNvPr id="36" name="文本占位符 35"/>
          <p:cNvSpPr>
            <a:spLocks noGrp="1"/>
          </p:cNvSpPr>
          <p:nvPr>
            <p:ph type="body" sz="quarter" idx="21"/>
          </p:nvPr>
        </p:nvSpPr>
        <p:spPr/>
        <p:txBody>
          <a:bodyPr/>
          <a:lstStyle/>
          <a:p>
            <a:endParaRPr lang="zh-CN" altLang="en-US"/>
          </a:p>
        </p:txBody>
      </p:sp>
      <p:sp>
        <p:nvSpPr>
          <p:cNvPr id="37" name="文本占位符 36"/>
          <p:cNvSpPr>
            <a:spLocks noGrp="1"/>
          </p:cNvSpPr>
          <p:nvPr>
            <p:ph type="body" sz="quarter" idx="22"/>
          </p:nvPr>
        </p:nvSpPr>
        <p:spPr/>
        <p:txBody>
          <a:bodyPr/>
          <a:lstStyle/>
          <a:p>
            <a:endParaRPr lang="zh-CN" altLang="en-US"/>
          </a:p>
        </p:txBody>
      </p:sp>
      <p:sp>
        <p:nvSpPr>
          <p:cNvPr id="38" name="文本占位符 37"/>
          <p:cNvSpPr>
            <a:spLocks noGrp="1"/>
          </p:cNvSpPr>
          <p:nvPr>
            <p:ph type="body" sz="quarter" idx="23"/>
          </p:nvPr>
        </p:nvSpPr>
        <p:spPr/>
        <p:txBody>
          <a:bodyPr/>
          <a:lstStyle/>
          <a:p>
            <a:endParaRPr lang="zh-CN" altLang="en-US"/>
          </a:p>
        </p:txBody>
      </p:sp>
      <p:sp>
        <p:nvSpPr>
          <p:cNvPr id="39" name="文本占位符 38"/>
          <p:cNvSpPr>
            <a:spLocks noGrp="1"/>
          </p:cNvSpPr>
          <p:nvPr>
            <p:ph type="body" sz="quarter" idx="24"/>
          </p:nvPr>
        </p:nvSpPr>
        <p:spPr/>
        <p:txBody>
          <a:bodyPr/>
          <a:lstStyle/>
          <a:p>
            <a:endParaRPr lang="zh-CN" altLang="en-US"/>
          </a:p>
        </p:txBody>
      </p:sp>
      <p:sp>
        <p:nvSpPr>
          <p:cNvPr id="40" name="文本占位符 39"/>
          <p:cNvSpPr>
            <a:spLocks noGrp="1"/>
          </p:cNvSpPr>
          <p:nvPr>
            <p:ph type="body" sz="quarter" idx="25"/>
          </p:nvPr>
        </p:nvSpPr>
        <p:spPr/>
        <p:txBody>
          <a:bodyPr/>
          <a:lstStyle/>
          <a:p>
            <a:endParaRPr lang="zh-CN" altLang="en-US"/>
          </a:p>
        </p:txBody>
      </p:sp>
      <p:sp>
        <p:nvSpPr>
          <p:cNvPr id="41" name="文本占位符 40"/>
          <p:cNvSpPr>
            <a:spLocks noGrp="1"/>
          </p:cNvSpPr>
          <p:nvPr>
            <p:ph type="body" sz="quarter" idx="26"/>
          </p:nvPr>
        </p:nvSpPr>
        <p:spPr/>
        <p:txBody>
          <a:bodyPr/>
          <a:lstStyle/>
          <a:p>
            <a:endParaRPr lang="zh-CN" altLang="en-US"/>
          </a:p>
        </p:txBody>
      </p:sp>
      <p:sp>
        <p:nvSpPr>
          <p:cNvPr id="42" name="文本占位符 41"/>
          <p:cNvSpPr>
            <a:spLocks noGrp="1"/>
          </p:cNvSpPr>
          <p:nvPr>
            <p:ph type="body" sz="quarter" idx="27"/>
          </p:nvPr>
        </p:nvSpPr>
        <p:spPr/>
        <p:txBody>
          <a:bodyPr/>
          <a:lstStyle/>
          <a:p>
            <a:endParaRPr lang="zh-CN" altLang="en-US"/>
          </a:p>
        </p:txBody>
      </p:sp>
      <p:sp>
        <p:nvSpPr>
          <p:cNvPr id="43" name="文本占位符 42"/>
          <p:cNvSpPr>
            <a:spLocks noGrp="1"/>
          </p:cNvSpPr>
          <p:nvPr>
            <p:ph type="body" sz="quarter" idx="28"/>
          </p:nvPr>
        </p:nvSpPr>
        <p:spPr/>
        <p:txBody>
          <a:bodyPr/>
          <a:lstStyle/>
          <a:p>
            <a:endParaRPr lang="zh-CN" altLang="en-US"/>
          </a:p>
        </p:txBody>
      </p:sp>
      <p:sp>
        <p:nvSpPr>
          <p:cNvPr id="44" name="文本占位符 43"/>
          <p:cNvSpPr>
            <a:spLocks noGrp="1"/>
          </p:cNvSpPr>
          <p:nvPr>
            <p:ph type="body" sz="quarter" idx="29"/>
          </p:nvPr>
        </p:nvSpPr>
        <p:spPr/>
        <p:txBody>
          <a:bodyPr/>
          <a:lstStyle/>
          <a:p>
            <a:endParaRPr lang="zh-CN" altLang="en-US"/>
          </a:p>
        </p:txBody>
      </p:sp>
      <p:sp>
        <p:nvSpPr>
          <p:cNvPr id="45" name="文本占位符 44"/>
          <p:cNvSpPr>
            <a:spLocks noGrp="1"/>
          </p:cNvSpPr>
          <p:nvPr>
            <p:ph type="body" sz="quarter" idx="30"/>
          </p:nvPr>
        </p:nvSpPr>
        <p:spPr/>
        <p:txBody>
          <a:bodyPr/>
          <a:lstStyle/>
          <a:p>
            <a:endParaRPr lang="zh-CN" altLang="en-US"/>
          </a:p>
        </p:txBody>
      </p:sp>
      <p:sp>
        <p:nvSpPr>
          <p:cNvPr id="46" name="文本占位符 45"/>
          <p:cNvSpPr>
            <a:spLocks noGrp="1"/>
          </p:cNvSpPr>
          <p:nvPr>
            <p:ph type="body" sz="quarter" idx="31"/>
          </p:nvPr>
        </p:nvSpPr>
        <p:spPr/>
        <p:txBody>
          <a:bodyPr/>
          <a:lstStyle/>
          <a:p>
            <a:endParaRPr lang="zh-CN" altLang="en-US"/>
          </a:p>
        </p:txBody>
      </p:sp>
      <p:sp>
        <p:nvSpPr>
          <p:cNvPr id="47" name="文本占位符 46"/>
          <p:cNvSpPr>
            <a:spLocks noGrp="1"/>
          </p:cNvSpPr>
          <p:nvPr>
            <p:ph type="body" sz="quarter" idx="32"/>
          </p:nvPr>
        </p:nvSpPr>
        <p:spPr/>
        <p:txBody>
          <a:bodyPr/>
          <a:lstStyle/>
          <a:p>
            <a:endParaRPr lang="zh-CN" altLang="en-US"/>
          </a:p>
        </p:txBody>
      </p:sp>
      <p:sp>
        <p:nvSpPr>
          <p:cNvPr id="48" name="文本占位符 47"/>
          <p:cNvSpPr>
            <a:spLocks noGrp="1"/>
          </p:cNvSpPr>
          <p:nvPr>
            <p:ph type="body" sz="quarter" idx="33"/>
          </p:nvPr>
        </p:nvSpPr>
        <p:spPr/>
        <p:txBody>
          <a:bodyPr/>
          <a:lstStyle/>
          <a:p>
            <a:endParaRPr lang="zh-CN" altLang="en-US"/>
          </a:p>
        </p:txBody>
      </p:sp>
      <p:sp>
        <p:nvSpPr>
          <p:cNvPr id="49" name="文本占位符 48"/>
          <p:cNvSpPr>
            <a:spLocks noGrp="1"/>
          </p:cNvSpPr>
          <p:nvPr>
            <p:ph type="body" sz="quarter" idx="34"/>
          </p:nvPr>
        </p:nvSpPr>
        <p:spPr/>
        <p:txBody>
          <a:bodyPr/>
          <a:lstStyle/>
          <a:p>
            <a:endParaRPr lang="zh-CN" altLang="en-US"/>
          </a:p>
        </p:txBody>
      </p:sp>
      <p:sp>
        <p:nvSpPr>
          <p:cNvPr id="50" name="文本占位符 49"/>
          <p:cNvSpPr>
            <a:spLocks noGrp="1"/>
          </p:cNvSpPr>
          <p:nvPr>
            <p:ph type="body" sz="quarter" idx="35"/>
          </p:nvPr>
        </p:nvSpPr>
        <p:spPr/>
        <p:txBody>
          <a:bodyPr/>
          <a:lstStyle/>
          <a:p>
            <a:endParaRPr lang="zh-CN" altLang="en-US"/>
          </a:p>
        </p:txBody>
      </p:sp>
      <p:sp>
        <p:nvSpPr>
          <p:cNvPr id="51" name="文本占位符 50"/>
          <p:cNvSpPr>
            <a:spLocks noGrp="1"/>
          </p:cNvSpPr>
          <p:nvPr>
            <p:ph type="body" sz="quarter" idx="36"/>
          </p:nvPr>
        </p:nvSpPr>
        <p:spPr/>
        <p:txBody>
          <a:bodyPr/>
          <a:lstStyle/>
          <a:p>
            <a:endParaRPr lang="zh-CN" altLang="en-US"/>
          </a:p>
        </p:txBody>
      </p:sp>
      <p:sp>
        <p:nvSpPr>
          <p:cNvPr id="52" name="文本占位符 51"/>
          <p:cNvSpPr>
            <a:spLocks noGrp="1"/>
          </p:cNvSpPr>
          <p:nvPr>
            <p:ph type="body" sz="quarter" idx="37"/>
          </p:nvPr>
        </p:nvSpPr>
        <p:spPr/>
        <p:txBody>
          <a:bodyPr/>
          <a:lstStyle/>
          <a:p>
            <a:endParaRPr lang="zh-CN" altLang="en-US"/>
          </a:p>
        </p:txBody>
      </p:sp>
      <p:sp>
        <p:nvSpPr>
          <p:cNvPr id="53" name="文本占位符 52"/>
          <p:cNvSpPr>
            <a:spLocks noGrp="1"/>
          </p:cNvSpPr>
          <p:nvPr>
            <p:ph type="body" sz="quarter" idx="38"/>
          </p:nvPr>
        </p:nvSpPr>
        <p:spPr/>
        <p:txBody>
          <a:bodyPr/>
          <a:lstStyle/>
          <a:p>
            <a:endParaRPr lang="zh-CN" altLang="en-US"/>
          </a:p>
        </p:txBody>
      </p:sp>
      <p:sp>
        <p:nvSpPr>
          <p:cNvPr id="54" name="文本占位符 53"/>
          <p:cNvSpPr>
            <a:spLocks noGrp="1"/>
          </p:cNvSpPr>
          <p:nvPr>
            <p:ph type="body" sz="quarter" idx="39"/>
          </p:nvPr>
        </p:nvSpPr>
        <p:spPr/>
        <p:txBody>
          <a:bodyPr/>
          <a:lstStyle/>
          <a:p>
            <a:endParaRPr lang="zh-CN" altLang="en-US"/>
          </a:p>
        </p:txBody>
      </p:sp>
      <p:sp>
        <p:nvSpPr>
          <p:cNvPr id="55" name="文本占位符 54"/>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647272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t>Campus Network Classification (1)</a:t>
            </a:r>
            <a:endParaRPr lang="zh-CN" altLang="en-US" dirty="0"/>
          </a:p>
        </p:txBody>
      </p:sp>
      <p:sp>
        <p:nvSpPr>
          <p:cNvPr id="4" name="Oval 7"/>
          <p:cNvSpPr>
            <a:spLocks noChangeAspect="1" noChangeArrowheads="1"/>
          </p:cNvSpPr>
          <p:nvPr/>
        </p:nvSpPr>
        <p:spPr bwMode="gray">
          <a:xfrm>
            <a:off x="1963801" y="2101367"/>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base">
              <a:spcBef>
                <a:spcPct val="0"/>
              </a:spcBef>
              <a:spcAft>
                <a:spcPct val="0"/>
              </a:spcAft>
            </a:pPr>
            <a:endParaRPr lang="zh-CN" altLang="en-US"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Oval 7"/>
          <p:cNvSpPr>
            <a:spLocks noChangeAspect="1" noChangeArrowheads="1"/>
          </p:cNvSpPr>
          <p:nvPr/>
        </p:nvSpPr>
        <p:spPr bwMode="gray">
          <a:xfrm>
            <a:off x="2818786" y="2956352"/>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algn="ctr" defTabSz="914034" fontAlgn="base">
              <a:spcBef>
                <a:spcPct val="0"/>
              </a:spcBef>
              <a:spcAft>
                <a:spcPct val="0"/>
              </a:spcAft>
            </a:pP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Oval 7"/>
          <p:cNvSpPr>
            <a:spLocks noChangeAspect="1" noChangeArrowheads="1"/>
          </p:cNvSpPr>
          <p:nvPr/>
        </p:nvSpPr>
        <p:spPr bwMode="gray">
          <a:xfrm>
            <a:off x="2820185" y="1706841"/>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base">
              <a:spcBef>
                <a:spcPct val="0"/>
              </a:spcBef>
              <a:spcAft>
                <a:spcPct val="0"/>
              </a:spcAft>
              <a:defRPr/>
            </a:pPr>
            <a:r>
              <a:rPr lang="en-US" altLang="zh-CN" sz="1200" dirty="0" smtClean="0">
                <a:solidFill>
                  <a:prstClr val="black"/>
                </a:solidFill>
                <a:latin typeface="Huawei Sans" panose="020C0503030203020204" pitchFamily="34" charset="0"/>
              </a:rPr>
              <a:t>Large campus </a:t>
            </a:r>
            <a:r>
              <a:rPr lang="en-US" altLang="zh-CN" sz="1200" dirty="0">
                <a:solidFill>
                  <a:prstClr val="black"/>
                </a:solidFill>
                <a:latin typeface="Huawei Sans" panose="020C0503030203020204" pitchFamily="34" charset="0"/>
              </a:rPr>
              <a:t>network</a:t>
            </a:r>
          </a:p>
        </p:txBody>
      </p:sp>
      <p:sp>
        <p:nvSpPr>
          <p:cNvPr id="7" name="矩形 6"/>
          <p:cNvSpPr/>
          <p:nvPr/>
        </p:nvSpPr>
        <p:spPr bwMode="gray">
          <a:xfrm>
            <a:off x="2568882" y="3933476"/>
            <a:ext cx="1445136" cy="830997"/>
          </a:xfrm>
          <a:prstGeom prst="rect">
            <a:avLst/>
          </a:prstGeom>
        </p:spPr>
        <p:txBody>
          <a:bodyPr wrap="square">
            <a:spAutoFit/>
          </a:bodyPr>
          <a:lstStyle/>
          <a:p>
            <a:pPr algn="ctr"/>
            <a:r>
              <a:rPr lang="en-US" altLang="zh-CN" sz="1200" dirty="0">
                <a:latin typeface="Huawei Sans" panose="020C0503030203020204" pitchFamily="34" charset="0"/>
              </a:rPr>
              <a:t>Classification by the number of </a:t>
            </a:r>
            <a:r>
              <a:rPr lang="en-US" altLang="zh-CN" sz="1200" dirty="0" smtClean="0">
                <a:latin typeface="Huawei Sans" panose="020C0503030203020204" pitchFamily="34" charset="0"/>
              </a:rPr>
              <a:t>terminal </a:t>
            </a:r>
            <a:r>
              <a:rPr lang="en-US" altLang="zh-CN" sz="1200" dirty="0">
                <a:latin typeface="Huawei Sans" panose="020C0503030203020204" pitchFamily="34" charset="0"/>
              </a:rPr>
              <a:t>users or NEs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Oval 7"/>
          <p:cNvSpPr>
            <a:spLocks noChangeAspect="1" noChangeArrowheads="1"/>
          </p:cNvSpPr>
          <p:nvPr/>
        </p:nvSpPr>
        <p:spPr bwMode="gray">
          <a:xfrm>
            <a:off x="1628008" y="3739559"/>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base">
              <a:spcBef>
                <a:spcPct val="0"/>
              </a:spcBef>
              <a:spcAft>
                <a:spcPct val="0"/>
              </a:spcAft>
              <a:defRPr/>
            </a:pPr>
            <a:r>
              <a:rPr lang="en-US" altLang="zh-CN" sz="1200" dirty="0" smtClean="0">
                <a:solidFill>
                  <a:prstClr val="black"/>
                </a:solidFill>
                <a:latin typeface="Huawei Sans" panose="020C0503030203020204" pitchFamily="34" charset="0"/>
              </a:rPr>
              <a:t>Midsize campus </a:t>
            </a:r>
            <a:r>
              <a:rPr lang="en-US" altLang="zh-CN" sz="1200" dirty="0">
                <a:solidFill>
                  <a:prstClr val="black"/>
                </a:solidFill>
                <a:latin typeface="Huawei Sans" panose="020C0503030203020204" pitchFamily="34" charset="0"/>
              </a:rPr>
              <a:t>network</a:t>
            </a:r>
          </a:p>
        </p:txBody>
      </p:sp>
      <p:sp>
        <p:nvSpPr>
          <p:cNvPr id="9" name="Oval 7"/>
          <p:cNvSpPr>
            <a:spLocks noChangeAspect="1" noChangeArrowheads="1"/>
          </p:cNvSpPr>
          <p:nvPr/>
        </p:nvSpPr>
        <p:spPr bwMode="gray">
          <a:xfrm>
            <a:off x="4020829" y="3739559"/>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base">
              <a:spcBef>
                <a:spcPct val="0"/>
              </a:spcBef>
              <a:spcAft>
                <a:spcPct val="0"/>
              </a:spcAft>
              <a:defRPr/>
            </a:pPr>
            <a:r>
              <a:rPr lang="en-US" altLang="zh-CN" sz="1200" dirty="0" smtClean="0">
                <a:solidFill>
                  <a:prstClr val="black"/>
                </a:solidFill>
                <a:latin typeface="Huawei Sans" panose="020C0503030203020204" pitchFamily="34" charset="0"/>
              </a:rPr>
              <a:t>Small campus </a:t>
            </a:r>
            <a:r>
              <a:rPr lang="en-US" altLang="zh-CN" sz="1200" dirty="0">
                <a:solidFill>
                  <a:prstClr val="black"/>
                </a:solidFill>
                <a:latin typeface="Huawei Sans" panose="020C0503030203020204" pitchFamily="34" charset="0"/>
              </a:rPr>
              <a:t>network</a:t>
            </a:r>
          </a:p>
        </p:txBody>
      </p:sp>
      <p:sp>
        <p:nvSpPr>
          <p:cNvPr id="10" name="矩形 9"/>
          <p:cNvSpPr/>
          <p:nvPr/>
        </p:nvSpPr>
        <p:spPr bwMode="gray">
          <a:xfrm>
            <a:off x="2148166" y="1120838"/>
            <a:ext cx="2815194" cy="535531"/>
          </a:xfrm>
          <a:prstGeom prst="rect">
            <a:avLst/>
          </a:prstGeom>
        </p:spPr>
        <p:txBody>
          <a:bodyPr wrap="none">
            <a:spAutoFit/>
          </a:bodyPr>
          <a:lstStyle/>
          <a:p>
            <a:pPr marL="285750" indent="-285750" fontAlgn="ctr">
              <a:lnSpc>
                <a:spcPct val="120000"/>
              </a:lnSpc>
              <a:buSzPct val="50000"/>
              <a:buFont typeface="Wingdings" panose="05000000000000000000" pitchFamily="2" charset="2"/>
              <a:buChar char="l"/>
            </a:pPr>
            <a:r>
              <a:rPr lang="en-US" altLang="zh-CN" sz="1200" dirty="0">
                <a:latin typeface="Huawei Sans" panose="020C0503030203020204" pitchFamily="34" charset="0"/>
              </a:rPr>
              <a:t>Number of terminal users &gt; 2000</a:t>
            </a:r>
          </a:p>
          <a:p>
            <a:pPr marL="285750" indent="-285750" fontAlgn="ctr">
              <a:lnSpc>
                <a:spcPct val="120000"/>
              </a:lnSpc>
              <a:buSzPct val="50000"/>
              <a:buFont typeface="Wingdings" panose="05000000000000000000" pitchFamily="2" charset="2"/>
              <a:buChar char="l"/>
            </a:pPr>
            <a:r>
              <a:rPr lang="en-US" altLang="zh-CN" sz="1200" dirty="0">
                <a:latin typeface="Huawei Sans" panose="020C0503030203020204" pitchFamily="34" charset="0"/>
              </a:rPr>
              <a:t>Number of NEs &gt; 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679477" y="4679059"/>
            <a:ext cx="2481353" cy="757130"/>
          </a:xfrm>
          <a:prstGeom prst="rect">
            <a:avLst/>
          </a:prstGeom>
        </p:spPr>
        <p:txBody>
          <a:bodyPr wrap="square">
            <a:spAutoFit/>
          </a:bodyPr>
          <a:lstStyle/>
          <a:p>
            <a:pPr marL="285750" indent="-285750" fontAlgn="ctr">
              <a:lnSpc>
                <a:spcPct val="120000"/>
              </a:lnSpc>
              <a:buSzPct val="50000"/>
              <a:buFont typeface="Wingdings" panose="05000000000000000000" pitchFamily="2" charset="2"/>
              <a:buChar char="l"/>
            </a:pPr>
            <a:r>
              <a:rPr lang="en-US" altLang="zh-CN" sz="1200" dirty="0">
                <a:latin typeface="Huawei Sans" panose="020C0503030203020204" pitchFamily="34" charset="0"/>
              </a:rPr>
              <a:t>Number of terminal users: 200–2000</a:t>
            </a:r>
          </a:p>
          <a:p>
            <a:pPr marL="285750" indent="-285750" fontAlgn="ctr">
              <a:lnSpc>
                <a:spcPct val="120000"/>
              </a:lnSpc>
              <a:buSzPct val="50000"/>
              <a:buFont typeface="Wingdings" panose="05000000000000000000" pitchFamily="2" charset="2"/>
              <a:buChar char="l"/>
            </a:pPr>
            <a:r>
              <a:rPr lang="en-US" altLang="zh-CN" sz="1200" dirty="0">
                <a:latin typeface="Huawei Sans" panose="020C0503030203020204" pitchFamily="34" charset="0"/>
              </a:rPr>
              <a:t>Number of NEs: 25–100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3764114" y="4679058"/>
            <a:ext cx="2139309" cy="757130"/>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Number of terminal users &lt; 200</a:t>
            </a:r>
          </a:p>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Number of NEs &lt; 25</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7"/>
          <p:cNvSpPr>
            <a:spLocks noChangeAspect="1" noChangeArrowheads="1"/>
          </p:cNvSpPr>
          <p:nvPr/>
        </p:nvSpPr>
        <p:spPr bwMode="gray">
          <a:xfrm>
            <a:off x="8369163" y="2958842"/>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algn="ctr" defTabSz="914034" fontAlgn="base">
              <a:spcBef>
                <a:spcPct val="0"/>
              </a:spcBef>
              <a:spcAft>
                <a:spcPct val="0"/>
              </a:spcAft>
            </a:pPr>
            <a:endParaRPr lang="zh-CN" alt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8213190" y="3925403"/>
            <a:ext cx="1445136" cy="830997"/>
          </a:xfrm>
          <a:prstGeom prst="rect">
            <a:avLst/>
          </a:prstGeom>
        </p:spPr>
        <p:txBody>
          <a:bodyPr wrap="square">
            <a:spAutoFit/>
          </a:bodyPr>
          <a:lstStyle/>
          <a:p>
            <a:pPr algn="ctr"/>
            <a:r>
              <a:rPr lang="en-US" altLang="zh-CN" sz="1200" dirty="0">
                <a:latin typeface="Huawei Sans" panose="020C0503030203020204" pitchFamily="34" charset="0"/>
              </a:rPr>
              <a:t>Classification based on service objects of campus networks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7165618" y="980263"/>
            <a:ext cx="4173114" cy="1015663"/>
          </a:xfrm>
          <a:prstGeom prst="rect">
            <a:avLst/>
          </a:prstGeom>
        </p:spPr>
        <p:txBody>
          <a:bodyPr wrap="square">
            <a:spAutoFit/>
          </a:bodyPr>
          <a:lstStyle/>
          <a:p>
            <a:pPr marL="171450" indent="-171450">
              <a:lnSpc>
                <a:spcPts val="2400"/>
              </a:lnSpc>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Users: internal personnel only</a:t>
            </a:r>
          </a:p>
          <a:p>
            <a:pPr marL="171450" indent="-171450">
              <a:lnSpc>
                <a:spcPts val="2400"/>
              </a:lnSpc>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Security requirements: network access control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and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external threat defense</a:t>
            </a:r>
          </a:p>
        </p:txBody>
      </p:sp>
      <p:sp>
        <p:nvSpPr>
          <p:cNvPr id="20" name="矩形 19"/>
          <p:cNvSpPr/>
          <p:nvPr/>
        </p:nvSpPr>
        <p:spPr bwMode="gray">
          <a:xfrm>
            <a:off x="6753339" y="4801050"/>
            <a:ext cx="4480155" cy="757130"/>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Users: </a:t>
            </a:r>
            <a:r>
              <a:rPr lang="en-US" altLang="zh-CN" sz="1200" dirty="0" smtClean="0">
                <a:solidFill>
                  <a:prstClr val="black"/>
                </a:solidFill>
                <a:latin typeface="Huawei Sans" panose="020C0503030203020204" pitchFamily="34" charset="0"/>
              </a:rPr>
              <a:t>including external </a:t>
            </a:r>
            <a:r>
              <a:rPr lang="en-US" altLang="zh-CN" sz="1200" dirty="0">
                <a:solidFill>
                  <a:prstClr val="black"/>
                </a:solidFill>
                <a:latin typeface="Huawei Sans" panose="020C0503030203020204" pitchFamily="34" charset="0"/>
              </a:rPr>
              <a:t>personnel, such as the public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Security requirements: access control, identity identification, behavior control</a:t>
            </a:r>
            <a:r>
              <a:rPr lang="en-US" altLang="zh-CN" sz="1200" dirty="0" smtClean="0">
                <a:solidFill>
                  <a:prstClr val="black"/>
                </a:solidFill>
                <a:latin typeface="Huawei Sans" panose="020C0503030203020204" pitchFamily="34" charset="0"/>
              </a:rPr>
              <a:t>, </a:t>
            </a:r>
            <a:r>
              <a:rPr lang="en-US" altLang="zh-CN" sz="1200" dirty="0">
                <a:solidFill>
                  <a:prstClr val="black"/>
                </a:solidFill>
                <a:latin typeface="Huawei Sans" panose="020C0503030203020204" pitchFamily="34" charset="0"/>
              </a:rPr>
              <a:t>security </a:t>
            </a:r>
            <a:r>
              <a:rPr lang="en-US" altLang="zh-CN" sz="1200" dirty="0" smtClean="0">
                <a:solidFill>
                  <a:prstClr val="black"/>
                </a:solidFill>
                <a:latin typeface="Huawei Sans" panose="020C0503030203020204" pitchFamily="34" charset="0"/>
              </a:rPr>
              <a:t>defense, etc.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7"/>
          <p:cNvSpPr>
            <a:spLocks noChangeAspect="1" noChangeArrowheads="1"/>
          </p:cNvSpPr>
          <p:nvPr/>
        </p:nvSpPr>
        <p:spPr bwMode="gray">
          <a:xfrm>
            <a:off x="7512381" y="2099982"/>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base">
              <a:spcBef>
                <a:spcPct val="0"/>
              </a:spcBef>
              <a:spcAft>
                <a:spcPct val="0"/>
              </a:spcAft>
            </a:pPr>
            <a:endParaRPr lang="zh-CN" altLang="en-US"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7"/>
          <p:cNvSpPr>
            <a:spLocks noChangeAspect="1" noChangeArrowheads="1"/>
          </p:cNvSpPr>
          <p:nvPr/>
        </p:nvSpPr>
        <p:spPr bwMode="gray">
          <a:xfrm>
            <a:off x="9093129" y="1854173"/>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base">
              <a:spcBef>
                <a:spcPct val="0"/>
              </a:spcBef>
              <a:spcAft>
                <a:spcPct val="0"/>
              </a:spcAft>
              <a:defRPr/>
            </a:pPr>
            <a:r>
              <a:rPr lang="en-US" altLang="zh-CN" sz="1200" dirty="0">
                <a:solidFill>
                  <a:prstClr val="black"/>
                </a:solidFill>
                <a:latin typeface="Huawei Sans" panose="020C0503030203020204" pitchFamily="34" charset="0"/>
              </a:rPr>
              <a:t>Closed campus network</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Oval 7"/>
          <p:cNvSpPr>
            <a:spLocks noChangeAspect="1" noChangeArrowheads="1"/>
          </p:cNvSpPr>
          <p:nvPr/>
        </p:nvSpPr>
        <p:spPr bwMode="gray">
          <a:xfrm>
            <a:off x="7165618" y="3691657"/>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base">
              <a:spcBef>
                <a:spcPct val="0"/>
              </a:spcBef>
              <a:spcAft>
                <a:spcPct val="0"/>
              </a:spcAft>
              <a:defRPr/>
            </a:pPr>
            <a:r>
              <a:rPr lang="en-US" altLang="zh-CN" sz="1200" dirty="0">
                <a:solidFill>
                  <a:prstClr val="black"/>
                </a:solidFill>
                <a:latin typeface="Huawei Sans" panose="020C0503030203020204" pitchFamily="34" charset="0"/>
              </a:rPr>
              <a:t>Open campus network</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2957864" y="3279619"/>
            <a:ext cx="667170" cy="338554"/>
          </a:xfrm>
          <a:prstGeom prst="rect">
            <a:avLst/>
          </a:prstGeom>
        </p:spPr>
        <p:txBody>
          <a:bodyPr wrap="none">
            <a:spAutoFit/>
          </a:bodyPr>
          <a:lstStyle/>
          <a:p>
            <a:pPr algn="ctr" defTabSz="914034" fontAlgn="base">
              <a:spcBef>
                <a:spcPct val="0"/>
              </a:spcBef>
              <a:spcAft>
                <a:spcPct val="0"/>
              </a:spcAft>
            </a:pP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Scale</a:t>
            </a:r>
          </a:p>
        </p:txBody>
      </p:sp>
      <p:sp>
        <p:nvSpPr>
          <p:cNvPr id="18" name="矩形 17"/>
          <p:cNvSpPr/>
          <p:nvPr/>
        </p:nvSpPr>
        <p:spPr bwMode="gray">
          <a:xfrm>
            <a:off x="8119259" y="3162782"/>
            <a:ext cx="1459337" cy="584775"/>
          </a:xfrm>
          <a:prstGeom prst="rect">
            <a:avLst/>
          </a:prstGeom>
        </p:spPr>
        <p:txBody>
          <a:bodyPr wrap="square">
            <a:spAutoFit/>
          </a:bodyPr>
          <a:lstStyle/>
          <a:p>
            <a:pPr lvl="0" algn="ctr" defTabSz="914034" fontAlgn="base">
              <a:spcBef>
                <a:spcPct val="0"/>
              </a:spcBef>
              <a:spcAft>
                <a:spcPct val="0"/>
              </a:spcAft>
            </a:pPr>
            <a:r>
              <a:rPr lang="en-US" altLang="zh-CN" sz="1600" dirty="0" smtClean="0">
                <a:solidFill>
                  <a:prstClr val="white"/>
                </a:solidFill>
                <a:latin typeface="Huawei Sans" panose="020C0503030203020204" pitchFamily="34" charset="0"/>
              </a:rPr>
              <a:t>Served</a:t>
            </a:r>
          </a:p>
          <a:p>
            <a:pPr lvl="0" algn="ctr" defTabSz="914034" fontAlgn="base">
              <a:spcBef>
                <a:spcPct val="0"/>
              </a:spcBef>
              <a:spcAft>
                <a:spcPct val="0"/>
              </a:spcAft>
            </a:pPr>
            <a:r>
              <a:rPr lang="en-US" altLang="zh-CN" sz="1600" dirty="0" smtClean="0">
                <a:solidFill>
                  <a:prstClr val="white"/>
                </a:solidFill>
                <a:latin typeface="Huawei Sans" panose="020C0503030203020204" pitchFamily="34" charset="0"/>
              </a:rPr>
              <a:t>objects</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540242" y="5858944"/>
            <a:ext cx="5401733" cy="276999"/>
          </a:xfrm>
          <a:prstGeom prst="rect">
            <a:avLst/>
          </a:prstGeom>
          <a:solidFill>
            <a:schemeClr val="bg1">
              <a:lumMod val="95000"/>
            </a:schemeClr>
          </a:solidFill>
        </p:spPr>
        <p:txBody>
          <a:bodyPr wrap="square">
            <a:spAutoFit/>
          </a:bodyPr>
          <a:lstStyle/>
          <a:p>
            <a:pPr algn="ctr"/>
            <a:r>
              <a:rPr lang="en-US" sz="1200" dirty="0" smtClean="0">
                <a:latin typeface="Huawei Sans" panose="020C0503030203020204" pitchFamily="34" charset="0"/>
              </a:rPr>
              <a:t>Networks of different scales have different requirements and pain points.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6201834" y="5858944"/>
            <a:ext cx="5401733" cy="276999"/>
          </a:xfrm>
          <a:prstGeom prst="rect">
            <a:avLst/>
          </a:prstGeom>
          <a:solidFill>
            <a:schemeClr val="bg1">
              <a:lumMod val="95000"/>
            </a:schemeClr>
          </a:solidFill>
        </p:spPr>
        <p:txBody>
          <a:bodyPr wrap="square">
            <a:spAutoFit/>
          </a:bodyPr>
          <a:lstStyle/>
          <a:p>
            <a:pPr algn="ctr"/>
            <a:r>
              <a:rPr lang="en-US" sz="1200" dirty="0" smtClean="0">
                <a:latin typeface="Huawei Sans" panose="020C0503030203020204" pitchFamily="34" charset="0"/>
              </a:rPr>
              <a:t>A running campus network usually has both closed and open subnets.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390633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t>Campus Network Classification (2)</a:t>
            </a:r>
            <a:endParaRPr lang="zh-CN" altLang="en-US" dirty="0"/>
          </a:p>
        </p:txBody>
      </p:sp>
      <p:sp>
        <p:nvSpPr>
          <p:cNvPr id="22" name="Oval 7"/>
          <p:cNvSpPr>
            <a:spLocks noChangeAspect="1" noChangeArrowheads="1"/>
          </p:cNvSpPr>
          <p:nvPr/>
        </p:nvSpPr>
        <p:spPr bwMode="gray">
          <a:xfrm>
            <a:off x="1905658" y="2123974"/>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base">
              <a:spcBef>
                <a:spcPct val="0"/>
              </a:spcBef>
              <a:spcAft>
                <a:spcPct val="0"/>
              </a:spcAft>
            </a:pPr>
            <a:endParaRPr lang="zh-CN" altLang="en-US"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Oval 7"/>
          <p:cNvSpPr>
            <a:spLocks noChangeAspect="1" noChangeArrowheads="1"/>
          </p:cNvSpPr>
          <p:nvPr/>
        </p:nvSpPr>
        <p:spPr bwMode="gray">
          <a:xfrm>
            <a:off x="2760643" y="2978959"/>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lvl="0" algn="ctr" defTabSz="914034" fontAlgn="base">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7"/>
          <p:cNvSpPr>
            <a:spLocks noChangeAspect="1" noChangeArrowheads="1"/>
          </p:cNvSpPr>
          <p:nvPr/>
        </p:nvSpPr>
        <p:spPr bwMode="gray">
          <a:xfrm>
            <a:off x="3416049" y="1729448"/>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base">
              <a:spcBef>
                <a:spcPct val="0"/>
              </a:spcBef>
              <a:spcAft>
                <a:spcPct val="0"/>
              </a:spcAft>
              <a:defRPr/>
            </a:pPr>
            <a:r>
              <a:rPr lang="en-US" altLang="zh-CN" sz="1200" dirty="0">
                <a:solidFill>
                  <a:prstClr val="black"/>
                </a:solidFill>
                <a:latin typeface="Huawei Sans" panose="020C0503030203020204" pitchFamily="34" charset="0"/>
              </a:rPr>
              <a:t>Single-service campus network</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2510739" y="3956083"/>
            <a:ext cx="1445136" cy="830997"/>
          </a:xfrm>
          <a:prstGeom prst="rect">
            <a:avLst/>
          </a:prstGeom>
        </p:spPr>
        <p:txBody>
          <a:bodyPr wrap="square">
            <a:spAutoFit/>
          </a:bodyPr>
          <a:lstStyle/>
          <a:p>
            <a:pPr algn="ctr"/>
            <a:r>
              <a:rPr lang="en-US" altLang="zh-CN" sz="1200" dirty="0">
                <a:latin typeface="Huawei Sans" panose="020C0503030203020204" pitchFamily="34" charset="0"/>
              </a:rPr>
              <a:t>Classification by </a:t>
            </a:r>
            <a:r>
              <a:rPr lang="en-US" altLang="zh-CN" sz="1200" dirty="0" smtClean="0">
                <a:latin typeface="Huawei Sans" panose="020C0503030203020204" pitchFamily="34" charset="0"/>
              </a:rPr>
              <a:t>services carried on campus networks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Oval 7"/>
          <p:cNvSpPr>
            <a:spLocks noChangeAspect="1" noChangeArrowheads="1"/>
          </p:cNvSpPr>
          <p:nvPr/>
        </p:nvSpPr>
        <p:spPr bwMode="gray">
          <a:xfrm>
            <a:off x="1569865" y="3762166"/>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base">
              <a:spcBef>
                <a:spcPct val="0"/>
              </a:spcBef>
              <a:spcAft>
                <a:spcPct val="0"/>
              </a:spcAft>
              <a:defRPr/>
            </a:pPr>
            <a:r>
              <a:rPr lang="en-US" altLang="zh-CN" sz="1200" dirty="0">
                <a:solidFill>
                  <a:prstClr val="black"/>
                </a:solidFill>
                <a:latin typeface="Huawei Sans" panose="020C0503030203020204" pitchFamily="34" charset="0"/>
              </a:rPr>
              <a:t>Multi-service campus network</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3058834" y="1124326"/>
            <a:ext cx="2451312" cy="535531"/>
          </a:xfrm>
          <a:prstGeom prst="rect">
            <a:avLst/>
          </a:prstGeom>
        </p:spPr>
        <p:txBody>
          <a:bodyPr wrap="none">
            <a:spAutoFit/>
          </a:bodyPr>
          <a:lstStyle/>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Single services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altLang="zh-CN" sz="1200" dirty="0" smtClean="0">
                <a:solidFill>
                  <a:prstClr val="black"/>
                </a:solidFill>
                <a:latin typeface="Huawei Sans" panose="020C0503030203020204" pitchFamily="34" charset="0"/>
              </a:rPr>
              <a:t>Simple </a:t>
            </a:r>
            <a:r>
              <a:rPr lang="en-US" altLang="zh-CN" sz="1200" dirty="0">
                <a:solidFill>
                  <a:prstClr val="black"/>
                </a:solidFill>
                <a:latin typeface="Huawei Sans" panose="020C0503030203020204" pitchFamily="34" charset="0"/>
              </a:rPr>
              <a:t>network architecture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621333" y="4714766"/>
            <a:ext cx="5585183" cy="978729"/>
          </a:xfrm>
          <a:prstGeom prst="rect">
            <a:avLst/>
          </a:prstGeom>
        </p:spPr>
        <p:txBody>
          <a:bodyPr wrap="none">
            <a:spAutoFit/>
          </a:bodyPr>
          <a:lstStyle/>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The network needs to carry a large number of services, and the </a:t>
            </a:r>
          </a:p>
          <a:p>
            <a:pPr lvl="0" fontAlgn="ctr">
              <a:lnSpc>
                <a:spcPct val="120000"/>
              </a:lnSpc>
              <a:buSzPct val="50000"/>
            </a:pPr>
            <a:r>
              <a:rPr lang="en-US" altLang="zh-CN" sz="1200" dirty="0">
                <a:solidFill>
                  <a:prstClr val="black"/>
                </a:solidFill>
                <a:latin typeface="Huawei Sans" panose="020C0503030203020204" pitchFamily="34" charset="0"/>
              </a:rPr>
              <a:t>      network scale is large. Different services need to be isolated </a:t>
            </a:r>
          </a:p>
          <a:p>
            <a:pPr lvl="0" fontAlgn="ctr">
              <a:lnSpc>
                <a:spcPct val="120000"/>
              </a:lnSpc>
              <a:buSzPct val="50000"/>
            </a:pPr>
            <a:r>
              <a:rPr lang="en-US" altLang="zh-CN" sz="1200" dirty="0">
                <a:solidFill>
                  <a:prstClr val="black"/>
                </a:solidFill>
                <a:latin typeface="Huawei Sans" panose="020C0503030203020204" pitchFamily="34" charset="0"/>
              </a:rPr>
              <a:t>      and guaranteed.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Campus network architecture </a:t>
            </a:r>
            <a:r>
              <a:rPr lang="en-US" altLang="zh-CN" sz="1200" dirty="0" smtClean="0">
                <a:solidFill>
                  <a:prstClr val="black"/>
                </a:solidFill>
                <a:latin typeface="Huawei Sans" panose="020C0503030203020204" pitchFamily="34" charset="0"/>
              </a:rPr>
              <a:t>begins to become </a:t>
            </a:r>
            <a:r>
              <a:rPr lang="en-US" altLang="zh-CN" sz="1200" dirty="0">
                <a:solidFill>
                  <a:prstClr val="black"/>
                </a:solidFill>
                <a:latin typeface="Huawei Sans" panose="020C0503030203020204" pitchFamily="34" charset="0"/>
              </a:rPr>
              <a:t>complex and </a:t>
            </a:r>
            <a:r>
              <a:rPr lang="en-US" altLang="zh-CN" sz="1200" dirty="0" smtClean="0">
                <a:solidFill>
                  <a:prstClr val="black"/>
                </a:solidFill>
                <a:latin typeface="Huawei Sans" panose="020C0503030203020204" pitchFamily="34" charset="0"/>
              </a:rPr>
              <a:t>virtualized.</a:t>
            </a:r>
            <a:endParaRPr lang="en-US" altLang="zh-CN" sz="1200" dirty="0">
              <a:solidFill>
                <a:prstClr val="black"/>
              </a:solidFill>
              <a:latin typeface="Huawei Sans" panose="020C0503030203020204" pitchFamily="34" charset="0"/>
            </a:endParaRPr>
          </a:p>
        </p:txBody>
      </p:sp>
      <p:sp>
        <p:nvSpPr>
          <p:cNvPr id="29" name="Oval 7"/>
          <p:cNvSpPr>
            <a:spLocks noChangeAspect="1" noChangeArrowheads="1"/>
          </p:cNvSpPr>
          <p:nvPr/>
        </p:nvSpPr>
        <p:spPr bwMode="gray">
          <a:xfrm>
            <a:off x="7512381" y="2099982"/>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base">
              <a:spcBef>
                <a:spcPct val="0"/>
              </a:spcBef>
              <a:spcAft>
                <a:spcPct val="0"/>
              </a:spcAft>
            </a:pPr>
            <a:endParaRPr lang="zh-CN" altLang="en-US"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7"/>
          <p:cNvSpPr>
            <a:spLocks noChangeAspect="1" noChangeArrowheads="1"/>
          </p:cNvSpPr>
          <p:nvPr/>
        </p:nvSpPr>
        <p:spPr bwMode="gray">
          <a:xfrm>
            <a:off x="8367366" y="2954967"/>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algn="ctr" defTabSz="914034" fontAlgn="base">
              <a:spcBef>
                <a:spcPct val="0"/>
              </a:spcBef>
              <a:spcAft>
                <a:spcPct val="0"/>
              </a:spcAft>
            </a:pPr>
            <a:endParaRPr lang="zh-CN" alt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7"/>
          <p:cNvSpPr>
            <a:spLocks noChangeAspect="1" noChangeArrowheads="1"/>
          </p:cNvSpPr>
          <p:nvPr/>
        </p:nvSpPr>
        <p:spPr bwMode="gray">
          <a:xfrm>
            <a:off x="9091332" y="1850298"/>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base">
              <a:spcBef>
                <a:spcPct val="0"/>
              </a:spcBef>
              <a:spcAft>
                <a:spcPct val="0"/>
              </a:spcAft>
              <a:defRPr/>
            </a:pPr>
            <a:r>
              <a:rPr lang="en-US" altLang="zh-CN" sz="1200" dirty="0" smtClean="0">
                <a:solidFill>
                  <a:prstClr val="black"/>
                </a:solidFill>
                <a:latin typeface="Huawei Sans" panose="020C0503030203020204" pitchFamily="34" charset="0"/>
              </a:rPr>
              <a:t>Wired</a:t>
            </a: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c</a:t>
            </a:r>
            <a:r>
              <a:rPr lang="en-US" altLang="zh-CN" sz="1200" dirty="0" smtClean="0">
                <a:solidFill>
                  <a:prstClr val="black"/>
                </a:solidFill>
                <a:latin typeface="Huawei Sans" panose="020C0503030203020204" pitchFamily="34" charset="0"/>
              </a:rPr>
              <a:t>ampus network</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8117462" y="3932091"/>
            <a:ext cx="1445136" cy="646331"/>
          </a:xfrm>
          <a:prstGeom prst="rect">
            <a:avLst/>
          </a:prstGeom>
        </p:spPr>
        <p:txBody>
          <a:bodyPr wrap="square">
            <a:spAutoFit/>
          </a:bodyPr>
          <a:lstStyle/>
          <a:p>
            <a:pPr algn="ctr"/>
            <a:r>
              <a:rPr lang="en-US" altLang="zh-CN" sz="1200" dirty="0">
                <a:latin typeface="Huawei Sans" panose="020C0503030203020204" pitchFamily="34" charset="0"/>
              </a:rPr>
              <a:t>Classification </a:t>
            </a:r>
            <a:r>
              <a:rPr lang="en-US" altLang="zh-CN" sz="1200" dirty="0" smtClean="0">
                <a:latin typeface="Huawei Sans" panose="020C0503030203020204" pitchFamily="34" charset="0"/>
              </a:rPr>
              <a:t>by access modes of </a:t>
            </a:r>
            <a:r>
              <a:rPr lang="en-US" altLang="zh-CN" sz="1200" dirty="0">
                <a:latin typeface="Huawei Sans" panose="020C0503030203020204" pitchFamily="34" charset="0"/>
              </a:rPr>
              <a:t>campus networks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7"/>
          <p:cNvSpPr>
            <a:spLocks noChangeAspect="1" noChangeArrowheads="1"/>
          </p:cNvSpPr>
          <p:nvPr/>
        </p:nvSpPr>
        <p:spPr bwMode="gray">
          <a:xfrm>
            <a:off x="7165618" y="3691657"/>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base">
              <a:spcBef>
                <a:spcPct val="0"/>
              </a:spcBef>
              <a:spcAft>
                <a:spcPct val="0"/>
              </a:spcAft>
              <a:defRPr/>
            </a:pPr>
            <a:r>
              <a:rPr lang="en-US" altLang="zh-CN" sz="1200" dirty="0">
                <a:solidFill>
                  <a:prstClr val="black"/>
                </a:solidFill>
                <a:latin typeface="Huawei Sans" panose="020C0503030203020204" pitchFamily="34" charset="0"/>
              </a:rPr>
              <a:t>Wireless</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ctr" defTabSz="914034" fontAlgn="base">
              <a:spcBef>
                <a:spcPct val="0"/>
              </a:spcBef>
              <a:spcAft>
                <a:spcPct val="0"/>
              </a:spcAft>
              <a:defRPr/>
            </a:pPr>
            <a:r>
              <a:rPr lang="en-US" altLang="zh-CN" sz="1200" dirty="0" smtClean="0">
                <a:solidFill>
                  <a:prstClr val="black"/>
                </a:solidFill>
                <a:latin typeface="Huawei Sans" panose="020C0503030203020204" pitchFamily="34" charset="0"/>
              </a:rPr>
              <a:t>campus network</a:t>
            </a:r>
            <a:endParaRPr lang="en-US" altLang="zh-CN" sz="1200" dirty="0">
              <a:solidFill>
                <a:prstClr val="black"/>
              </a:solidFill>
              <a:latin typeface="Huawei Sans" panose="020C0503030203020204" pitchFamily="34" charset="0"/>
            </a:endParaRPr>
          </a:p>
        </p:txBody>
      </p:sp>
      <p:sp>
        <p:nvSpPr>
          <p:cNvPr id="34" name="矩形 33"/>
          <p:cNvSpPr/>
          <p:nvPr/>
        </p:nvSpPr>
        <p:spPr bwMode="gray">
          <a:xfrm>
            <a:off x="6472622" y="1006080"/>
            <a:ext cx="4869519" cy="978729"/>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Each device </a:t>
            </a:r>
            <a:r>
              <a:rPr lang="en-US" altLang="zh-CN" sz="1200" dirty="0" smtClean="0">
                <a:solidFill>
                  <a:prstClr val="black"/>
                </a:solidFill>
                <a:latin typeface="Huawei Sans" panose="020C0503030203020204" pitchFamily="34" charset="0"/>
              </a:rPr>
              <a:t>accessing a </a:t>
            </a:r>
            <a:r>
              <a:rPr lang="en-US" altLang="zh-CN" sz="1200" dirty="0">
                <a:solidFill>
                  <a:prstClr val="black"/>
                </a:solidFill>
                <a:latin typeface="Huawei Sans" panose="020C0503030203020204" pitchFamily="34" charset="0"/>
              </a:rPr>
              <a:t>network must be connected to the preset network port through a network cable.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The architecture is structured and hierarchical, and the logic is clear, so faults are easy to locate.</a:t>
            </a:r>
          </a:p>
        </p:txBody>
      </p:sp>
      <p:sp>
        <p:nvSpPr>
          <p:cNvPr id="35" name="矩形 34"/>
          <p:cNvSpPr/>
          <p:nvPr/>
        </p:nvSpPr>
        <p:spPr bwMode="gray">
          <a:xfrm>
            <a:off x="6141547" y="4693595"/>
            <a:ext cx="5888872" cy="978729"/>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The network is </a:t>
            </a:r>
            <a:r>
              <a:rPr lang="en-US" altLang="zh-CN" sz="1200" dirty="0" smtClean="0">
                <a:solidFill>
                  <a:prstClr val="black"/>
                </a:solidFill>
                <a:latin typeface="Huawei Sans" panose="020C0503030203020204" pitchFamily="34" charset="0"/>
              </a:rPr>
              <a:t>based </a:t>
            </a:r>
            <a:r>
              <a:rPr lang="en-US" altLang="zh-CN" sz="1200" dirty="0">
                <a:solidFill>
                  <a:prstClr val="black"/>
                </a:solidFill>
                <a:latin typeface="Huawei Sans" panose="020C0503030203020204" pitchFamily="34" charset="0"/>
              </a:rPr>
              <a:t>on the 802.11 protocol (Wi-Fi) and is also called WLAN.</a:t>
            </a:r>
          </a:p>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AP deployment and installation affect the coverage effect. Interference and </a:t>
            </a:r>
            <a:r>
              <a:rPr lang="en-US" altLang="zh-CN" sz="1200" dirty="0" smtClean="0">
                <a:solidFill>
                  <a:prstClr val="black"/>
                </a:solidFill>
                <a:latin typeface="Huawei Sans" panose="020C0503030203020204" pitchFamily="34" charset="0"/>
              </a:rPr>
              <a:t>conflicts </a:t>
            </a:r>
            <a:r>
              <a:rPr lang="en-US" altLang="zh-CN" sz="1200" dirty="0">
                <a:solidFill>
                  <a:prstClr val="black"/>
                </a:solidFill>
                <a:latin typeface="Huawei Sans" panose="020C0503030203020204" pitchFamily="34" charset="0"/>
              </a:rPr>
              <a:t>exist, so the network need to be optimized periodically.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altLang="zh-CN" sz="1200" dirty="0">
                <a:solidFill>
                  <a:prstClr val="black"/>
                </a:solidFill>
                <a:latin typeface="Huawei Sans" panose="020C0503030203020204" pitchFamily="34" charset="0"/>
              </a:rPr>
              <a:t>Faults are difficult to locate.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2814545" y="3297734"/>
            <a:ext cx="837089" cy="338554"/>
          </a:xfrm>
          <a:prstGeom prst="rect">
            <a:avLst/>
          </a:prstGeom>
        </p:spPr>
        <p:txBody>
          <a:bodyPr wrap="none">
            <a:spAutoFit/>
          </a:bodyPr>
          <a:lstStyle/>
          <a:p>
            <a:pPr lvl="0" algn="ctr" defTabSz="914034" fontAlgn="base">
              <a:spcBef>
                <a:spcPct val="0"/>
              </a:spcBef>
              <a:spcAft>
                <a:spcPct val="0"/>
              </a:spcAft>
            </a:pPr>
            <a:r>
              <a:rPr lang="en-US" altLang="zh-CN" sz="1600" dirty="0">
                <a:solidFill>
                  <a:prstClr val="white"/>
                </a:solidFill>
                <a:latin typeface="Huawei Sans" panose="020C0503030203020204" pitchFamily="34" charset="0"/>
              </a:rPr>
              <a:t>Service</a:t>
            </a:r>
            <a:endParaRPr lang="en-US" altLang="zh-CN" sz="1600" dirty="0">
              <a:solidFill>
                <a:prstClr val="white"/>
              </a:solidFill>
              <a:latin typeface="Huawei Sans" panose="020C0503030203020204" pitchFamily="34" charset="0"/>
              <a:sym typeface="Huawei Sans" panose="020C0503030203020204" pitchFamily="34" charset="0"/>
            </a:endParaRPr>
          </a:p>
        </p:txBody>
      </p:sp>
      <p:sp>
        <p:nvSpPr>
          <p:cNvPr id="5" name="矩形 4"/>
          <p:cNvSpPr/>
          <p:nvPr/>
        </p:nvSpPr>
        <p:spPr bwMode="gray">
          <a:xfrm>
            <a:off x="8367366" y="3158436"/>
            <a:ext cx="945329" cy="584775"/>
          </a:xfrm>
          <a:prstGeom prst="rect">
            <a:avLst/>
          </a:prstGeom>
        </p:spPr>
        <p:txBody>
          <a:bodyPr wrap="square">
            <a:spAutoFit/>
          </a:bodyPr>
          <a:lstStyle/>
          <a:p>
            <a:pPr lvl="0" algn="ctr" defTabSz="914034" fontAlgn="base">
              <a:spcBef>
                <a:spcPct val="0"/>
              </a:spcBef>
              <a:spcAft>
                <a:spcPct val="0"/>
              </a:spcAft>
            </a:pPr>
            <a:r>
              <a:rPr lang="en-US" altLang="zh-CN" sz="1600" dirty="0">
                <a:solidFill>
                  <a:prstClr val="white"/>
                </a:solidFill>
                <a:latin typeface="Huawei Sans" panose="020C0503030203020204" pitchFamily="34" charset="0"/>
              </a:rPr>
              <a:t>Access </a:t>
            </a:r>
          </a:p>
          <a:p>
            <a:pPr lvl="0" algn="ctr" defTabSz="914034" fontAlgn="base">
              <a:spcBef>
                <a:spcPct val="0"/>
              </a:spcBef>
              <a:spcAft>
                <a:spcPct val="0"/>
              </a:spcAft>
            </a:pPr>
            <a:r>
              <a:rPr lang="en-US" altLang="zh-CN" sz="1600" dirty="0">
                <a:solidFill>
                  <a:prstClr val="white"/>
                </a:solidFill>
                <a:latin typeface="Huawei Sans" panose="020C0503030203020204" pitchFamily="34" charset="0"/>
              </a:rPr>
              <a:t>mode</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6206516" y="5729905"/>
            <a:ext cx="5401733" cy="461665"/>
          </a:xfrm>
          <a:prstGeom prst="rect">
            <a:avLst/>
          </a:prstGeom>
          <a:solidFill>
            <a:schemeClr val="bg1">
              <a:lumMod val="95000"/>
            </a:schemeClr>
          </a:solidFill>
        </p:spPr>
        <p:txBody>
          <a:bodyPr wrap="square">
            <a:spAutoFit/>
          </a:bodyPr>
          <a:lstStyle/>
          <a:p>
            <a:pPr algn="ctr"/>
            <a:r>
              <a:rPr lang="en-US" sz="1200" dirty="0" smtClean="0">
                <a:latin typeface="Huawei Sans" panose="020C0503030203020204" pitchFamily="34" charset="0"/>
              </a:rPr>
              <a:t>Currently, most campus networks </a:t>
            </a:r>
            <a:r>
              <a:rPr lang="en-US" altLang="zh-CN" sz="1200" dirty="0" smtClean="0">
                <a:latin typeface="Huawei Sans" panose="020C0503030203020204" pitchFamily="34" charset="0"/>
              </a:rPr>
              <a:t>are a mix of</a:t>
            </a:r>
            <a:r>
              <a:rPr lang="en-US" sz="1200" dirty="0" smtClean="0">
                <a:latin typeface="Huawei Sans" panose="020C0503030203020204" pitchFamily="34" charset="0"/>
              </a:rPr>
              <a:t> wired and wireless networks.</a:t>
            </a:r>
            <a:endParaRPr lang="en-US" sz="1200" dirty="0">
              <a:latin typeface="Huawei Sans" panose="020C0503030203020204" pitchFamily="34" charset="0"/>
            </a:endParaRPr>
          </a:p>
        </p:txBody>
      </p:sp>
      <p:sp>
        <p:nvSpPr>
          <p:cNvPr id="37" name="矩形 36"/>
          <p:cNvSpPr/>
          <p:nvPr/>
        </p:nvSpPr>
        <p:spPr bwMode="gray">
          <a:xfrm>
            <a:off x="532224" y="5723536"/>
            <a:ext cx="5401733" cy="461665"/>
          </a:xfrm>
          <a:prstGeom prst="rect">
            <a:avLst/>
          </a:prstGeom>
          <a:solidFill>
            <a:schemeClr val="bg1">
              <a:lumMod val="95000"/>
            </a:schemeClr>
          </a:solidFill>
        </p:spPr>
        <p:txBody>
          <a:bodyPr wrap="square">
            <a:spAutoFit/>
          </a:bodyPr>
          <a:lstStyle/>
          <a:p>
            <a:pPr algn="ctr"/>
            <a:r>
              <a:rPr lang="en-US" sz="1200" dirty="0" smtClean="0">
                <a:latin typeface="Huawei Sans" panose="020C0503030203020204" pitchFamily="34" charset="0"/>
              </a:rPr>
              <a:t>The complexity of the campus network architecture depends on the complexity of services carried on the campus network.</a:t>
            </a:r>
            <a:endParaRPr lang="en-US" sz="1200" dirty="0">
              <a:latin typeface="Huawei Sans" panose="020C0503030203020204" pitchFamily="34" charset="0"/>
            </a:endParaRPr>
          </a:p>
        </p:txBody>
      </p:sp>
    </p:spTree>
    <p:extLst>
      <p:ext uri="{BB962C8B-B14F-4D97-AF65-F5344CB8AC3E}">
        <p14:creationId xmlns:p14="http://schemas.microsoft.com/office/powerpoint/2010/main" val="14650922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t>Campus Network Classification (3)</a:t>
            </a:r>
            <a:endParaRPr lang="zh-CN" altLang="en-US" dirty="0"/>
          </a:p>
        </p:txBody>
      </p:sp>
      <p:sp>
        <p:nvSpPr>
          <p:cNvPr id="4" name="矩形 3"/>
          <p:cNvSpPr/>
          <p:nvPr/>
        </p:nvSpPr>
        <p:spPr bwMode="gray">
          <a:xfrm>
            <a:off x="458953" y="1016885"/>
            <a:ext cx="11299824" cy="523220"/>
          </a:xfrm>
          <a:prstGeom prst="rect">
            <a:avLst/>
          </a:prstGeom>
          <a:noFill/>
        </p:spPr>
        <p:txBody>
          <a:bodyPr wrap="square">
            <a:spAutoFit/>
          </a:bodyPr>
          <a:lstStyle/>
          <a:p>
            <a:pPr lvl="0"/>
            <a:r>
              <a:rPr lang="en-US" altLang="zh-CN" sz="1400" dirty="0">
                <a:solidFill>
                  <a:prstClr val="black"/>
                </a:solidFill>
                <a:latin typeface="Huawei Sans" panose="020C0503030203020204" pitchFamily="34" charset="0"/>
              </a:rPr>
              <a:t>To meet requirements of different industry campuses, the campus network architecture is designed based on the characteristics </a:t>
            </a:r>
            <a:r>
              <a:rPr lang="en-US" altLang="zh-CN" sz="1400" dirty="0" smtClean="0">
                <a:solidFill>
                  <a:prstClr val="black"/>
                </a:solidFill>
                <a:latin typeface="Huawei Sans" panose="020C0503030203020204" pitchFamily="34" charset="0"/>
              </a:rPr>
              <a:t>of industries that campus networks serve. Ultimately, campus </a:t>
            </a:r>
            <a:r>
              <a:rPr lang="en-US" altLang="zh-CN" sz="1400" dirty="0">
                <a:solidFill>
                  <a:prstClr val="black"/>
                </a:solidFill>
                <a:latin typeface="Huawei Sans" panose="020C0503030203020204" pitchFamily="34" charset="0"/>
              </a:rPr>
              <a:t>network </a:t>
            </a:r>
            <a:r>
              <a:rPr lang="en-US" altLang="zh-CN" sz="1400" dirty="0" smtClean="0">
                <a:solidFill>
                  <a:prstClr val="black"/>
                </a:solidFill>
                <a:latin typeface="Huawei Sans" panose="020C0503030203020204" pitchFamily="34" charset="0"/>
              </a:rPr>
              <a:t>solutions with industry attributes are developed.</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482608" y="1560304"/>
            <a:ext cx="2700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Enterprise campus network</a:t>
            </a:r>
          </a:p>
        </p:txBody>
      </p:sp>
      <p:sp>
        <p:nvSpPr>
          <p:cNvPr id="6" name="圆角矩形 75"/>
          <p:cNvSpPr/>
          <p:nvPr/>
        </p:nvSpPr>
        <p:spPr bwMode="gray">
          <a:xfrm>
            <a:off x="482608" y="1964262"/>
            <a:ext cx="2700000" cy="4144529"/>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4" name="Picture 4" descr="http://3ms.huawei.com/multimedia/ImageDetailServlet?f_id=img201909260585&amp;type=2&amp;loc=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572608" y="2110591"/>
            <a:ext cx="2520000" cy="1800000"/>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bwMode="gray">
          <a:xfrm>
            <a:off x="458953" y="3963783"/>
            <a:ext cx="2747310" cy="1377300"/>
          </a:xfrm>
          <a:prstGeom prst="rect">
            <a:avLst/>
          </a:prstGeom>
          <a:noFill/>
        </p:spPr>
        <p:txBody>
          <a:bodyPr wrap="square">
            <a:spAutoFit/>
          </a:bodyPr>
          <a:lstStyle/>
          <a:p>
            <a:pPr marL="114300" lvl="0" indent="-114300" fontAlgn="ctr">
              <a:spcBef>
                <a:spcPts val="600"/>
              </a:spcBef>
              <a:spcAft>
                <a:spcPts val="600"/>
              </a:spcAft>
              <a:buSzPct val="50000"/>
              <a:buFont typeface="Wingdings" panose="05000000000000000000" pitchFamily="2" charset="2"/>
              <a:buChar char="l"/>
            </a:pPr>
            <a:r>
              <a:rPr lang="en-US" altLang="zh-CN" sz="1050" dirty="0">
                <a:solidFill>
                  <a:prstClr val="black"/>
                </a:solidFill>
                <a:latin typeface="Huawei Sans" panose="020C0503030203020204" pitchFamily="34" charset="0"/>
              </a:rPr>
              <a:t>It refers to the Ethernet-based enterprise office network.</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14300" lvl="0" indent="-114300" fontAlgn="ctr">
              <a:spcBef>
                <a:spcPts val="600"/>
              </a:spcBef>
              <a:spcAft>
                <a:spcPts val="600"/>
              </a:spcAft>
              <a:buSzPct val="50000"/>
              <a:buFont typeface="Wingdings" panose="05000000000000000000" pitchFamily="2" charset="2"/>
              <a:buChar char="l"/>
            </a:pPr>
            <a:r>
              <a:rPr lang="en-US" altLang="zh-CN" sz="1050" dirty="0">
                <a:solidFill>
                  <a:prstClr val="black"/>
                </a:solidFill>
                <a:latin typeface="Huawei Sans" panose="020C0503030203020204" pitchFamily="34" charset="0"/>
              </a:rPr>
              <a:t>The enterprise campus </a:t>
            </a:r>
            <a:r>
              <a:rPr lang="en-US" altLang="zh-CN" sz="1050" dirty="0" smtClean="0">
                <a:solidFill>
                  <a:prstClr val="black"/>
                </a:solidFill>
                <a:latin typeface="Huawei Sans" panose="020C0503030203020204" pitchFamily="34" charset="0"/>
              </a:rPr>
              <a:t>network focuses </a:t>
            </a:r>
            <a:r>
              <a:rPr lang="en-US" altLang="zh-CN" sz="1050" dirty="0">
                <a:solidFill>
                  <a:prstClr val="black"/>
                </a:solidFill>
                <a:latin typeface="Huawei Sans" panose="020C0503030203020204" pitchFamily="34" charset="0"/>
              </a:rPr>
              <a:t>on network reliability and advancement, continuously improves employees' office experience, and ensures the efficiency and quality of operation and production.</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3326458" y="1560304"/>
            <a:ext cx="2700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School campus network</a:t>
            </a:r>
          </a:p>
        </p:txBody>
      </p:sp>
      <p:sp>
        <p:nvSpPr>
          <p:cNvPr id="8" name="圆角矩形 75"/>
          <p:cNvSpPr/>
          <p:nvPr/>
        </p:nvSpPr>
        <p:spPr bwMode="gray">
          <a:xfrm>
            <a:off x="3326458" y="1964262"/>
            <a:ext cx="2700000" cy="4144529"/>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5" name="Picture 6" descr="http://3ms.huawei.com/multimedia/ImageDetailServlet?f_id=img201909300299&amp;type=2&amp;loc=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3416458" y="2110591"/>
            <a:ext cx="2520000" cy="1800000"/>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bwMode="gray">
          <a:xfrm>
            <a:off x="3302803" y="3963783"/>
            <a:ext cx="2747310" cy="2177519"/>
          </a:xfrm>
          <a:prstGeom prst="rect">
            <a:avLst/>
          </a:prstGeom>
          <a:noFill/>
        </p:spPr>
        <p:txBody>
          <a:bodyPr wrap="square">
            <a:spAutoFit/>
          </a:bodyPr>
          <a:lstStyle/>
          <a:p>
            <a:pPr marL="114300" lvl="0" indent="-114300" fontAlgn="ctr">
              <a:spcBef>
                <a:spcPts val="600"/>
              </a:spcBef>
              <a:spcAft>
                <a:spcPts val="600"/>
              </a:spcAft>
              <a:buSzPct val="50000"/>
              <a:buFont typeface="Wingdings" panose="05000000000000000000" pitchFamily="2" charset="2"/>
              <a:buChar char="l"/>
            </a:pPr>
            <a:r>
              <a:rPr lang="en-US" altLang="zh-CN" sz="1050" dirty="0">
                <a:solidFill>
                  <a:prstClr val="black"/>
                </a:solidFill>
                <a:latin typeface="Huawei Sans" panose="020C0503030203020204" pitchFamily="34" charset="0"/>
              </a:rPr>
              <a:t>School campus networks are classified into primary/secondary education and higher education campus networks.</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14300" lvl="0" indent="-114300" fontAlgn="ctr">
              <a:spcBef>
                <a:spcPts val="600"/>
              </a:spcBef>
              <a:spcAft>
                <a:spcPts val="600"/>
              </a:spcAft>
              <a:buSzPct val="50000"/>
              <a:buFont typeface="Wingdings" panose="05000000000000000000" pitchFamily="2" charset="2"/>
              <a:buChar char="l"/>
            </a:pPr>
            <a:r>
              <a:rPr lang="en-US" altLang="zh-CN" sz="1050" dirty="0">
                <a:solidFill>
                  <a:prstClr val="black"/>
                </a:solidFill>
                <a:latin typeface="Huawei Sans" panose="020C0503030203020204" pitchFamily="34" charset="0"/>
              </a:rPr>
              <a:t>Higher education </a:t>
            </a:r>
            <a:r>
              <a:rPr lang="en-US" altLang="zh-CN" sz="1050" dirty="0" smtClean="0">
                <a:solidFill>
                  <a:prstClr val="black"/>
                </a:solidFill>
                <a:latin typeface="Huawei Sans" panose="020C0503030203020204" pitchFamily="34" charset="0"/>
              </a:rPr>
              <a:t>campus networks </a:t>
            </a:r>
            <a:r>
              <a:rPr lang="en-US" altLang="zh-CN" sz="1050" dirty="0">
                <a:solidFill>
                  <a:prstClr val="black"/>
                </a:solidFill>
                <a:latin typeface="Huawei Sans" panose="020C0503030203020204" pitchFamily="34" charset="0"/>
              </a:rPr>
              <a:t>are complex and usually have teaching and research networks, student networks, and operational dormitory networks.</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14300" lvl="0" indent="-114300" fontAlgn="ctr">
              <a:spcBef>
                <a:spcPts val="600"/>
              </a:spcBef>
              <a:spcAft>
                <a:spcPts val="600"/>
              </a:spcAft>
              <a:buSzPct val="50000"/>
              <a:buFont typeface="Wingdings" panose="05000000000000000000" pitchFamily="2" charset="2"/>
              <a:buChar char="l"/>
            </a:pPr>
            <a:r>
              <a:rPr lang="en-US" altLang="zh-CN" sz="1050" dirty="0">
                <a:solidFill>
                  <a:prstClr val="black"/>
                </a:solidFill>
                <a:latin typeface="Huawei Sans" panose="020C0503030203020204" pitchFamily="34" charset="0"/>
              </a:rPr>
              <a:t>There are high requirements on network manageability and security, and specific requirements on network advancement.</a:t>
            </a:r>
          </a:p>
        </p:txBody>
      </p:sp>
      <p:sp>
        <p:nvSpPr>
          <p:cNvPr id="9" name="圆角矩形 75"/>
          <p:cNvSpPr/>
          <p:nvPr/>
        </p:nvSpPr>
        <p:spPr bwMode="gray">
          <a:xfrm>
            <a:off x="6170308" y="1560304"/>
            <a:ext cx="2700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Government campus network</a:t>
            </a:r>
          </a:p>
        </p:txBody>
      </p:sp>
      <p:sp>
        <p:nvSpPr>
          <p:cNvPr id="10" name="圆角矩形 75"/>
          <p:cNvSpPr/>
          <p:nvPr/>
        </p:nvSpPr>
        <p:spPr bwMode="gray">
          <a:xfrm>
            <a:off x="6170308" y="1964262"/>
            <a:ext cx="2700000" cy="4144529"/>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6" name="Picture 8" descr="http://3ms.huawei.com/multimedia/ImageDetailServlet?f_id=img201909251037&amp;type=2&amp;loc=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6260308" y="2110591"/>
            <a:ext cx="2520000" cy="1800000"/>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bwMode="gray">
          <a:xfrm>
            <a:off x="6146653" y="3963783"/>
            <a:ext cx="2747310" cy="1215717"/>
          </a:xfrm>
          <a:prstGeom prst="rect">
            <a:avLst/>
          </a:prstGeom>
          <a:noFill/>
        </p:spPr>
        <p:txBody>
          <a:bodyPr wrap="square">
            <a:spAutoFit/>
          </a:bodyPr>
          <a:lstStyle/>
          <a:p>
            <a:pPr marL="114300" lvl="0" indent="-114300" fontAlgn="ctr">
              <a:spcBef>
                <a:spcPts val="600"/>
              </a:spcBef>
              <a:spcAft>
                <a:spcPts val="600"/>
              </a:spcAft>
              <a:buSzPct val="50000"/>
              <a:buFont typeface="Wingdings" panose="05000000000000000000" pitchFamily="2" charset="2"/>
              <a:buChar char="l"/>
            </a:pPr>
            <a:r>
              <a:rPr lang="en-US" altLang="zh-CN" sz="1050" dirty="0">
                <a:solidFill>
                  <a:prstClr val="black"/>
                </a:solidFill>
                <a:latin typeface="Huawei Sans" panose="020C0503030203020204" pitchFamily="34" charset="0"/>
              </a:rPr>
              <a:t>It usually refers to the internal network of a government agency.</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14300" lvl="0" indent="-114300" fontAlgn="ctr">
              <a:spcBef>
                <a:spcPts val="600"/>
              </a:spcBef>
              <a:spcAft>
                <a:spcPts val="600"/>
              </a:spcAft>
              <a:buSzPct val="50000"/>
              <a:buFont typeface="Wingdings" panose="05000000000000000000" pitchFamily="2" charset="2"/>
              <a:buChar char="l"/>
            </a:pPr>
            <a:r>
              <a:rPr lang="en-US" altLang="zh-CN" sz="1050" dirty="0">
                <a:solidFill>
                  <a:prstClr val="black"/>
                </a:solidFill>
                <a:latin typeface="Huawei Sans" panose="020C0503030203020204" pitchFamily="34" charset="0"/>
              </a:rPr>
              <a:t>High security is required. Generally, the internal network and external network are isolated to ensure high security of confidential information.</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9014157" y="1560304"/>
            <a:ext cx="2700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Business campus network</a:t>
            </a:r>
          </a:p>
        </p:txBody>
      </p:sp>
      <p:pic>
        <p:nvPicPr>
          <p:cNvPr id="13" name="Picture 2" descr="http://3ms.huawei.com/multimedia/ImageDetailServlet?f_id=img201909290653&amp;type=2&amp;loc=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9104157" y="2110591"/>
            <a:ext cx="2520000" cy="1800000"/>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bwMode="gray">
          <a:xfrm>
            <a:off x="8990502" y="3963783"/>
            <a:ext cx="2747310" cy="2177519"/>
          </a:xfrm>
          <a:prstGeom prst="rect">
            <a:avLst/>
          </a:prstGeom>
          <a:noFill/>
        </p:spPr>
        <p:txBody>
          <a:bodyPr wrap="square">
            <a:spAutoFit/>
          </a:bodyPr>
          <a:lstStyle/>
          <a:p>
            <a:pPr marL="114300" lvl="0" indent="-114300" fontAlgn="ctr">
              <a:spcBef>
                <a:spcPts val="600"/>
              </a:spcBef>
              <a:spcAft>
                <a:spcPts val="600"/>
              </a:spcAft>
              <a:buSzPct val="50000"/>
              <a:buFont typeface="Wingdings" panose="05000000000000000000" pitchFamily="2" charset="2"/>
              <a:buChar char="l"/>
            </a:pPr>
            <a:r>
              <a:rPr lang="en-US" altLang="zh-CN" sz="1050" dirty="0">
                <a:solidFill>
                  <a:prstClr val="black"/>
                </a:solidFill>
                <a:latin typeface="Huawei Sans" panose="020C0503030203020204" pitchFamily="34" charset="0"/>
              </a:rPr>
              <a:t>C</a:t>
            </a:r>
            <a:r>
              <a:rPr lang="en-US" altLang="zh-CN" sz="1050" dirty="0" smtClean="0">
                <a:solidFill>
                  <a:prstClr val="black"/>
                </a:solidFill>
                <a:latin typeface="Huawei Sans" panose="020C0503030203020204" pitchFamily="34" charset="0"/>
              </a:rPr>
              <a:t>ampus networks of this type </a:t>
            </a:r>
            <a:r>
              <a:rPr lang="en-US" altLang="zh-CN" sz="1050" dirty="0">
                <a:solidFill>
                  <a:prstClr val="black"/>
                </a:solidFill>
                <a:latin typeface="Huawei Sans" panose="020C0503030203020204" pitchFamily="34" charset="0"/>
              </a:rPr>
              <a:t>involve shopping malls, supermarkets, hotels, and parks.</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14300" lvl="0" indent="-114300" fontAlgn="ctr">
              <a:spcBef>
                <a:spcPts val="600"/>
              </a:spcBef>
              <a:spcAft>
                <a:spcPts val="600"/>
              </a:spcAft>
              <a:buSzPct val="50000"/>
              <a:buFont typeface="Wingdings" panose="05000000000000000000" pitchFamily="2" charset="2"/>
              <a:buChar char="l"/>
            </a:pPr>
            <a:r>
              <a:rPr lang="en-US" altLang="zh-CN" sz="1050" dirty="0" smtClean="0">
                <a:solidFill>
                  <a:prstClr val="black"/>
                </a:solidFill>
                <a:latin typeface="Huawei Sans" panose="020C0503030203020204" pitchFamily="34" charset="0"/>
              </a:rPr>
              <a:t> Such networks are </a:t>
            </a:r>
            <a:r>
              <a:rPr lang="en-US" altLang="zh-CN" sz="1050" dirty="0">
                <a:solidFill>
                  <a:prstClr val="black"/>
                </a:solidFill>
                <a:latin typeface="Huawei Sans" panose="020C0503030203020204" pitchFamily="34" charset="0"/>
              </a:rPr>
              <a:t>mainly used to serve consumers. In addition, </a:t>
            </a:r>
            <a:r>
              <a:rPr lang="en-US" altLang="zh-CN" sz="1050" dirty="0" smtClean="0">
                <a:solidFill>
                  <a:prstClr val="black"/>
                </a:solidFill>
                <a:latin typeface="Huawei Sans" panose="020C0503030203020204" pitchFamily="34" charset="0"/>
              </a:rPr>
              <a:t>they include </a:t>
            </a:r>
            <a:r>
              <a:rPr lang="en-US" altLang="zh-CN" sz="1050" dirty="0">
                <a:solidFill>
                  <a:prstClr val="black"/>
                </a:solidFill>
                <a:latin typeface="Huawei Sans" panose="020C0503030203020204" pitchFamily="34" charset="0"/>
              </a:rPr>
              <a:t>subnets for internal office work.</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14300" lvl="0" indent="-114300" fontAlgn="ctr">
              <a:spcBef>
                <a:spcPts val="600"/>
              </a:spcBef>
              <a:spcAft>
                <a:spcPts val="600"/>
              </a:spcAft>
              <a:buSzPct val="50000"/>
              <a:buFont typeface="Wingdings" panose="05000000000000000000" pitchFamily="2" charset="2"/>
              <a:buChar char="l"/>
            </a:pPr>
            <a:r>
              <a:rPr lang="en-US" altLang="zh-CN" sz="1050" dirty="0" smtClean="0">
                <a:solidFill>
                  <a:prstClr val="black"/>
                </a:solidFill>
                <a:latin typeface="Huawei Sans" panose="020C0503030203020204" pitchFamily="34" charset="0"/>
              </a:rPr>
              <a:t>Such networks provide Internet </a:t>
            </a:r>
            <a:r>
              <a:rPr lang="en-US" altLang="zh-CN" sz="1050" dirty="0">
                <a:solidFill>
                  <a:prstClr val="black"/>
                </a:solidFill>
                <a:latin typeface="Huawei Sans" panose="020C0503030203020204" pitchFamily="34" charset="0"/>
              </a:rPr>
              <a:t>access </a:t>
            </a:r>
            <a:r>
              <a:rPr lang="en-US" altLang="zh-CN" sz="1050" dirty="0" smtClean="0">
                <a:solidFill>
                  <a:prstClr val="black"/>
                </a:solidFill>
                <a:latin typeface="Huawei Sans" panose="020C0503030203020204" pitchFamily="34" charset="0"/>
              </a:rPr>
              <a:t>services and help build business intelligence (BI) systems for better user </a:t>
            </a:r>
            <a:r>
              <a:rPr lang="en-US" altLang="zh-CN" sz="1050" dirty="0">
                <a:solidFill>
                  <a:prstClr val="black"/>
                </a:solidFill>
                <a:latin typeface="Huawei Sans" panose="020C0503030203020204" pitchFamily="34" charset="0"/>
              </a:rPr>
              <a:t>experience, </a:t>
            </a:r>
            <a:r>
              <a:rPr lang="en-US" altLang="zh-CN" sz="1050" dirty="0" smtClean="0">
                <a:solidFill>
                  <a:prstClr val="black"/>
                </a:solidFill>
                <a:latin typeface="Huawei Sans" panose="020C0503030203020204" pitchFamily="34" charset="0"/>
              </a:rPr>
              <a:t>lower </a:t>
            </a:r>
            <a:r>
              <a:rPr lang="en-US" altLang="zh-CN" sz="1050" dirty="0">
                <a:solidFill>
                  <a:prstClr val="black"/>
                </a:solidFill>
                <a:latin typeface="Huawei Sans" panose="020C0503030203020204" pitchFamily="34" charset="0"/>
              </a:rPr>
              <a:t>O&amp;M costs, </a:t>
            </a:r>
            <a:r>
              <a:rPr lang="en-US" altLang="zh-CN" sz="1050" dirty="0" smtClean="0">
                <a:solidFill>
                  <a:prstClr val="black"/>
                </a:solidFill>
                <a:latin typeface="Huawei Sans" panose="020C0503030203020204" pitchFamily="34" charset="0"/>
              </a:rPr>
              <a:t>higher efficiency</a:t>
            </a:r>
            <a:r>
              <a:rPr lang="en-US" altLang="zh-CN" sz="1050" dirty="0">
                <a:solidFill>
                  <a:prstClr val="black"/>
                </a:solidFill>
                <a:latin typeface="Huawei Sans" panose="020C0503030203020204" pitchFamily="34" charset="0"/>
              </a:rPr>
              <a:t>, </a:t>
            </a:r>
            <a:r>
              <a:rPr lang="en-US" altLang="zh-CN" sz="1050" dirty="0" smtClean="0">
                <a:solidFill>
                  <a:prstClr val="black"/>
                </a:solidFill>
                <a:latin typeface="Huawei Sans" panose="020C0503030203020204" pitchFamily="34" charset="0"/>
              </a:rPr>
              <a:t>and </a:t>
            </a:r>
            <a:r>
              <a:rPr lang="en-US" altLang="zh-CN" sz="1050" dirty="0">
                <a:solidFill>
                  <a:prstClr val="black"/>
                </a:solidFill>
                <a:latin typeface="Huawei Sans" panose="020C0503030203020204" pitchFamily="34" charset="0"/>
              </a:rPr>
              <a:t>value transfer.</a:t>
            </a: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p:cNvSpPr/>
          <p:nvPr/>
        </p:nvSpPr>
        <p:spPr bwMode="gray">
          <a:xfrm>
            <a:off x="9014157" y="1964262"/>
            <a:ext cx="2700000" cy="4144529"/>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4899718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Typical Logical Architecture of a Campus Network</a:t>
            </a:r>
            <a:endParaRPr lang="zh-CN" altLang="en-US" dirty="0"/>
          </a:p>
        </p:txBody>
      </p:sp>
      <p:sp>
        <p:nvSpPr>
          <p:cNvPr id="4" name="圆角矩形 3"/>
          <p:cNvSpPr/>
          <p:nvPr/>
        </p:nvSpPr>
        <p:spPr bwMode="gray">
          <a:xfrm>
            <a:off x="524934" y="1030874"/>
            <a:ext cx="6532071" cy="537334"/>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584201" y="1067273"/>
            <a:ext cx="1604476" cy="461665"/>
          </a:xfrm>
          <a:prstGeom prst="rect">
            <a:avLst/>
          </a:prstGeom>
          <a:noFill/>
        </p:spPr>
        <p:txBody>
          <a:bodyPr wrap="square" rtlCol="0">
            <a:spAutoFit/>
          </a:bodyPr>
          <a:lstStyle/>
          <a:p>
            <a:pPr lvl="0"/>
            <a:r>
              <a:rPr lang="en-US" altLang="zh-CN" sz="1200" b="1" dirty="0">
                <a:solidFill>
                  <a:prstClr val="black"/>
                </a:solidFill>
                <a:latin typeface="Huawei Sans" panose="020C0503030203020204" pitchFamily="34" charset="0"/>
              </a:rPr>
              <a:t>Service application </a:t>
            </a:r>
          </a:p>
          <a:p>
            <a:pPr lvl="0"/>
            <a:r>
              <a:rPr lang="en-US" altLang="zh-CN" sz="1200" b="1" dirty="0">
                <a:solidFill>
                  <a:prstClr val="black"/>
                </a:solidFill>
                <a:latin typeface="Huawei Sans" panose="020C0503030203020204" pitchFamily="34" charset="0"/>
              </a:rPr>
              <a:t>platform</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2097797" y="1068534"/>
            <a:ext cx="1019831" cy="461665"/>
          </a:xfrm>
          <a:prstGeom prst="rect">
            <a:avLst/>
          </a:prstGeom>
          <a:solidFill>
            <a:srgbClr val="30B5C5"/>
          </a:solidFill>
        </p:spPr>
        <p:txBody>
          <a:bodyPr wrap="none" rtlCol="0">
            <a:spAutoFit/>
          </a:bodyPr>
          <a:lstStyle/>
          <a:p>
            <a:pPr lvl="0" algn="ctr"/>
            <a:r>
              <a:rPr lang="en-US" altLang="zh-CN" sz="1200" dirty="0">
                <a:solidFill>
                  <a:schemeClr val="bg1"/>
                </a:solidFill>
                <a:latin typeface="Huawei Sans" panose="020C0503030203020204" pitchFamily="34" charset="0"/>
              </a:rPr>
              <a:t>LBS </a:t>
            </a:r>
          </a:p>
          <a:p>
            <a:pPr lvl="0" algn="ctr"/>
            <a:r>
              <a:rPr lang="en-US" altLang="zh-CN" sz="1200" dirty="0">
                <a:solidFill>
                  <a:schemeClr val="bg1"/>
                </a:solidFill>
                <a:latin typeface="Huawei Sans" panose="020C0503030203020204" pitchFamily="34" charset="0"/>
              </a:rPr>
              <a:t>applications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3249585" y="1068534"/>
            <a:ext cx="1019831" cy="461665"/>
          </a:xfrm>
          <a:prstGeom prst="rect">
            <a:avLst/>
          </a:prstGeom>
          <a:solidFill>
            <a:srgbClr val="30B5C5"/>
          </a:solidFill>
        </p:spPr>
        <p:txBody>
          <a:bodyPr wrap="none" rtlCol="0">
            <a:spAutoFit/>
          </a:bodyPr>
          <a:lstStyle/>
          <a:p>
            <a:pPr lvl="0" algn="ctr"/>
            <a:r>
              <a:rPr lang="en-US" altLang="zh-CN" sz="1200" dirty="0">
                <a:solidFill>
                  <a:schemeClr val="bg1"/>
                </a:solidFill>
                <a:latin typeface="Huawei Sans" panose="020C0503030203020204" pitchFamily="34" charset="0"/>
              </a:rPr>
              <a:t>IoT </a:t>
            </a:r>
          </a:p>
          <a:p>
            <a:pPr lvl="0" algn="ctr"/>
            <a:r>
              <a:rPr lang="en-US" altLang="zh-CN" sz="1200" dirty="0">
                <a:solidFill>
                  <a:schemeClr val="bg1"/>
                </a:solidFill>
                <a:latin typeface="Huawei Sans" panose="020C0503030203020204" pitchFamily="34" charset="0"/>
              </a:rPr>
              <a:t>applications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4516790" y="1068534"/>
            <a:ext cx="1019830" cy="461665"/>
          </a:xfrm>
          <a:prstGeom prst="rect">
            <a:avLst/>
          </a:prstGeom>
          <a:solidFill>
            <a:srgbClr val="30B5C5"/>
          </a:solidFill>
        </p:spPr>
        <p:txBody>
          <a:bodyPr wrap="none" rtlCol="0">
            <a:spAutoFit/>
          </a:bodyPr>
          <a:lstStyle/>
          <a:p>
            <a:pPr lvl="0" algn="ctr"/>
            <a:r>
              <a:rPr lang="en-US" altLang="zh-CN" sz="1200" dirty="0">
                <a:solidFill>
                  <a:schemeClr val="bg1"/>
                </a:solidFill>
                <a:latin typeface="Huawei Sans" panose="020C0503030203020204" pitchFamily="34" charset="0"/>
              </a:rPr>
              <a:t>Big data </a:t>
            </a:r>
          </a:p>
          <a:p>
            <a:pPr lvl="0" algn="ctr"/>
            <a:r>
              <a:rPr lang="en-US" altLang="zh-CN" sz="1200" dirty="0">
                <a:solidFill>
                  <a:schemeClr val="bg1"/>
                </a:solidFill>
                <a:latin typeface="Huawei Sans" panose="020C0503030203020204" pitchFamily="34" charset="0"/>
              </a:rPr>
              <a:t>applications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5828076" y="1068534"/>
            <a:ext cx="1019831" cy="461665"/>
          </a:xfrm>
          <a:prstGeom prst="rect">
            <a:avLst/>
          </a:prstGeom>
          <a:solidFill>
            <a:srgbClr val="30B5C5"/>
          </a:solidFill>
        </p:spPr>
        <p:txBody>
          <a:bodyPr wrap="none" rtlCol="0">
            <a:spAutoFit/>
          </a:bodyPr>
          <a:lstStyle/>
          <a:p>
            <a:pPr lvl="0" algn="ctr"/>
            <a:r>
              <a:rPr lang="en-US" altLang="zh-CN" sz="1200" dirty="0">
                <a:solidFill>
                  <a:schemeClr val="bg1"/>
                </a:solidFill>
                <a:latin typeface="Huawei Sans" panose="020C0503030203020204" pitchFamily="34" charset="0"/>
              </a:rPr>
              <a:t>Security </a:t>
            </a:r>
          </a:p>
          <a:p>
            <a:pPr lvl="0" algn="ctr"/>
            <a:r>
              <a:rPr lang="en-US" altLang="zh-CN" sz="1200" dirty="0">
                <a:solidFill>
                  <a:schemeClr val="bg1"/>
                </a:solidFill>
                <a:latin typeface="Huawei Sans" panose="020C0503030203020204" pitchFamily="34" charset="0"/>
              </a:rPr>
              <a:t>applications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524934" y="1819240"/>
            <a:ext cx="3141134" cy="1364332"/>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3915871" y="1819240"/>
            <a:ext cx="3141134" cy="1364332"/>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580508" y="2087754"/>
            <a:ext cx="3029997" cy="307777"/>
          </a:xfrm>
          <a:prstGeom prst="rect">
            <a:avLst/>
          </a:prstGeom>
          <a:noFill/>
        </p:spPr>
        <p:txBody>
          <a:bodyPr wrap="non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Network management platform</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4607835" y="2087754"/>
            <a:ext cx="1757212" cy="307777"/>
          </a:xfrm>
          <a:prstGeom prst="rect">
            <a:avLst/>
          </a:prstGeom>
          <a:noFill/>
        </p:spPr>
        <p:txBody>
          <a:bodyPr wrap="non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Security platform</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737495" y="2547033"/>
            <a:ext cx="2622834" cy="461665"/>
          </a:xfrm>
          <a:prstGeom prst="rect">
            <a:avLst/>
          </a:prstGeom>
          <a:noFill/>
        </p:spPr>
        <p:txBody>
          <a:bodyPr wrap="none" rtlCol="0">
            <a:spAutoFit/>
          </a:bodyPr>
          <a:lstStyle/>
          <a:p>
            <a:pPr lvl="0" algn="ctr"/>
            <a:r>
              <a:rPr lang="en-US" altLang="zh-CN" sz="1200" dirty="0">
                <a:solidFill>
                  <a:prstClr val="black"/>
                </a:solidFill>
                <a:latin typeface="Huawei Sans" panose="020C0503030203020204" pitchFamily="34" charset="0"/>
              </a:rPr>
              <a:t>Device monitoring, configuration </a:t>
            </a:r>
          </a:p>
          <a:p>
            <a:pPr lvl="0"/>
            <a:r>
              <a:rPr lang="en-US" altLang="zh-CN" sz="1200" dirty="0">
                <a:solidFill>
                  <a:prstClr val="black"/>
                </a:solidFill>
                <a:latin typeface="Huawei Sans" panose="020C0503030203020204" pitchFamily="34" charset="0"/>
              </a:rPr>
              <a:t>management, fault management...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4179473" y="2531841"/>
            <a:ext cx="2670924" cy="461665"/>
          </a:xfrm>
          <a:prstGeom prst="rect">
            <a:avLst/>
          </a:prstGeom>
          <a:noFill/>
        </p:spPr>
        <p:txBody>
          <a:bodyPr wrap="none" rtlCol="0">
            <a:spAutoFit/>
          </a:bodyPr>
          <a:lstStyle/>
          <a:p>
            <a:pPr lvl="0"/>
            <a:r>
              <a:rPr lang="en-US" altLang="zh-CN" sz="1200" dirty="0">
                <a:solidFill>
                  <a:prstClr val="black"/>
                </a:solidFill>
                <a:latin typeface="Huawei Sans" panose="020C0503030203020204" pitchFamily="34" charset="0"/>
              </a:rPr>
              <a:t>Security monitoring, policy control, </a:t>
            </a:r>
          </a:p>
          <a:p>
            <a:pPr lvl="0" algn="ctr"/>
            <a:r>
              <a:rPr lang="en-US" altLang="zh-CN" sz="1200" dirty="0">
                <a:solidFill>
                  <a:prstClr val="black"/>
                </a:solidFill>
                <a:latin typeface="Huawei Sans" panose="020C0503030203020204" pitchFamily="34" charset="0"/>
              </a:rPr>
              <a:t>and threat detection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524934" y="3418101"/>
            <a:ext cx="6532072" cy="1879798"/>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524934" y="5572842"/>
            <a:ext cx="6532071" cy="513525"/>
          </a:xfrm>
          <a:prstGeom prst="roundRect">
            <a:avLst>
              <a:gd name="adj" fmla="val 349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584201" y="3467487"/>
            <a:ext cx="2101857" cy="307777"/>
          </a:xfrm>
          <a:prstGeom prst="rect">
            <a:avLst/>
          </a:prstGeom>
          <a:noFill/>
        </p:spPr>
        <p:txBody>
          <a:bodyPr wrap="none" rtlCol="0">
            <a:spAutoFit/>
          </a:bodyPr>
          <a:lstStyle/>
          <a:p>
            <a:pPr lvl="0"/>
            <a:r>
              <a:rPr lang="en-US" altLang="zh-CN" sz="1400" b="1" dirty="0">
                <a:solidFill>
                  <a:prstClr val="black"/>
                </a:solidFill>
                <a:latin typeface="Huawei Sans" panose="020C0503030203020204" pitchFamily="34" charset="0"/>
              </a:rPr>
              <a:t>Campus data network</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584201" y="5576563"/>
            <a:ext cx="928459" cy="523220"/>
          </a:xfrm>
          <a:prstGeom prst="rect">
            <a:avLst/>
          </a:prstGeom>
          <a:noFill/>
        </p:spPr>
        <p:txBody>
          <a:bodyPr wrap="none" rtlCol="0">
            <a:spAutoFit/>
          </a:bodyPr>
          <a:lstStyle/>
          <a:p>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Access </a:t>
            </a:r>
          </a:p>
          <a:p>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terminal</a:t>
            </a:r>
          </a:p>
        </p:txBody>
      </p:sp>
      <p:pic>
        <p:nvPicPr>
          <p:cNvPr id="20" name="图片 14" descr="日志告警服务器-蓝.png"/>
          <p:cNvPicPr>
            <a:picLocks noChangeAspect="1"/>
          </p:cNvPicPr>
          <p:nvPr/>
        </p:nvPicPr>
        <p:blipFill>
          <a:blip r:embed="rId3" cstate="print"/>
          <a:stretch>
            <a:fillRect/>
          </a:stretch>
        </p:blipFill>
        <p:spPr bwMode="gray">
          <a:xfrm>
            <a:off x="4613511" y="5690372"/>
            <a:ext cx="445956" cy="278465"/>
          </a:xfrm>
          <a:prstGeom prst="rect">
            <a:avLst/>
          </a:prstGeom>
        </p:spPr>
      </p:pic>
      <p:pic>
        <p:nvPicPr>
          <p:cNvPr id="21" name="图片 11" descr="开放网络-蓝.png"/>
          <p:cNvPicPr>
            <a:picLocks noChangeAspect="1"/>
          </p:cNvPicPr>
          <p:nvPr/>
        </p:nvPicPr>
        <p:blipFill>
          <a:blip r:embed="rId4" cstate="print"/>
          <a:stretch>
            <a:fillRect/>
          </a:stretch>
        </p:blipFill>
        <p:spPr bwMode="gray">
          <a:xfrm>
            <a:off x="5385313" y="5657959"/>
            <a:ext cx="445956" cy="343290"/>
          </a:xfrm>
          <a:prstGeom prst="rect">
            <a:avLst/>
          </a:prstGeom>
        </p:spPr>
      </p:pic>
      <p:pic>
        <p:nvPicPr>
          <p:cNvPr id="22" name="图片 42" descr="IP电话.png"/>
          <p:cNvPicPr>
            <a:picLocks noChangeAspect="1"/>
          </p:cNvPicPr>
          <p:nvPr/>
        </p:nvPicPr>
        <p:blipFill>
          <a:blip r:embed="rId5" cstate="print"/>
          <a:stretch>
            <a:fillRect/>
          </a:stretch>
        </p:blipFill>
        <p:spPr bwMode="gray">
          <a:xfrm>
            <a:off x="1847486" y="5656255"/>
            <a:ext cx="368791" cy="346698"/>
          </a:xfrm>
          <a:prstGeom prst="rect">
            <a:avLst/>
          </a:prstGeom>
        </p:spPr>
      </p:pic>
      <p:pic>
        <p:nvPicPr>
          <p:cNvPr id="23" name="图片 158" descr="SAN网络-蓝.png"/>
          <p:cNvPicPr>
            <a:picLocks noChangeAspect="1"/>
          </p:cNvPicPr>
          <p:nvPr/>
        </p:nvPicPr>
        <p:blipFill>
          <a:blip r:embed="rId6" cstate="print"/>
          <a:stretch>
            <a:fillRect/>
          </a:stretch>
        </p:blipFill>
        <p:spPr bwMode="gray">
          <a:xfrm>
            <a:off x="3314250" y="5630372"/>
            <a:ext cx="243218" cy="398465"/>
          </a:xfrm>
          <a:prstGeom prst="rect">
            <a:avLst/>
          </a:prstGeom>
        </p:spPr>
      </p:pic>
      <p:pic>
        <p:nvPicPr>
          <p:cNvPr id="24" name="图片 157" descr="故障链路.png"/>
          <p:cNvPicPr>
            <a:picLocks noChangeAspect="1"/>
          </p:cNvPicPr>
          <p:nvPr/>
        </p:nvPicPr>
        <p:blipFill>
          <a:blip r:embed="rId7" cstate="print"/>
          <a:stretch>
            <a:fillRect/>
          </a:stretch>
        </p:blipFill>
        <p:spPr bwMode="gray">
          <a:xfrm>
            <a:off x="2542123" y="5663213"/>
            <a:ext cx="446281" cy="332783"/>
          </a:xfrm>
          <a:prstGeom prst="rect">
            <a:avLst/>
          </a:prstGeom>
        </p:spPr>
      </p:pic>
      <p:pic>
        <p:nvPicPr>
          <p:cNvPr id="25" name="图片 47" descr="打印机.png"/>
          <p:cNvPicPr>
            <a:picLocks noChangeAspect="1"/>
          </p:cNvPicPr>
          <p:nvPr/>
        </p:nvPicPr>
        <p:blipFill>
          <a:blip r:embed="rId8" cstate="print"/>
          <a:stretch>
            <a:fillRect/>
          </a:stretch>
        </p:blipFill>
        <p:spPr bwMode="gray">
          <a:xfrm>
            <a:off x="3883314" y="5668672"/>
            <a:ext cx="404351" cy="321864"/>
          </a:xfrm>
          <a:prstGeom prst="rect">
            <a:avLst/>
          </a:prstGeom>
        </p:spPr>
      </p:pic>
      <p:grpSp>
        <p:nvGrpSpPr>
          <p:cNvPr id="26" name="组合 211"/>
          <p:cNvGrpSpPr/>
          <p:nvPr/>
        </p:nvGrpSpPr>
        <p:grpSpPr bwMode="gray">
          <a:xfrm>
            <a:off x="6157116" y="5713138"/>
            <a:ext cx="515863" cy="232932"/>
            <a:chOff x="5310188" y="1243013"/>
            <a:chExt cx="915988" cy="414338"/>
          </a:xfrm>
          <a:solidFill>
            <a:srgbClr val="7A7B7C"/>
          </a:solidFill>
        </p:grpSpPr>
        <p:sp>
          <p:nvSpPr>
            <p:cNvPr id="27"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5" name="组合 34"/>
          <p:cNvGrpSpPr/>
          <p:nvPr/>
        </p:nvGrpSpPr>
        <p:grpSpPr bwMode="gray">
          <a:xfrm>
            <a:off x="2897806" y="3510449"/>
            <a:ext cx="1786326" cy="1716871"/>
            <a:chOff x="3012262" y="3606123"/>
            <a:chExt cx="1786326" cy="1716871"/>
          </a:xfrm>
        </p:grpSpPr>
        <p:pic>
          <p:nvPicPr>
            <p:cNvPr id="36" name="图片 105" descr="AP.png"/>
            <p:cNvPicPr>
              <a:picLocks noChangeAspect="1"/>
            </p:cNvPicPr>
            <p:nvPr/>
          </p:nvPicPr>
          <p:blipFill>
            <a:blip r:embed="rId9" cstate="print"/>
            <a:stretch>
              <a:fillRect/>
            </a:stretch>
          </p:blipFill>
          <p:spPr bwMode="gray">
            <a:xfrm>
              <a:off x="4570899" y="5137711"/>
              <a:ext cx="226457" cy="185283"/>
            </a:xfrm>
            <a:prstGeom prst="rect">
              <a:avLst/>
            </a:prstGeom>
          </p:spPr>
        </p:pic>
        <p:cxnSp>
          <p:nvCxnSpPr>
            <p:cNvPr id="37" name="Straight Connector 9"/>
            <p:cNvCxnSpPr>
              <a:stCxn id="36" idx="0"/>
              <a:endCxn id="60" idx="2"/>
            </p:cNvCxnSpPr>
            <p:nvPr/>
          </p:nvCxnSpPr>
          <p:spPr bwMode="gray">
            <a:xfrm flipV="1">
              <a:off x="4684128" y="5011327"/>
              <a:ext cx="626" cy="126384"/>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38" name="图片 105" descr="AP.png"/>
            <p:cNvPicPr>
              <a:picLocks noChangeAspect="1"/>
            </p:cNvPicPr>
            <p:nvPr/>
          </p:nvPicPr>
          <p:blipFill>
            <a:blip r:embed="rId9" cstate="print"/>
            <a:stretch>
              <a:fillRect/>
            </a:stretch>
          </p:blipFill>
          <p:spPr bwMode="gray">
            <a:xfrm>
              <a:off x="3565853" y="5137711"/>
              <a:ext cx="226457" cy="185283"/>
            </a:xfrm>
            <a:prstGeom prst="rect">
              <a:avLst/>
            </a:prstGeom>
          </p:spPr>
        </p:pic>
        <p:pic>
          <p:nvPicPr>
            <p:cNvPr id="39" name="图片 86" descr="核心交换机.png"/>
            <p:cNvPicPr>
              <a:picLocks noChangeAspect="1"/>
            </p:cNvPicPr>
            <p:nvPr/>
          </p:nvPicPr>
          <p:blipFill>
            <a:blip r:embed="rId10" cstate="print"/>
            <a:stretch>
              <a:fillRect/>
            </a:stretch>
          </p:blipFill>
          <p:spPr bwMode="gray">
            <a:xfrm>
              <a:off x="3529636" y="3936226"/>
              <a:ext cx="226457" cy="185283"/>
            </a:xfrm>
            <a:prstGeom prst="rect">
              <a:avLst/>
            </a:prstGeom>
          </p:spPr>
        </p:pic>
        <p:pic>
          <p:nvPicPr>
            <p:cNvPr id="40" name="图片 86" descr="核心交换机.png"/>
            <p:cNvPicPr>
              <a:picLocks noChangeAspect="1"/>
            </p:cNvPicPr>
            <p:nvPr/>
          </p:nvPicPr>
          <p:blipFill>
            <a:blip r:embed="rId10" cstate="print"/>
            <a:stretch>
              <a:fillRect/>
            </a:stretch>
          </p:blipFill>
          <p:spPr bwMode="gray">
            <a:xfrm>
              <a:off x="4084620" y="3936226"/>
              <a:ext cx="226457" cy="185283"/>
            </a:xfrm>
            <a:prstGeom prst="rect">
              <a:avLst/>
            </a:prstGeom>
          </p:spPr>
        </p:pic>
        <p:cxnSp>
          <p:nvCxnSpPr>
            <p:cNvPr id="41" name="Straight Connector 14"/>
            <p:cNvCxnSpPr>
              <a:stCxn id="39" idx="3"/>
              <a:endCxn id="40" idx="1"/>
            </p:cNvCxnSpPr>
            <p:nvPr/>
          </p:nvCxnSpPr>
          <p:spPr bwMode="gray">
            <a:xfrm>
              <a:off x="3756093" y="4028869"/>
              <a:ext cx="328527"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42" name="图片 87" descr="汇聚交换机.png"/>
            <p:cNvPicPr>
              <a:picLocks noChangeAspect="1"/>
            </p:cNvPicPr>
            <p:nvPr/>
          </p:nvPicPr>
          <p:blipFill>
            <a:blip r:embed="rId11" cstate="print"/>
            <a:stretch>
              <a:fillRect/>
            </a:stretch>
          </p:blipFill>
          <p:spPr bwMode="gray">
            <a:xfrm>
              <a:off x="3012868" y="4380314"/>
              <a:ext cx="226457" cy="185283"/>
            </a:xfrm>
            <a:prstGeom prst="rect">
              <a:avLst/>
            </a:prstGeom>
          </p:spPr>
        </p:pic>
        <p:pic>
          <p:nvPicPr>
            <p:cNvPr id="43" name="图片 87" descr="汇聚交换机.png"/>
            <p:cNvPicPr>
              <a:picLocks noChangeAspect="1"/>
            </p:cNvPicPr>
            <p:nvPr/>
          </p:nvPicPr>
          <p:blipFill>
            <a:blip r:embed="rId11" cstate="print"/>
            <a:stretch>
              <a:fillRect/>
            </a:stretch>
          </p:blipFill>
          <p:spPr bwMode="gray">
            <a:xfrm>
              <a:off x="3566519" y="4380314"/>
              <a:ext cx="226457" cy="185283"/>
            </a:xfrm>
            <a:prstGeom prst="rect">
              <a:avLst/>
            </a:prstGeom>
          </p:spPr>
        </p:pic>
        <p:cxnSp>
          <p:nvCxnSpPr>
            <p:cNvPr id="44" name="Straight Connector 17"/>
            <p:cNvCxnSpPr>
              <a:stCxn id="42" idx="3"/>
              <a:endCxn id="43" idx="1"/>
            </p:cNvCxnSpPr>
            <p:nvPr/>
          </p:nvCxnSpPr>
          <p:spPr bwMode="gray">
            <a:xfrm>
              <a:off x="3239325" y="4472957"/>
              <a:ext cx="327194"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45" name="图片 87" descr="汇聚交换机.png"/>
            <p:cNvPicPr>
              <a:picLocks noChangeAspect="1"/>
            </p:cNvPicPr>
            <p:nvPr/>
          </p:nvPicPr>
          <p:blipFill>
            <a:blip r:embed="rId11" cstate="print"/>
            <a:stretch>
              <a:fillRect/>
            </a:stretch>
          </p:blipFill>
          <p:spPr bwMode="gray">
            <a:xfrm>
              <a:off x="4017208" y="4380314"/>
              <a:ext cx="226457" cy="185283"/>
            </a:xfrm>
            <a:prstGeom prst="rect">
              <a:avLst/>
            </a:prstGeom>
          </p:spPr>
        </p:pic>
        <p:pic>
          <p:nvPicPr>
            <p:cNvPr id="46" name="图片 87" descr="汇聚交换机.png"/>
            <p:cNvPicPr>
              <a:picLocks noChangeAspect="1"/>
            </p:cNvPicPr>
            <p:nvPr/>
          </p:nvPicPr>
          <p:blipFill>
            <a:blip r:embed="rId11" cstate="print"/>
            <a:stretch>
              <a:fillRect/>
            </a:stretch>
          </p:blipFill>
          <p:spPr bwMode="gray">
            <a:xfrm>
              <a:off x="4571525" y="4380314"/>
              <a:ext cx="226457" cy="185283"/>
            </a:xfrm>
            <a:prstGeom prst="rect">
              <a:avLst/>
            </a:prstGeom>
          </p:spPr>
        </p:pic>
        <p:cxnSp>
          <p:nvCxnSpPr>
            <p:cNvPr id="47" name="Straight Connector 22"/>
            <p:cNvCxnSpPr>
              <a:stCxn id="45" idx="3"/>
              <a:endCxn id="46" idx="1"/>
            </p:cNvCxnSpPr>
            <p:nvPr/>
          </p:nvCxnSpPr>
          <p:spPr bwMode="gray">
            <a:xfrm>
              <a:off x="4243665" y="4472957"/>
              <a:ext cx="327862"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23"/>
            <p:cNvCxnSpPr>
              <a:stCxn id="42" idx="0"/>
              <a:endCxn id="39" idx="2"/>
            </p:cNvCxnSpPr>
            <p:nvPr/>
          </p:nvCxnSpPr>
          <p:spPr bwMode="gray">
            <a:xfrm flipV="1">
              <a:off x="3126097" y="4121509"/>
              <a:ext cx="516768" cy="25880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a:stCxn id="43" idx="0"/>
              <a:endCxn id="40" idx="2"/>
            </p:cNvCxnSpPr>
            <p:nvPr/>
          </p:nvCxnSpPr>
          <p:spPr bwMode="gray">
            <a:xfrm flipV="1">
              <a:off x="3679748" y="4121509"/>
              <a:ext cx="518101" cy="25880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25"/>
            <p:cNvCxnSpPr>
              <a:stCxn id="45" idx="0"/>
              <a:endCxn id="39" idx="2"/>
            </p:cNvCxnSpPr>
            <p:nvPr/>
          </p:nvCxnSpPr>
          <p:spPr bwMode="gray">
            <a:xfrm flipH="1" flipV="1">
              <a:off x="3642865" y="4121509"/>
              <a:ext cx="487572" cy="25880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1" name="Straight Connector 26"/>
            <p:cNvCxnSpPr>
              <a:stCxn id="46" idx="0"/>
              <a:endCxn id="40" idx="2"/>
            </p:cNvCxnSpPr>
            <p:nvPr/>
          </p:nvCxnSpPr>
          <p:spPr bwMode="gray">
            <a:xfrm flipH="1" flipV="1">
              <a:off x="4197849" y="4121509"/>
              <a:ext cx="486905" cy="25880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52" name="图片 106" descr="堆叠交换机蓝.png"/>
            <p:cNvPicPr>
              <a:picLocks noChangeAspect="1"/>
            </p:cNvPicPr>
            <p:nvPr/>
          </p:nvPicPr>
          <p:blipFill>
            <a:blip r:embed="rId12" cstate="print"/>
            <a:stretch>
              <a:fillRect/>
            </a:stretch>
          </p:blipFill>
          <p:spPr bwMode="gray">
            <a:xfrm>
              <a:off x="3012262" y="4825053"/>
              <a:ext cx="227668" cy="186274"/>
            </a:xfrm>
            <a:prstGeom prst="rect">
              <a:avLst/>
            </a:prstGeom>
          </p:spPr>
        </p:pic>
        <p:pic>
          <p:nvPicPr>
            <p:cNvPr id="53" name="图片 106" descr="堆叠交换机蓝.png"/>
            <p:cNvPicPr>
              <a:picLocks noChangeAspect="1"/>
            </p:cNvPicPr>
            <p:nvPr/>
          </p:nvPicPr>
          <p:blipFill>
            <a:blip r:embed="rId12" cstate="print"/>
            <a:stretch>
              <a:fillRect/>
            </a:stretch>
          </p:blipFill>
          <p:spPr bwMode="gray">
            <a:xfrm>
              <a:off x="3565913" y="4825053"/>
              <a:ext cx="227668" cy="186274"/>
            </a:xfrm>
            <a:prstGeom prst="rect">
              <a:avLst/>
            </a:prstGeom>
          </p:spPr>
        </p:pic>
        <p:cxnSp>
          <p:nvCxnSpPr>
            <p:cNvPr id="54" name="Straight Connector 30"/>
            <p:cNvCxnSpPr>
              <a:stCxn id="52" idx="0"/>
              <a:endCxn id="42" idx="2"/>
            </p:cNvCxnSpPr>
            <p:nvPr/>
          </p:nvCxnSpPr>
          <p:spPr bwMode="gray">
            <a:xfrm flipV="1">
              <a:off x="3126097" y="4565598"/>
              <a:ext cx="0"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31"/>
            <p:cNvCxnSpPr>
              <a:stCxn id="52" idx="0"/>
              <a:endCxn id="43" idx="2"/>
            </p:cNvCxnSpPr>
            <p:nvPr/>
          </p:nvCxnSpPr>
          <p:spPr bwMode="gray">
            <a:xfrm flipV="1">
              <a:off x="3126097" y="4565598"/>
              <a:ext cx="553651"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32"/>
            <p:cNvCxnSpPr>
              <a:stCxn id="53" idx="0"/>
              <a:endCxn id="42" idx="2"/>
            </p:cNvCxnSpPr>
            <p:nvPr/>
          </p:nvCxnSpPr>
          <p:spPr bwMode="gray">
            <a:xfrm flipH="1" flipV="1">
              <a:off x="3126097" y="4565598"/>
              <a:ext cx="553651"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33"/>
            <p:cNvCxnSpPr>
              <a:stCxn id="53" idx="0"/>
              <a:endCxn id="43" idx="2"/>
            </p:cNvCxnSpPr>
            <p:nvPr/>
          </p:nvCxnSpPr>
          <p:spPr bwMode="gray">
            <a:xfrm flipV="1">
              <a:off x="3679748" y="4565598"/>
              <a:ext cx="0"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58" name="Group 34"/>
            <p:cNvGrpSpPr/>
            <p:nvPr/>
          </p:nvGrpSpPr>
          <p:grpSpPr bwMode="gray">
            <a:xfrm>
              <a:off x="3347992" y="4904648"/>
              <a:ext cx="109858" cy="25992"/>
              <a:chOff x="559282" y="6488261"/>
              <a:chExt cx="261965" cy="61979"/>
            </a:xfrm>
            <a:solidFill>
              <a:schemeClr val="bg1">
                <a:lumMod val="50000"/>
              </a:schemeClr>
            </a:solidFill>
          </p:grpSpPr>
          <p:sp>
            <p:nvSpPr>
              <p:cNvPr id="75" name="Oval 3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3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3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9" name="图片 106" descr="堆叠交换机蓝.png"/>
            <p:cNvPicPr>
              <a:picLocks noChangeAspect="1"/>
            </p:cNvPicPr>
            <p:nvPr/>
          </p:nvPicPr>
          <p:blipFill>
            <a:blip r:embed="rId12" cstate="print"/>
            <a:stretch>
              <a:fillRect/>
            </a:stretch>
          </p:blipFill>
          <p:spPr bwMode="gray">
            <a:xfrm>
              <a:off x="4016602" y="4825053"/>
              <a:ext cx="227668" cy="186274"/>
            </a:xfrm>
            <a:prstGeom prst="rect">
              <a:avLst/>
            </a:prstGeom>
          </p:spPr>
        </p:pic>
        <p:pic>
          <p:nvPicPr>
            <p:cNvPr id="60" name="图片 106" descr="堆叠交换机蓝.png"/>
            <p:cNvPicPr>
              <a:picLocks noChangeAspect="1"/>
            </p:cNvPicPr>
            <p:nvPr/>
          </p:nvPicPr>
          <p:blipFill>
            <a:blip r:embed="rId12" cstate="print"/>
            <a:stretch>
              <a:fillRect/>
            </a:stretch>
          </p:blipFill>
          <p:spPr bwMode="gray">
            <a:xfrm>
              <a:off x="4570920" y="4825053"/>
              <a:ext cx="227668" cy="186274"/>
            </a:xfrm>
            <a:prstGeom prst="rect">
              <a:avLst/>
            </a:prstGeom>
          </p:spPr>
        </p:pic>
        <p:grpSp>
          <p:nvGrpSpPr>
            <p:cNvPr id="61" name="Group 40"/>
            <p:cNvGrpSpPr/>
            <p:nvPr/>
          </p:nvGrpSpPr>
          <p:grpSpPr bwMode="gray">
            <a:xfrm>
              <a:off x="4352999" y="4904648"/>
              <a:ext cx="109858" cy="25992"/>
              <a:chOff x="559282" y="6488261"/>
              <a:chExt cx="261965" cy="61979"/>
            </a:xfrm>
            <a:solidFill>
              <a:schemeClr val="bg1">
                <a:lumMod val="50000"/>
              </a:schemeClr>
            </a:solidFill>
          </p:grpSpPr>
          <p:sp>
            <p:nvSpPr>
              <p:cNvPr id="72"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2"/>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43"/>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2" name="Straight Connector 44"/>
            <p:cNvCxnSpPr>
              <a:stCxn id="59" idx="0"/>
              <a:endCxn id="45" idx="2"/>
            </p:cNvCxnSpPr>
            <p:nvPr/>
          </p:nvCxnSpPr>
          <p:spPr bwMode="gray">
            <a:xfrm flipV="1">
              <a:off x="4130435" y="4565598"/>
              <a:ext cx="0"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45"/>
            <p:cNvCxnSpPr>
              <a:stCxn id="60" idx="0"/>
              <a:endCxn id="46" idx="2"/>
            </p:cNvCxnSpPr>
            <p:nvPr/>
          </p:nvCxnSpPr>
          <p:spPr bwMode="gray">
            <a:xfrm flipV="1">
              <a:off x="4684754" y="4565598"/>
              <a:ext cx="0"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46"/>
            <p:cNvCxnSpPr>
              <a:stCxn id="59" idx="0"/>
              <a:endCxn id="46" idx="2"/>
            </p:cNvCxnSpPr>
            <p:nvPr/>
          </p:nvCxnSpPr>
          <p:spPr bwMode="gray">
            <a:xfrm flipV="1">
              <a:off x="4130435" y="4565598"/>
              <a:ext cx="554318"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5" name="Straight Connector 47"/>
            <p:cNvCxnSpPr>
              <a:stCxn id="60" idx="0"/>
              <a:endCxn id="45" idx="2"/>
            </p:cNvCxnSpPr>
            <p:nvPr/>
          </p:nvCxnSpPr>
          <p:spPr bwMode="gray">
            <a:xfrm flipH="1" flipV="1">
              <a:off x="4130435" y="4565598"/>
              <a:ext cx="554318" cy="259455"/>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6" name="Straight Connector 48"/>
            <p:cNvCxnSpPr>
              <a:stCxn id="38" idx="0"/>
              <a:endCxn id="53" idx="2"/>
            </p:cNvCxnSpPr>
            <p:nvPr/>
          </p:nvCxnSpPr>
          <p:spPr bwMode="gray">
            <a:xfrm flipV="1">
              <a:off x="3679082" y="5011327"/>
              <a:ext cx="666" cy="126384"/>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52"/>
            <p:cNvCxnSpPr>
              <a:endCxn id="40" idx="0"/>
            </p:cNvCxnSpPr>
            <p:nvPr/>
          </p:nvCxnSpPr>
          <p:spPr bwMode="gray">
            <a:xfrm>
              <a:off x="4197848" y="3792396"/>
              <a:ext cx="1" cy="14383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53"/>
            <p:cNvCxnSpPr>
              <a:endCxn id="39" idx="0"/>
            </p:cNvCxnSpPr>
            <p:nvPr/>
          </p:nvCxnSpPr>
          <p:spPr bwMode="gray">
            <a:xfrm>
              <a:off x="3642865" y="3792396"/>
              <a:ext cx="0" cy="14383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9" name="图片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3520538" y="3606123"/>
              <a:ext cx="227668" cy="186273"/>
            </a:xfrm>
            <a:prstGeom prst="rect">
              <a:avLst/>
            </a:prstGeom>
          </p:spPr>
        </p:pic>
        <p:pic>
          <p:nvPicPr>
            <p:cNvPr id="70" name="图片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4084014" y="3606123"/>
              <a:ext cx="227668" cy="186273"/>
            </a:xfrm>
            <a:prstGeom prst="rect">
              <a:avLst/>
            </a:prstGeom>
          </p:spPr>
        </p:pic>
        <p:cxnSp>
          <p:nvCxnSpPr>
            <p:cNvPr id="71" name="Straight Connector 93"/>
            <p:cNvCxnSpPr>
              <a:stCxn id="69" idx="3"/>
              <a:endCxn id="70" idx="1"/>
            </p:cNvCxnSpPr>
            <p:nvPr/>
          </p:nvCxnSpPr>
          <p:spPr bwMode="gray">
            <a:xfrm>
              <a:off x="3748206" y="3699260"/>
              <a:ext cx="335807"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78" name="上下箭头 77"/>
          <p:cNvSpPr/>
          <p:nvPr/>
        </p:nvSpPr>
        <p:spPr bwMode="gray">
          <a:xfrm>
            <a:off x="3698724" y="5321136"/>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上下箭头 78"/>
          <p:cNvSpPr/>
          <p:nvPr/>
        </p:nvSpPr>
        <p:spPr bwMode="gray">
          <a:xfrm>
            <a:off x="2041735" y="3183572"/>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上下箭头 79"/>
          <p:cNvSpPr/>
          <p:nvPr/>
        </p:nvSpPr>
        <p:spPr bwMode="gray">
          <a:xfrm>
            <a:off x="5407147" y="3183572"/>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上下箭头 80"/>
          <p:cNvSpPr/>
          <p:nvPr/>
        </p:nvSpPr>
        <p:spPr bwMode="gray">
          <a:xfrm>
            <a:off x="2041735" y="1583296"/>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上下箭头 81"/>
          <p:cNvSpPr/>
          <p:nvPr/>
        </p:nvSpPr>
        <p:spPr bwMode="gray">
          <a:xfrm>
            <a:off x="5412967" y="1583296"/>
            <a:ext cx="146942" cy="235944"/>
          </a:xfrm>
          <a:prstGeom prst="upDownArrow">
            <a:avLst>
              <a:gd name="adj1" fmla="val 30714"/>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7135323" y="3902184"/>
            <a:ext cx="4613766" cy="978729"/>
          </a:xfrm>
          <a:prstGeom prst="rect">
            <a:avLst/>
          </a:prstGeom>
          <a:noFill/>
        </p:spPr>
        <p:txBody>
          <a:bodyPr wrap="square" rtlCol="0">
            <a:spAutoFit/>
          </a:bodyPr>
          <a:lstStyle/>
          <a:p>
            <a:pPr marL="152400" indent="-152400">
              <a:lnSpc>
                <a:spcPct val="120000"/>
              </a:lnSpc>
              <a:buSzPct val="50000"/>
              <a:buFont typeface="Wingdings" panose="05000000000000000000" pitchFamily="2" charset="2"/>
              <a:buChar char="l"/>
            </a:pPr>
            <a:r>
              <a:rPr lang="en-US" sz="1200" dirty="0" smtClean="0">
                <a:latin typeface="Huawei Sans" panose="020C0503030203020204" pitchFamily="34" charset="0"/>
              </a:rPr>
              <a:t>The campus data network is built based on the Ethernet or </a:t>
            </a:r>
            <a:r>
              <a:rPr lang="en-US" sz="1200" dirty="0">
                <a:latin typeface="Huawei Sans" panose="020C0503030203020204" pitchFamily="34" charset="0"/>
              </a:rPr>
              <a:t>W</a:t>
            </a:r>
            <a:r>
              <a:rPr lang="en-US" sz="1200" dirty="0" smtClean="0">
                <a:latin typeface="Huawei Sans" panose="020C0503030203020204" pitchFamily="34" charset="0"/>
              </a:rPr>
              <a:t>LAN technology, including various network devices.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52400" indent="-152400">
              <a:lnSpc>
                <a:spcPct val="120000"/>
              </a:lnSpc>
              <a:buSzPct val="50000"/>
              <a:buFont typeface="Wingdings" panose="05000000000000000000" pitchFamily="2" charset="2"/>
              <a:buChar char="l"/>
            </a:pPr>
            <a:r>
              <a:rPr lang="en-US" sz="1200" dirty="0" smtClean="0">
                <a:latin typeface="Huawei Sans" panose="020C0503030203020204" pitchFamily="34" charset="0"/>
              </a:rPr>
              <a:t>It is used to carry different services, such as office, IoT, and video conferencing.</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7145317" y="5439108"/>
            <a:ext cx="4603772" cy="757130"/>
          </a:xfrm>
          <a:prstGeom prst="rect">
            <a:avLst/>
          </a:prstGeom>
          <a:noFill/>
        </p:spPr>
        <p:txBody>
          <a:bodyPr wrap="square" rtlCol="0">
            <a:spAutoFit/>
          </a:bodyPr>
          <a:lstStyle/>
          <a:p>
            <a:pPr marL="152400" indent="-152400">
              <a:lnSpc>
                <a:spcPct val="120000"/>
              </a:lnSpc>
              <a:buSzPct val="50000"/>
              <a:buFont typeface="Wingdings" panose="05000000000000000000" pitchFamily="2" charset="2"/>
              <a:buChar char="l"/>
            </a:pPr>
            <a:r>
              <a:rPr lang="en-US" sz="1200" dirty="0" smtClean="0">
                <a:latin typeface="Huawei Sans" panose="020C0503030203020204" pitchFamily="34" charset="0"/>
              </a:rPr>
              <a:t>Access terminals include wired and wireless terminals from internal or external users of a campus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52400" indent="-152400">
              <a:lnSpc>
                <a:spcPct val="120000"/>
              </a:lnSpc>
              <a:buSzPct val="50000"/>
              <a:buFont typeface="Wingdings" panose="05000000000000000000" pitchFamily="2" charset="2"/>
              <a:buChar char="l"/>
            </a:pPr>
            <a:r>
              <a:rPr lang="en-US" sz="1200" dirty="0" smtClean="0">
                <a:latin typeface="Huawei Sans" panose="020C0503030203020204" pitchFamily="34" charset="0"/>
              </a:rPr>
              <a:t>Device access and security management must be considered.</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7135322" y="1794755"/>
            <a:ext cx="4613766" cy="1865126"/>
          </a:xfrm>
          <a:prstGeom prst="rect">
            <a:avLst/>
          </a:prstGeom>
          <a:noFill/>
        </p:spPr>
        <p:txBody>
          <a:bodyPr wrap="square" rtlCol="0">
            <a:spAutoFit/>
          </a:bodyPr>
          <a:lstStyle/>
          <a:p>
            <a:pPr marL="152400" indent="-152400">
              <a:lnSpc>
                <a:spcPct val="120000"/>
              </a:lnSpc>
              <a:buSzPct val="50000"/>
              <a:buFont typeface="Wingdings" panose="05000000000000000000" pitchFamily="2" charset="2"/>
              <a:buChar char="l"/>
            </a:pPr>
            <a:r>
              <a:rPr lang="en-US" sz="1200" dirty="0" smtClean="0">
                <a:latin typeface="Huawei Sans" panose="020C0503030203020204" pitchFamily="34" charset="0"/>
              </a:rPr>
              <a:t>The next-generation NMS needs to implement automation, intelligence, and capability openness based on the traditional NMS, and meanwhile interact with the security platform.</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52400" indent="-152400">
              <a:lnSpc>
                <a:spcPct val="120000"/>
              </a:lnSpc>
              <a:buSzPct val="50000"/>
              <a:buFont typeface="Wingdings" panose="05000000000000000000" pitchFamily="2" charset="2"/>
              <a:buChar char="l"/>
            </a:pPr>
            <a:r>
              <a:rPr lang="en-US" sz="1200" dirty="0" smtClean="0">
                <a:latin typeface="Huawei Sans" panose="020C0503030203020204" pitchFamily="34" charset="0"/>
              </a:rPr>
              <a:t>The advanced security platform can identify and defend against advanced persistent threats (APTs), display the security situation of the entire network, and interwork with the network to isolate and block threat flows after detecting threats.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7135323" y="999328"/>
            <a:ext cx="4613766" cy="757130"/>
          </a:xfrm>
          <a:prstGeom prst="rect">
            <a:avLst/>
          </a:prstGeom>
          <a:noFill/>
        </p:spPr>
        <p:txBody>
          <a:bodyPr wrap="square" rtlCol="0">
            <a:spAutoFit/>
          </a:bodyPr>
          <a:lstStyle/>
          <a:p>
            <a:pPr marL="152400" indent="-152400">
              <a:lnSpc>
                <a:spcPct val="120000"/>
              </a:lnSpc>
              <a:buSzPct val="50000"/>
              <a:buFont typeface="Wingdings" panose="05000000000000000000" pitchFamily="2" charset="2"/>
              <a:buChar char="l"/>
            </a:pPr>
            <a:r>
              <a:rPr lang="en-US" sz="1200" dirty="0" smtClean="0">
                <a:latin typeface="Huawei Sans" panose="020C0503030203020204" pitchFamily="34" charset="0"/>
              </a:rPr>
              <a:t>The network management platform can be used to develop many service applications, creating a service application platform based on the campus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639879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zh-CN" dirty="0" smtClean="0"/>
              <a:t>Typical Physical Architecture of a Campus Network</a:t>
            </a:r>
            <a:endParaRPr lang="zh-CN" altLang="en-US" dirty="0"/>
          </a:p>
        </p:txBody>
      </p:sp>
      <p:sp>
        <p:nvSpPr>
          <p:cNvPr id="212" name="矩形 211"/>
          <p:cNvSpPr/>
          <p:nvPr/>
        </p:nvSpPr>
        <p:spPr bwMode="gray">
          <a:xfrm>
            <a:off x="5561422" y="944563"/>
            <a:ext cx="6187666" cy="5207579"/>
          </a:xfrm>
          <a:prstGeom prst="rect">
            <a:avLst/>
          </a:prstGeom>
        </p:spPr>
        <p:txBody>
          <a:bodyPr wrap="square">
            <a:spAutoFit/>
          </a:bodyPr>
          <a:lstStyle/>
          <a:p>
            <a:pPr marL="285750" lvl="0" indent="-285750" algn="just"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Egress area</a:t>
            </a:r>
            <a:r>
              <a:rPr lang="en-US" altLang="zh-CN" sz="1200" dirty="0">
                <a:solidFill>
                  <a:prstClr val="black"/>
                </a:solidFill>
                <a:latin typeface="Huawei Sans" panose="020C0503030203020204" pitchFamily="34" charset="0"/>
              </a:rPr>
              <a:t>: serves as the border between the campus internal network and the external network. Through this egress area, internal users can access the public network and external users (including customers, partners, branch users, and remote users) can access the internal network. Firewalls can be deployed at the egress area to ensure the security of the internal network.</a:t>
            </a:r>
          </a:p>
          <a:p>
            <a:pPr marL="285750" lvl="0" indent="-285750" algn="just"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Core layer</a:t>
            </a:r>
            <a:r>
              <a:rPr lang="en-US" altLang="zh-CN" sz="1200" dirty="0">
                <a:solidFill>
                  <a:prstClr val="black"/>
                </a:solidFill>
                <a:latin typeface="Huawei Sans" panose="020C0503030203020204" pitchFamily="34" charset="0"/>
              </a:rPr>
              <a:t>: serves as </a:t>
            </a:r>
            <a:r>
              <a:rPr lang="en-US" altLang="zh-CN" sz="1200" dirty="0" smtClean="0">
                <a:solidFill>
                  <a:prstClr val="black"/>
                </a:solidFill>
                <a:latin typeface="Huawei Sans" panose="020C0503030203020204" pitchFamily="34" charset="0"/>
              </a:rPr>
              <a:t>the core of data </a:t>
            </a:r>
            <a:r>
              <a:rPr lang="en-US" altLang="zh-CN" sz="1200" dirty="0">
                <a:solidFill>
                  <a:prstClr val="black"/>
                </a:solidFill>
                <a:latin typeface="Huawei Sans" panose="020C0503030203020204" pitchFamily="34" charset="0"/>
              </a:rPr>
              <a:t>switching </a:t>
            </a:r>
            <a:r>
              <a:rPr lang="en-US" altLang="zh-CN" sz="1200" dirty="0" smtClean="0">
                <a:solidFill>
                  <a:prstClr val="black"/>
                </a:solidFill>
                <a:latin typeface="Huawei Sans" panose="020C0503030203020204" pitchFamily="34" charset="0"/>
              </a:rPr>
              <a:t>on the campus network. </a:t>
            </a:r>
            <a:r>
              <a:rPr lang="en-US" altLang="zh-CN" sz="1200" dirty="0">
                <a:solidFill>
                  <a:prstClr val="black"/>
                </a:solidFill>
                <a:latin typeface="Huawei Sans" panose="020C0503030203020204" pitchFamily="34" charset="0"/>
              </a:rPr>
              <a:t>It connects various parts of the campus network, such as the data center, </a:t>
            </a:r>
            <a:r>
              <a:rPr lang="en-US" altLang="zh-CN" sz="1200" dirty="0" smtClean="0">
                <a:solidFill>
                  <a:prstClr val="black"/>
                </a:solidFill>
                <a:latin typeface="Huawei Sans" panose="020C0503030203020204" pitchFamily="34" charset="0"/>
              </a:rPr>
              <a:t>O&amp;M area, </a:t>
            </a:r>
            <a:r>
              <a:rPr lang="en-US" altLang="zh-CN" sz="1200" dirty="0">
                <a:solidFill>
                  <a:prstClr val="black"/>
                </a:solidFill>
                <a:latin typeface="Huawei Sans" panose="020C0503030203020204" pitchFamily="34" charset="0"/>
              </a:rPr>
              <a:t>and egress area.</a:t>
            </a:r>
            <a:endParaRPr lang="en-US" altLang="zh-CN" sz="1200" dirty="0">
              <a:solidFill>
                <a:prstClr val="black"/>
              </a:solidFill>
              <a:latin typeface="Huawei Sans" panose="020C0503030203020204" pitchFamily="34" charset="0"/>
              <a:ea typeface="微软雅黑"/>
            </a:endParaRP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Aggregation layer</a:t>
            </a:r>
            <a:r>
              <a:rPr lang="en-US" altLang="zh-CN" sz="1200" dirty="0">
                <a:solidFill>
                  <a:prstClr val="black"/>
                </a:solidFill>
                <a:latin typeface="Huawei Sans" panose="020C0503030203020204" pitchFamily="34" charset="0"/>
              </a:rPr>
              <a:t>: forwards </a:t>
            </a:r>
            <a:r>
              <a:rPr lang="en-US" altLang="zh-CN" sz="1200" dirty="0" smtClean="0">
                <a:solidFill>
                  <a:prstClr val="black"/>
                </a:solidFill>
                <a:latin typeface="Huawei Sans" panose="020C0503030203020204" pitchFamily="34" charset="0"/>
              </a:rPr>
              <a:t>not only horizontal </a:t>
            </a:r>
            <a:r>
              <a:rPr lang="en-US" altLang="zh-CN" sz="1200" dirty="0">
                <a:solidFill>
                  <a:prstClr val="black"/>
                </a:solidFill>
                <a:latin typeface="Huawei Sans" panose="020C0503030203020204" pitchFamily="34" charset="0"/>
              </a:rPr>
              <a:t>traffic between </a:t>
            </a:r>
            <a:r>
              <a:rPr lang="en-US" altLang="zh-CN" sz="1200" dirty="0" smtClean="0">
                <a:solidFill>
                  <a:prstClr val="black"/>
                </a:solidFill>
                <a:latin typeface="Huawei Sans" panose="020C0503030203020204" pitchFamily="34" charset="0"/>
              </a:rPr>
              <a:t>users, but also </a:t>
            </a:r>
            <a:r>
              <a:rPr lang="en-US" altLang="zh-CN" sz="1200" dirty="0">
                <a:solidFill>
                  <a:prstClr val="black"/>
                </a:solidFill>
                <a:latin typeface="Huawei Sans" panose="020C0503030203020204" pitchFamily="34" charset="0"/>
              </a:rPr>
              <a:t>vertical traffic to the core layer. It can also function as the switching core for a department or zone and further extend </a:t>
            </a:r>
            <a:r>
              <a:rPr lang="en-US" altLang="zh-CN" sz="1200" dirty="0" smtClean="0">
                <a:solidFill>
                  <a:prstClr val="black"/>
                </a:solidFill>
                <a:latin typeface="Huawei Sans" panose="020C0503030203020204" pitchFamily="34" charset="0"/>
              </a:rPr>
              <a:t>the </a:t>
            </a:r>
            <a:r>
              <a:rPr lang="en-US" altLang="zh-CN" sz="1200" dirty="0">
                <a:solidFill>
                  <a:prstClr val="black"/>
                </a:solidFill>
                <a:latin typeface="Huawei Sans" panose="020C0503030203020204" pitchFamily="34" charset="0"/>
              </a:rPr>
              <a:t>quantity of access terminals. </a:t>
            </a: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Access layer</a:t>
            </a:r>
            <a:r>
              <a:rPr lang="en-US" altLang="zh-CN" sz="1200" dirty="0">
                <a:solidFill>
                  <a:prstClr val="black"/>
                </a:solidFill>
                <a:latin typeface="Huawei Sans" panose="020C0503030203020204" pitchFamily="34" charset="0"/>
              </a:rPr>
              <a:t>: provides various access modes for users and is the first layer for terminals to access the network.</a:t>
            </a: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Terminal layer</a:t>
            </a:r>
            <a:r>
              <a:rPr lang="en-US" altLang="zh-CN" sz="1200" dirty="0">
                <a:solidFill>
                  <a:prstClr val="black"/>
                </a:solidFill>
                <a:latin typeface="Huawei Sans" panose="020C0503030203020204" pitchFamily="34" charset="0"/>
              </a:rPr>
              <a:t>: has terminals deployed to connect to the campus network. Terminals include computers, printers, IP phones, mobile phones, and cameras.</a:t>
            </a: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Data </a:t>
            </a:r>
            <a:r>
              <a:rPr lang="en-US" altLang="zh-CN" sz="1200" b="1" dirty="0" smtClean="0">
                <a:solidFill>
                  <a:prstClr val="black"/>
                </a:solidFill>
                <a:latin typeface="Huawei Sans" panose="020C0503030203020204" pitchFamily="34" charset="0"/>
              </a:rPr>
              <a:t>center</a:t>
            </a:r>
            <a:r>
              <a:rPr lang="en-US" altLang="zh-CN" sz="1200" dirty="0" smtClean="0">
                <a:solidFill>
                  <a:prstClr val="black"/>
                </a:solidFill>
                <a:latin typeface="Huawei Sans" panose="020C0503030203020204" pitchFamily="34" charset="0"/>
              </a:rPr>
              <a:t>: </a:t>
            </a:r>
            <a:r>
              <a:rPr lang="en-US" altLang="zh-CN" sz="1200" dirty="0">
                <a:solidFill>
                  <a:prstClr val="black"/>
                </a:solidFill>
                <a:latin typeface="Huawei Sans" panose="020C0503030203020204" pitchFamily="34" charset="0"/>
              </a:rPr>
              <a:t>has servers and application systems deployed to provide data and application services for internal and external users of the enterprise.</a:t>
            </a: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O&amp;M area</a:t>
            </a:r>
            <a:r>
              <a:rPr lang="en-US" altLang="zh-CN" sz="1200" dirty="0">
                <a:solidFill>
                  <a:prstClr val="black"/>
                </a:solidFill>
                <a:latin typeface="Huawei Sans" panose="020C0503030203020204" pitchFamily="34" charset="0"/>
              </a:rPr>
              <a:t>: manages network servers such as the NMS and authentication server.</a:t>
            </a:r>
          </a:p>
        </p:txBody>
      </p:sp>
      <p:cxnSp>
        <p:nvCxnSpPr>
          <p:cNvPr id="108" name="Straight Connector 79"/>
          <p:cNvCxnSpPr/>
          <p:nvPr/>
        </p:nvCxnSpPr>
        <p:spPr bwMode="gray">
          <a:xfrm flipH="1">
            <a:off x="3999572" y="2712223"/>
            <a:ext cx="309238" cy="330261"/>
          </a:xfrm>
          <a:prstGeom prst="line">
            <a:avLst/>
          </a:prstGeom>
          <a:noFill/>
          <a:ln w="19050" cap="flat" cmpd="sng" algn="ctr">
            <a:solidFill>
              <a:sysClr val="windowText" lastClr="000000"/>
            </a:solidFill>
            <a:prstDash val="solid"/>
            <a:miter lim="800000"/>
          </a:ln>
          <a:effectLst/>
        </p:spPr>
      </p:cxnSp>
      <p:cxnSp>
        <p:nvCxnSpPr>
          <p:cNvPr id="213" name="Straight Connector 79"/>
          <p:cNvCxnSpPr/>
          <p:nvPr/>
        </p:nvCxnSpPr>
        <p:spPr bwMode="gray">
          <a:xfrm flipH="1">
            <a:off x="4302922" y="2714446"/>
            <a:ext cx="1185521" cy="0"/>
          </a:xfrm>
          <a:prstGeom prst="line">
            <a:avLst/>
          </a:prstGeom>
          <a:noFill/>
          <a:ln w="19050" cap="flat" cmpd="sng" algn="ctr">
            <a:solidFill>
              <a:sysClr val="windowText" lastClr="000000"/>
            </a:solidFill>
            <a:prstDash val="solid"/>
            <a:miter lim="800000"/>
          </a:ln>
          <a:effectLst/>
        </p:spPr>
      </p:cxnSp>
      <p:cxnSp>
        <p:nvCxnSpPr>
          <p:cNvPr id="214" name="Straight Connector 79"/>
          <p:cNvCxnSpPr/>
          <p:nvPr/>
        </p:nvCxnSpPr>
        <p:spPr bwMode="gray">
          <a:xfrm flipH="1">
            <a:off x="3173987" y="2649750"/>
            <a:ext cx="309238" cy="330261"/>
          </a:xfrm>
          <a:prstGeom prst="line">
            <a:avLst/>
          </a:prstGeom>
          <a:noFill/>
          <a:ln w="19050" cap="flat" cmpd="sng" algn="ctr">
            <a:solidFill>
              <a:sysClr val="windowText" lastClr="000000"/>
            </a:solidFill>
            <a:prstDash val="solid"/>
            <a:miter lim="800000"/>
          </a:ln>
          <a:effectLst/>
        </p:spPr>
      </p:cxnSp>
      <p:cxnSp>
        <p:nvCxnSpPr>
          <p:cNvPr id="215" name="Straight Connector 79"/>
          <p:cNvCxnSpPr/>
          <p:nvPr/>
        </p:nvCxnSpPr>
        <p:spPr bwMode="gray">
          <a:xfrm flipH="1" flipV="1">
            <a:off x="3562199" y="2594527"/>
            <a:ext cx="343673" cy="363166"/>
          </a:xfrm>
          <a:prstGeom prst="line">
            <a:avLst/>
          </a:prstGeom>
          <a:noFill/>
          <a:ln w="19050" cap="flat" cmpd="sng" algn="ctr">
            <a:solidFill>
              <a:sysClr val="windowText" lastClr="000000"/>
            </a:solidFill>
            <a:prstDash val="solid"/>
            <a:miter lim="800000"/>
          </a:ln>
          <a:effectLst/>
        </p:spPr>
      </p:cxnSp>
      <p:cxnSp>
        <p:nvCxnSpPr>
          <p:cNvPr id="216" name="Straight Connector 79"/>
          <p:cNvCxnSpPr/>
          <p:nvPr/>
        </p:nvCxnSpPr>
        <p:spPr bwMode="gray">
          <a:xfrm flipH="1" flipV="1">
            <a:off x="2806760" y="2651973"/>
            <a:ext cx="343673" cy="363166"/>
          </a:xfrm>
          <a:prstGeom prst="line">
            <a:avLst/>
          </a:prstGeom>
          <a:noFill/>
          <a:ln w="19050" cap="flat" cmpd="sng" algn="ctr">
            <a:solidFill>
              <a:sysClr val="windowText" lastClr="000000"/>
            </a:solidFill>
            <a:prstDash val="solid"/>
            <a:miter lim="800000"/>
          </a:ln>
          <a:effectLst/>
        </p:spPr>
      </p:cxnSp>
      <p:cxnSp>
        <p:nvCxnSpPr>
          <p:cNvPr id="217" name="Straight Connector 79"/>
          <p:cNvCxnSpPr/>
          <p:nvPr/>
        </p:nvCxnSpPr>
        <p:spPr bwMode="gray">
          <a:xfrm flipH="1">
            <a:off x="4088359" y="3015139"/>
            <a:ext cx="887838" cy="1"/>
          </a:xfrm>
          <a:prstGeom prst="line">
            <a:avLst/>
          </a:prstGeom>
          <a:noFill/>
          <a:ln w="19050" cap="flat" cmpd="sng" algn="ctr">
            <a:solidFill>
              <a:sysClr val="windowText" lastClr="000000"/>
            </a:solidFill>
            <a:prstDash val="solid"/>
            <a:miter lim="800000"/>
          </a:ln>
          <a:effectLst/>
        </p:spPr>
      </p:cxnSp>
      <p:cxnSp>
        <p:nvCxnSpPr>
          <p:cNvPr id="218" name="Straight Connector 76"/>
          <p:cNvCxnSpPr/>
          <p:nvPr/>
        </p:nvCxnSpPr>
        <p:spPr bwMode="gray">
          <a:xfrm>
            <a:off x="757382" y="2417300"/>
            <a:ext cx="4611636" cy="0"/>
          </a:xfrm>
          <a:prstGeom prst="line">
            <a:avLst/>
          </a:prstGeom>
          <a:noFill/>
          <a:ln w="19050" cap="flat" cmpd="sng" algn="ctr">
            <a:solidFill>
              <a:sysClr val="window" lastClr="FFFFFF">
                <a:lumMod val="85000"/>
              </a:sysClr>
            </a:solidFill>
            <a:prstDash val="sysDot"/>
            <a:miter lim="800000"/>
          </a:ln>
          <a:effectLst/>
        </p:spPr>
      </p:cxnSp>
      <p:cxnSp>
        <p:nvCxnSpPr>
          <p:cNvPr id="219" name="Straight Connector 77"/>
          <p:cNvCxnSpPr/>
          <p:nvPr/>
        </p:nvCxnSpPr>
        <p:spPr bwMode="gray">
          <a:xfrm>
            <a:off x="757382" y="1488319"/>
            <a:ext cx="4611636" cy="0"/>
          </a:xfrm>
          <a:prstGeom prst="line">
            <a:avLst/>
          </a:prstGeom>
          <a:noFill/>
          <a:ln w="19050" cap="flat" cmpd="sng" algn="ctr">
            <a:solidFill>
              <a:sysClr val="window" lastClr="FFFFFF">
                <a:lumMod val="85000"/>
              </a:sysClr>
            </a:solidFill>
            <a:prstDash val="sysDot"/>
            <a:miter lim="800000"/>
          </a:ln>
          <a:effectLst/>
        </p:spPr>
      </p:cxnSp>
      <p:cxnSp>
        <p:nvCxnSpPr>
          <p:cNvPr id="220" name="Straight Connector 78"/>
          <p:cNvCxnSpPr/>
          <p:nvPr/>
        </p:nvCxnSpPr>
        <p:spPr bwMode="gray">
          <a:xfrm>
            <a:off x="757382" y="3580136"/>
            <a:ext cx="4611636" cy="0"/>
          </a:xfrm>
          <a:prstGeom prst="line">
            <a:avLst/>
          </a:prstGeom>
          <a:noFill/>
          <a:ln w="19050" cap="flat" cmpd="sng" algn="ctr">
            <a:solidFill>
              <a:sysClr val="window" lastClr="FFFFFF">
                <a:lumMod val="85000"/>
              </a:sysClr>
            </a:solidFill>
            <a:prstDash val="sysDot"/>
            <a:miter lim="800000"/>
          </a:ln>
          <a:effectLst/>
        </p:spPr>
      </p:cxnSp>
      <p:cxnSp>
        <p:nvCxnSpPr>
          <p:cNvPr id="221" name="Straight Connector 80"/>
          <p:cNvCxnSpPr/>
          <p:nvPr/>
        </p:nvCxnSpPr>
        <p:spPr bwMode="gray">
          <a:xfrm>
            <a:off x="757382" y="4269153"/>
            <a:ext cx="4611636" cy="0"/>
          </a:xfrm>
          <a:prstGeom prst="line">
            <a:avLst/>
          </a:prstGeom>
          <a:noFill/>
          <a:ln w="19050" cap="flat" cmpd="sng" algn="ctr">
            <a:solidFill>
              <a:sysClr val="window" lastClr="FFFFFF">
                <a:lumMod val="85000"/>
              </a:sysClr>
            </a:solidFill>
            <a:prstDash val="sysDot"/>
            <a:miter lim="800000"/>
          </a:ln>
          <a:effectLst/>
        </p:spPr>
      </p:cxnSp>
      <p:cxnSp>
        <p:nvCxnSpPr>
          <p:cNvPr id="222" name="Straight Connector 81"/>
          <p:cNvCxnSpPr/>
          <p:nvPr/>
        </p:nvCxnSpPr>
        <p:spPr bwMode="gray">
          <a:xfrm>
            <a:off x="757382" y="5469108"/>
            <a:ext cx="4611636" cy="0"/>
          </a:xfrm>
          <a:prstGeom prst="line">
            <a:avLst/>
          </a:prstGeom>
          <a:noFill/>
          <a:ln w="19050" cap="flat" cmpd="sng" algn="ctr">
            <a:solidFill>
              <a:sysClr val="window" lastClr="FFFFFF">
                <a:lumMod val="85000"/>
              </a:sysClr>
            </a:solidFill>
            <a:prstDash val="sysDot"/>
            <a:miter lim="800000"/>
          </a:ln>
          <a:effectLst/>
        </p:spPr>
      </p:cxnSp>
      <p:cxnSp>
        <p:nvCxnSpPr>
          <p:cNvPr id="223" name="Straight Connector 82"/>
          <p:cNvCxnSpPr/>
          <p:nvPr/>
        </p:nvCxnSpPr>
        <p:spPr bwMode="gray">
          <a:xfrm>
            <a:off x="757382" y="5969671"/>
            <a:ext cx="4611636" cy="0"/>
          </a:xfrm>
          <a:prstGeom prst="line">
            <a:avLst/>
          </a:prstGeom>
          <a:noFill/>
          <a:ln w="19050" cap="flat" cmpd="sng" algn="ctr">
            <a:solidFill>
              <a:sysClr val="window" lastClr="FFFFFF">
                <a:lumMod val="85000"/>
              </a:sysClr>
            </a:solidFill>
            <a:prstDash val="sysDot"/>
            <a:miter lim="800000"/>
          </a:ln>
          <a:effectLst/>
        </p:spPr>
      </p:cxnSp>
      <p:pic>
        <p:nvPicPr>
          <p:cNvPr id="224" name="图片 105" descr="AP.png"/>
          <p:cNvPicPr>
            <a:picLocks noChangeAspect="1"/>
          </p:cNvPicPr>
          <p:nvPr/>
        </p:nvPicPr>
        <p:blipFill>
          <a:blip r:embed="rId3" cstate="print"/>
          <a:stretch>
            <a:fillRect/>
          </a:stretch>
        </p:blipFill>
        <p:spPr bwMode="gray">
          <a:xfrm>
            <a:off x="4812937" y="5169225"/>
            <a:ext cx="335297" cy="274335"/>
          </a:xfrm>
          <a:prstGeom prst="rect">
            <a:avLst/>
          </a:prstGeom>
        </p:spPr>
      </p:pic>
      <p:cxnSp>
        <p:nvCxnSpPr>
          <p:cNvPr id="225" name="Straight Connector 74"/>
          <p:cNvCxnSpPr>
            <a:stCxn id="224" idx="0"/>
            <a:endCxn id="255" idx="2"/>
          </p:cNvCxnSpPr>
          <p:nvPr/>
        </p:nvCxnSpPr>
        <p:spPr bwMode="gray">
          <a:xfrm flipV="1">
            <a:off x="4980586" y="4937128"/>
            <a:ext cx="927" cy="232097"/>
          </a:xfrm>
          <a:prstGeom prst="line">
            <a:avLst/>
          </a:prstGeom>
          <a:noFill/>
          <a:ln w="19050" cap="flat" cmpd="sng" algn="ctr">
            <a:solidFill>
              <a:sysClr val="windowText" lastClr="000000"/>
            </a:solidFill>
            <a:prstDash val="solid"/>
            <a:miter lim="800000"/>
          </a:ln>
          <a:effectLst/>
        </p:spPr>
      </p:cxnSp>
      <p:pic>
        <p:nvPicPr>
          <p:cNvPr id="226" name="图片 105" descr="AP.png"/>
          <p:cNvPicPr>
            <a:picLocks noChangeAspect="1"/>
          </p:cNvPicPr>
          <p:nvPr/>
        </p:nvPicPr>
        <p:blipFill>
          <a:blip r:embed="rId3" cstate="print"/>
          <a:stretch>
            <a:fillRect/>
          </a:stretch>
        </p:blipFill>
        <p:spPr bwMode="gray">
          <a:xfrm>
            <a:off x="2798371" y="5169225"/>
            <a:ext cx="335297" cy="274335"/>
          </a:xfrm>
          <a:prstGeom prst="rect">
            <a:avLst/>
          </a:prstGeom>
        </p:spPr>
      </p:pic>
      <p:pic>
        <p:nvPicPr>
          <p:cNvPr id="227" name="图片 102" descr="AC-蓝.png"/>
          <p:cNvPicPr>
            <a:picLocks noChangeAspect="1"/>
          </p:cNvPicPr>
          <p:nvPr/>
        </p:nvPicPr>
        <p:blipFill>
          <a:blip r:embed="rId4" cstate="print"/>
          <a:stretch>
            <a:fillRect/>
          </a:stretch>
        </p:blipFill>
        <p:spPr bwMode="gray">
          <a:xfrm>
            <a:off x="2045770" y="2877238"/>
            <a:ext cx="337091" cy="275802"/>
          </a:xfrm>
          <a:prstGeom prst="rect">
            <a:avLst/>
          </a:prstGeom>
        </p:spPr>
      </p:pic>
      <p:pic>
        <p:nvPicPr>
          <p:cNvPr id="228" name="图片 86" descr="核心交换机.png"/>
          <p:cNvPicPr>
            <a:picLocks noChangeAspect="1"/>
          </p:cNvPicPr>
          <p:nvPr/>
        </p:nvPicPr>
        <p:blipFill>
          <a:blip r:embed="rId5" cstate="print"/>
          <a:stretch>
            <a:fillRect/>
          </a:stretch>
        </p:blipFill>
        <p:spPr bwMode="gray">
          <a:xfrm>
            <a:off x="2984889" y="2877972"/>
            <a:ext cx="335297" cy="274335"/>
          </a:xfrm>
          <a:prstGeom prst="rect">
            <a:avLst/>
          </a:prstGeom>
        </p:spPr>
      </p:pic>
      <p:pic>
        <p:nvPicPr>
          <p:cNvPr id="229" name="图片 86" descr="核心交换机.png"/>
          <p:cNvPicPr>
            <a:picLocks noChangeAspect="1"/>
          </p:cNvPicPr>
          <p:nvPr/>
        </p:nvPicPr>
        <p:blipFill>
          <a:blip r:embed="rId5" cstate="print"/>
          <a:stretch>
            <a:fillRect/>
          </a:stretch>
        </p:blipFill>
        <p:spPr bwMode="gray">
          <a:xfrm>
            <a:off x="3806611" y="2877972"/>
            <a:ext cx="335297" cy="274335"/>
          </a:xfrm>
          <a:prstGeom prst="rect">
            <a:avLst/>
          </a:prstGeom>
        </p:spPr>
      </p:pic>
      <p:cxnSp>
        <p:nvCxnSpPr>
          <p:cNvPr id="230" name="Straight Connector 13"/>
          <p:cNvCxnSpPr>
            <a:stCxn id="228" idx="3"/>
            <a:endCxn id="229" idx="1"/>
          </p:cNvCxnSpPr>
          <p:nvPr/>
        </p:nvCxnSpPr>
        <p:spPr bwMode="gray">
          <a:xfrm>
            <a:off x="3320186" y="3015140"/>
            <a:ext cx="486425" cy="0"/>
          </a:xfrm>
          <a:prstGeom prst="line">
            <a:avLst/>
          </a:prstGeom>
          <a:noFill/>
          <a:ln w="19050" cap="flat" cmpd="sng" algn="ctr">
            <a:solidFill>
              <a:srgbClr val="56C4D2"/>
            </a:solidFill>
            <a:prstDash val="solid"/>
            <a:miter lim="800000"/>
          </a:ln>
          <a:effectLst/>
        </p:spPr>
      </p:cxnSp>
      <p:pic>
        <p:nvPicPr>
          <p:cNvPr id="231" name="图片 87" descr="汇聚交换机.png"/>
          <p:cNvPicPr>
            <a:picLocks noChangeAspect="1"/>
          </p:cNvPicPr>
          <p:nvPr/>
        </p:nvPicPr>
        <p:blipFill>
          <a:blip r:embed="rId6" cstate="print"/>
          <a:stretch>
            <a:fillRect/>
          </a:stretch>
        </p:blipFill>
        <p:spPr bwMode="gray">
          <a:xfrm>
            <a:off x="1979609" y="3780733"/>
            <a:ext cx="335297" cy="274335"/>
          </a:xfrm>
          <a:prstGeom prst="rect">
            <a:avLst/>
          </a:prstGeom>
        </p:spPr>
      </p:pic>
      <p:pic>
        <p:nvPicPr>
          <p:cNvPr id="232" name="图片 87" descr="汇聚交换机.png"/>
          <p:cNvPicPr>
            <a:picLocks noChangeAspect="1"/>
          </p:cNvPicPr>
          <p:nvPr/>
        </p:nvPicPr>
        <p:blipFill>
          <a:blip r:embed="rId6" cstate="print"/>
          <a:stretch>
            <a:fillRect/>
          </a:stretch>
        </p:blipFill>
        <p:spPr bwMode="gray">
          <a:xfrm>
            <a:off x="2799358" y="3780733"/>
            <a:ext cx="335297" cy="274335"/>
          </a:xfrm>
          <a:prstGeom prst="rect">
            <a:avLst/>
          </a:prstGeom>
        </p:spPr>
      </p:pic>
      <p:cxnSp>
        <p:nvCxnSpPr>
          <p:cNvPr id="233" name="Straight Connector 16"/>
          <p:cNvCxnSpPr>
            <a:stCxn id="231" idx="3"/>
            <a:endCxn id="232" idx="1"/>
          </p:cNvCxnSpPr>
          <p:nvPr/>
        </p:nvCxnSpPr>
        <p:spPr bwMode="gray">
          <a:xfrm>
            <a:off x="2314906" y="3917901"/>
            <a:ext cx="484452" cy="0"/>
          </a:xfrm>
          <a:prstGeom prst="line">
            <a:avLst/>
          </a:prstGeom>
          <a:noFill/>
          <a:ln w="19050" cap="flat" cmpd="sng" algn="ctr">
            <a:solidFill>
              <a:srgbClr val="56C4D2"/>
            </a:solidFill>
            <a:prstDash val="solid"/>
            <a:miter lim="800000"/>
          </a:ln>
          <a:effectLst/>
        </p:spPr>
      </p:cxnSp>
      <p:cxnSp>
        <p:nvCxnSpPr>
          <p:cNvPr id="234" name="Straight Connector 19"/>
          <p:cNvCxnSpPr/>
          <p:nvPr/>
        </p:nvCxnSpPr>
        <p:spPr bwMode="gray">
          <a:xfrm>
            <a:off x="3892295" y="6092781"/>
            <a:ext cx="268482" cy="0"/>
          </a:xfrm>
          <a:prstGeom prst="line">
            <a:avLst/>
          </a:prstGeom>
          <a:noFill/>
          <a:ln w="19050" cap="flat" cmpd="sng" algn="ctr">
            <a:solidFill>
              <a:srgbClr val="56C4D2"/>
            </a:solidFill>
            <a:prstDash val="solid"/>
            <a:miter lim="800000"/>
          </a:ln>
          <a:effectLst/>
        </p:spPr>
      </p:cxnSp>
      <p:sp>
        <p:nvSpPr>
          <p:cNvPr id="235" name="TextBox 20"/>
          <p:cNvSpPr txBox="1"/>
          <p:nvPr/>
        </p:nvSpPr>
        <p:spPr bwMode="gray">
          <a:xfrm>
            <a:off x="4160777" y="5931571"/>
            <a:ext cx="1252612" cy="253916"/>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iStack/CSS link</a:t>
            </a:r>
            <a:endParaRPr lang="en-US" altLang="zh-CN" sz="1200" dirty="0">
              <a:solidFill>
                <a:prstClr val="black"/>
              </a:solidFill>
              <a:latin typeface="Huawei Sans" panose="020C0503030203020204" pitchFamily="34" charset="0"/>
            </a:endParaRPr>
          </a:p>
        </p:txBody>
      </p:sp>
      <p:pic>
        <p:nvPicPr>
          <p:cNvPr id="236" name="图片 87" descr="汇聚交换机.png"/>
          <p:cNvPicPr>
            <a:picLocks noChangeAspect="1"/>
          </p:cNvPicPr>
          <p:nvPr/>
        </p:nvPicPr>
        <p:blipFill>
          <a:blip r:embed="rId6" cstate="print"/>
          <a:stretch>
            <a:fillRect/>
          </a:stretch>
        </p:blipFill>
        <p:spPr bwMode="gray">
          <a:xfrm>
            <a:off x="3993128" y="3780733"/>
            <a:ext cx="335297" cy="274335"/>
          </a:xfrm>
          <a:prstGeom prst="rect">
            <a:avLst/>
          </a:prstGeom>
        </p:spPr>
      </p:pic>
      <p:pic>
        <p:nvPicPr>
          <p:cNvPr id="237" name="图片 87" descr="汇聚交换机.png"/>
          <p:cNvPicPr>
            <a:picLocks noChangeAspect="1"/>
          </p:cNvPicPr>
          <p:nvPr/>
        </p:nvPicPr>
        <p:blipFill>
          <a:blip r:embed="rId6" cstate="print"/>
          <a:stretch>
            <a:fillRect/>
          </a:stretch>
        </p:blipFill>
        <p:spPr bwMode="gray">
          <a:xfrm>
            <a:off x="4813864" y="3780733"/>
            <a:ext cx="335297" cy="274335"/>
          </a:xfrm>
          <a:prstGeom prst="rect">
            <a:avLst/>
          </a:prstGeom>
        </p:spPr>
      </p:pic>
      <p:cxnSp>
        <p:nvCxnSpPr>
          <p:cNvPr id="238" name="Straight Connector 29"/>
          <p:cNvCxnSpPr>
            <a:stCxn id="236" idx="3"/>
            <a:endCxn id="237" idx="1"/>
          </p:cNvCxnSpPr>
          <p:nvPr/>
        </p:nvCxnSpPr>
        <p:spPr bwMode="gray">
          <a:xfrm>
            <a:off x="4328425" y="3917901"/>
            <a:ext cx="485439" cy="0"/>
          </a:xfrm>
          <a:prstGeom prst="line">
            <a:avLst/>
          </a:prstGeom>
          <a:noFill/>
          <a:ln w="19050" cap="flat" cmpd="sng" algn="ctr">
            <a:solidFill>
              <a:srgbClr val="56C4D2"/>
            </a:solidFill>
            <a:prstDash val="solid"/>
            <a:miter lim="800000"/>
          </a:ln>
          <a:effectLst/>
        </p:spPr>
      </p:cxnSp>
      <p:cxnSp>
        <p:nvCxnSpPr>
          <p:cNvPr id="239" name="Straight Connector 30"/>
          <p:cNvCxnSpPr>
            <a:stCxn id="231" idx="0"/>
            <a:endCxn id="228" idx="2"/>
          </p:cNvCxnSpPr>
          <p:nvPr/>
        </p:nvCxnSpPr>
        <p:spPr bwMode="gray">
          <a:xfrm flipV="1">
            <a:off x="2147258" y="3152307"/>
            <a:ext cx="1005280" cy="628426"/>
          </a:xfrm>
          <a:prstGeom prst="line">
            <a:avLst/>
          </a:prstGeom>
          <a:noFill/>
          <a:ln w="19050" cap="flat" cmpd="sng" algn="ctr">
            <a:solidFill>
              <a:sysClr val="windowText" lastClr="000000"/>
            </a:solidFill>
            <a:prstDash val="solid"/>
            <a:miter lim="800000"/>
          </a:ln>
          <a:effectLst/>
        </p:spPr>
      </p:cxnSp>
      <p:cxnSp>
        <p:nvCxnSpPr>
          <p:cNvPr id="240" name="Straight Connector 33"/>
          <p:cNvCxnSpPr>
            <a:stCxn id="232" idx="0"/>
            <a:endCxn id="229" idx="2"/>
          </p:cNvCxnSpPr>
          <p:nvPr/>
        </p:nvCxnSpPr>
        <p:spPr bwMode="gray">
          <a:xfrm flipV="1">
            <a:off x="2967007" y="3152307"/>
            <a:ext cx="1007253" cy="628426"/>
          </a:xfrm>
          <a:prstGeom prst="line">
            <a:avLst/>
          </a:prstGeom>
          <a:noFill/>
          <a:ln w="19050" cap="flat" cmpd="sng" algn="ctr">
            <a:solidFill>
              <a:sysClr val="windowText" lastClr="000000"/>
            </a:solidFill>
            <a:prstDash val="solid"/>
            <a:miter lim="800000"/>
          </a:ln>
          <a:effectLst/>
        </p:spPr>
      </p:cxnSp>
      <p:cxnSp>
        <p:nvCxnSpPr>
          <p:cNvPr id="241" name="Straight Connector 36"/>
          <p:cNvCxnSpPr>
            <a:stCxn id="236" idx="0"/>
            <a:endCxn id="228" idx="2"/>
          </p:cNvCxnSpPr>
          <p:nvPr/>
        </p:nvCxnSpPr>
        <p:spPr bwMode="gray">
          <a:xfrm flipH="1" flipV="1">
            <a:off x="3152538" y="3152307"/>
            <a:ext cx="1008239" cy="628426"/>
          </a:xfrm>
          <a:prstGeom prst="line">
            <a:avLst/>
          </a:prstGeom>
          <a:noFill/>
          <a:ln w="19050" cap="flat" cmpd="sng" algn="ctr">
            <a:solidFill>
              <a:sysClr val="windowText" lastClr="000000"/>
            </a:solidFill>
            <a:prstDash val="solid"/>
            <a:miter lim="800000"/>
          </a:ln>
          <a:effectLst/>
        </p:spPr>
      </p:cxnSp>
      <p:cxnSp>
        <p:nvCxnSpPr>
          <p:cNvPr id="242" name="Straight Connector 39"/>
          <p:cNvCxnSpPr>
            <a:stCxn id="237" idx="0"/>
            <a:endCxn id="229" idx="2"/>
          </p:cNvCxnSpPr>
          <p:nvPr/>
        </p:nvCxnSpPr>
        <p:spPr bwMode="gray">
          <a:xfrm flipH="1" flipV="1">
            <a:off x="3974260" y="3152307"/>
            <a:ext cx="1007253" cy="628426"/>
          </a:xfrm>
          <a:prstGeom prst="line">
            <a:avLst/>
          </a:prstGeom>
          <a:noFill/>
          <a:ln w="19050" cap="flat" cmpd="sng" algn="ctr">
            <a:solidFill>
              <a:sysClr val="windowText" lastClr="000000"/>
            </a:solidFill>
            <a:prstDash val="solid"/>
            <a:miter lim="800000"/>
          </a:ln>
          <a:effectLst/>
        </p:spPr>
      </p:cxnSp>
      <p:sp>
        <p:nvSpPr>
          <p:cNvPr id="243" name="Oval 42"/>
          <p:cNvSpPr/>
          <p:nvPr/>
        </p:nvSpPr>
        <p:spPr bwMode="gray">
          <a:xfrm rot="3077028">
            <a:off x="2760566" y="3431046"/>
            <a:ext cx="580554" cy="91395"/>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pic>
        <p:nvPicPr>
          <p:cNvPr id="244" name="图片 106" descr="堆叠交换机蓝.png"/>
          <p:cNvPicPr>
            <a:picLocks noChangeAspect="1"/>
          </p:cNvPicPr>
          <p:nvPr/>
        </p:nvPicPr>
        <p:blipFill>
          <a:blip r:embed="rId7" cstate="print"/>
          <a:stretch>
            <a:fillRect/>
          </a:stretch>
        </p:blipFill>
        <p:spPr bwMode="gray">
          <a:xfrm>
            <a:off x="1978712" y="4661326"/>
            <a:ext cx="337091" cy="275802"/>
          </a:xfrm>
          <a:prstGeom prst="rect">
            <a:avLst/>
          </a:prstGeom>
        </p:spPr>
      </p:pic>
      <p:pic>
        <p:nvPicPr>
          <p:cNvPr id="245" name="图片 106" descr="堆叠交换机蓝.png"/>
          <p:cNvPicPr>
            <a:picLocks noChangeAspect="1"/>
          </p:cNvPicPr>
          <p:nvPr/>
        </p:nvPicPr>
        <p:blipFill>
          <a:blip r:embed="rId7" cstate="print"/>
          <a:stretch>
            <a:fillRect/>
          </a:stretch>
        </p:blipFill>
        <p:spPr bwMode="gray">
          <a:xfrm>
            <a:off x="2798461" y="4661326"/>
            <a:ext cx="337091" cy="275802"/>
          </a:xfrm>
          <a:prstGeom prst="rect">
            <a:avLst/>
          </a:prstGeom>
        </p:spPr>
      </p:pic>
      <p:cxnSp>
        <p:nvCxnSpPr>
          <p:cNvPr id="246" name="Straight Connector 34"/>
          <p:cNvCxnSpPr>
            <a:stCxn id="244" idx="0"/>
            <a:endCxn id="231" idx="2"/>
          </p:cNvCxnSpPr>
          <p:nvPr/>
        </p:nvCxnSpPr>
        <p:spPr bwMode="gray">
          <a:xfrm flipV="1">
            <a:off x="2147258" y="4055068"/>
            <a:ext cx="0" cy="606258"/>
          </a:xfrm>
          <a:prstGeom prst="line">
            <a:avLst/>
          </a:prstGeom>
          <a:noFill/>
          <a:ln w="19050" cap="flat" cmpd="sng" algn="ctr">
            <a:solidFill>
              <a:sysClr val="windowText" lastClr="000000"/>
            </a:solidFill>
            <a:prstDash val="solid"/>
            <a:miter lim="800000"/>
          </a:ln>
          <a:effectLst/>
        </p:spPr>
      </p:cxnSp>
      <p:cxnSp>
        <p:nvCxnSpPr>
          <p:cNvPr id="247" name="Straight Connector 35"/>
          <p:cNvCxnSpPr>
            <a:stCxn id="244" idx="0"/>
            <a:endCxn id="232" idx="2"/>
          </p:cNvCxnSpPr>
          <p:nvPr/>
        </p:nvCxnSpPr>
        <p:spPr bwMode="gray">
          <a:xfrm flipV="1">
            <a:off x="2147258" y="4055068"/>
            <a:ext cx="819749" cy="606258"/>
          </a:xfrm>
          <a:prstGeom prst="line">
            <a:avLst/>
          </a:prstGeom>
          <a:noFill/>
          <a:ln w="19050" cap="flat" cmpd="sng" algn="ctr">
            <a:solidFill>
              <a:sysClr val="windowText" lastClr="000000"/>
            </a:solidFill>
            <a:prstDash val="solid"/>
            <a:miter lim="800000"/>
          </a:ln>
          <a:effectLst/>
        </p:spPr>
      </p:cxnSp>
      <p:cxnSp>
        <p:nvCxnSpPr>
          <p:cNvPr id="248" name="Straight Connector 37"/>
          <p:cNvCxnSpPr>
            <a:stCxn id="245" idx="0"/>
            <a:endCxn id="231" idx="2"/>
          </p:cNvCxnSpPr>
          <p:nvPr/>
        </p:nvCxnSpPr>
        <p:spPr bwMode="gray">
          <a:xfrm flipH="1" flipV="1">
            <a:off x="2147258" y="4055068"/>
            <a:ext cx="819749" cy="606258"/>
          </a:xfrm>
          <a:prstGeom prst="line">
            <a:avLst/>
          </a:prstGeom>
          <a:noFill/>
          <a:ln w="19050" cap="flat" cmpd="sng" algn="ctr">
            <a:solidFill>
              <a:sysClr val="windowText" lastClr="000000"/>
            </a:solidFill>
            <a:prstDash val="solid"/>
            <a:miter lim="800000"/>
          </a:ln>
          <a:effectLst/>
        </p:spPr>
      </p:cxnSp>
      <p:cxnSp>
        <p:nvCxnSpPr>
          <p:cNvPr id="249" name="Straight Connector 38"/>
          <p:cNvCxnSpPr>
            <a:stCxn id="245" idx="0"/>
            <a:endCxn id="232" idx="2"/>
          </p:cNvCxnSpPr>
          <p:nvPr/>
        </p:nvCxnSpPr>
        <p:spPr bwMode="gray">
          <a:xfrm flipV="1">
            <a:off x="2967007" y="4055068"/>
            <a:ext cx="0" cy="606258"/>
          </a:xfrm>
          <a:prstGeom prst="line">
            <a:avLst/>
          </a:prstGeom>
          <a:noFill/>
          <a:ln w="19050" cap="flat" cmpd="sng" algn="ctr">
            <a:solidFill>
              <a:sysClr val="windowText" lastClr="000000"/>
            </a:solidFill>
            <a:prstDash val="solid"/>
            <a:miter lim="800000"/>
          </a:ln>
          <a:effectLst/>
        </p:spPr>
      </p:cxnSp>
      <p:grpSp>
        <p:nvGrpSpPr>
          <p:cNvPr id="250" name="Group 40"/>
          <p:cNvGrpSpPr/>
          <p:nvPr/>
        </p:nvGrpSpPr>
        <p:grpSpPr bwMode="gray">
          <a:xfrm>
            <a:off x="2426149" y="4767429"/>
            <a:ext cx="261965" cy="61979"/>
            <a:chOff x="559282" y="6488261"/>
            <a:chExt cx="261965" cy="61979"/>
          </a:xfrm>
          <a:solidFill>
            <a:sysClr val="window" lastClr="FFFFFF">
              <a:lumMod val="50000"/>
            </a:sysClr>
          </a:solidFill>
        </p:grpSpPr>
        <p:sp>
          <p:nvSpPr>
            <p:cNvPr id="251"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252"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253"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grpSp>
      <p:pic>
        <p:nvPicPr>
          <p:cNvPr id="254" name="图片 106" descr="堆叠交换机蓝.png"/>
          <p:cNvPicPr>
            <a:picLocks noChangeAspect="1"/>
          </p:cNvPicPr>
          <p:nvPr/>
        </p:nvPicPr>
        <p:blipFill>
          <a:blip r:embed="rId7" cstate="print"/>
          <a:stretch>
            <a:fillRect/>
          </a:stretch>
        </p:blipFill>
        <p:spPr bwMode="gray">
          <a:xfrm>
            <a:off x="3992231" y="4661326"/>
            <a:ext cx="337091" cy="275802"/>
          </a:xfrm>
          <a:prstGeom prst="rect">
            <a:avLst/>
          </a:prstGeom>
        </p:spPr>
      </p:pic>
      <p:pic>
        <p:nvPicPr>
          <p:cNvPr id="255" name="图片 106" descr="堆叠交换机蓝.png"/>
          <p:cNvPicPr>
            <a:picLocks noChangeAspect="1"/>
          </p:cNvPicPr>
          <p:nvPr/>
        </p:nvPicPr>
        <p:blipFill>
          <a:blip r:embed="rId7" cstate="print"/>
          <a:stretch>
            <a:fillRect/>
          </a:stretch>
        </p:blipFill>
        <p:spPr bwMode="gray">
          <a:xfrm>
            <a:off x="4812967" y="4661326"/>
            <a:ext cx="337091" cy="275802"/>
          </a:xfrm>
          <a:prstGeom prst="rect">
            <a:avLst/>
          </a:prstGeom>
        </p:spPr>
      </p:pic>
      <p:grpSp>
        <p:nvGrpSpPr>
          <p:cNvPr id="256" name="Group 54"/>
          <p:cNvGrpSpPr/>
          <p:nvPr/>
        </p:nvGrpSpPr>
        <p:grpSpPr bwMode="gray">
          <a:xfrm>
            <a:off x="4440655" y="4767429"/>
            <a:ext cx="261965" cy="61979"/>
            <a:chOff x="559282" y="6488261"/>
            <a:chExt cx="261965" cy="61979"/>
          </a:xfrm>
          <a:solidFill>
            <a:sysClr val="window" lastClr="FFFFFF">
              <a:lumMod val="50000"/>
            </a:sysClr>
          </a:solidFill>
        </p:grpSpPr>
        <p:sp>
          <p:nvSpPr>
            <p:cNvPr id="257"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258"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259"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grpSp>
      <p:cxnSp>
        <p:nvCxnSpPr>
          <p:cNvPr id="260" name="Straight Connector 58"/>
          <p:cNvCxnSpPr>
            <a:stCxn id="254" idx="0"/>
            <a:endCxn id="236" idx="2"/>
          </p:cNvCxnSpPr>
          <p:nvPr/>
        </p:nvCxnSpPr>
        <p:spPr bwMode="gray">
          <a:xfrm flipV="1">
            <a:off x="4160777" y="4055068"/>
            <a:ext cx="0" cy="606258"/>
          </a:xfrm>
          <a:prstGeom prst="line">
            <a:avLst/>
          </a:prstGeom>
          <a:noFill/>
          <a:ln w="19050" cap="flat" cmpd="sng" algn="ctr">
            <a:solidFill>
              <a:sysClr val="windowText" lastClr="000000"/>
            </a:solidFill>
            <a:prstDash val="solid"/>
            <a:miter lim="800000"/>
          </a:ln>
          <a:effectLst/>
        </p:spPr>
      </p:cxnSp>
      <p:cxnSp>
        <p:nvCxnSpPr>
          <p:cNvPr id="261" name="Straight Connector 61"/>
          <p:cNvCxnSpPr>
            <a:stCxn id="255" idx="0"/>
            <a:endCxn id="237" idx="2"/>
          </p:cNvCxnSpPr>
          <p:nvPr/>
        </p:nvCxnSpPr>
        <p:spPr bwMode="gray">
          <a:xfrm flipV="1">
            <a:off x="4981513" y="4055068"/>
            <a:ext cx="0" cy="606258"/>
          </a:xfrm>
          <a:prstGeom prst="line">
            <a:avLst/>
          </a:prstGeom>
          <a:noFill/>
          <a:ln w="19050" cap="flat" cmpd="sng" algn="ctr">
            <a:solidFill>
              <a:sysClr val="windowText" lastClr="000000"/>
            </a:solidFill>
            <a:prstDash val="solid"/>
            <a:miter lim="800000"/>
          </a:ln>
          <a:effectLst/>
        </p:spPr>
      </p:cxnSp>
      <p:cxnSp>
        <p:nvCxnSpPr>
          <p:cNvPr id="262" name="Straight Connector 64"/>
          <p:cNvCxnSpPr>
            <a:stCxn id="254" idx="0"/>
            <a:endCxn id="237" idx="2"/>
          </p:cNvCxnSpPr>
          <p:nvPr/>
        </p:nvCxnSpPr>
        <p:spPr bwMode="gray">
          <a:xfrm flipV="1">
            <a:off x="4160777" y="4055068"/>
            <a:ext cx="820736" cy="606258"/>
          </a:xfrm>
          <a:prstGeom prst="line">
            <a:avLst/>
          </a:prstGeom>
          <a:noFill/>
          <a:ln w="19050" cap="flat" cmpd="sng" algn="ctr">
            <a:solidFill>
              <a:sysClr val="windowText" lastClr="000000"/>
            </a:solidFill>
            <a:prstDash val="solid"/>
            <a:miter lim="800000"/>
          </a:ln>
          <a:effectLst/>
        </p:spPr>
      </p:cxnSp>
      <p:cxnSp>
        <p:nvCxnSpPr>
          <p:cNvPr id="263" name="Straight Connector 67"/>
          <p:cNvCxnSpPr>
            <a:stCxn id="255" idx="0"/>
            <a:endCxn id="236" idx="2"/>
          </p:cNvCxnSpPr>
          <p:nvPr/>
        </p:nvCxnSpPr>
        <p:spPr bwMode="gray">
          <a:xfrm flipH="1" flipV="1">
            <a:off x="4160777" y="4055068"/>
            <a:ext cx="820736" cy="606258"/>
          </a:xfrm>
          <a:prstGeom prst="line">
            <a:avLst/>
          </a:prstGeom>
          <a:noFill/>
          <a:ln w="19050" cap="flat" cmpd="sng" algn="ctr">
            <a:solidFill>
              <a:sysClr val="windowText" lastClr="000000"/>
            </a:solidFill>
            <a:prstDash val="solid"/>
            <a:miter lim="800000"/>
          </a:ln>
          <a:effectLst/>
        </p:spPr>
      </p:cxnSp>
      <p:cxnSp>
        <p:nvCxnSpPr>
          <p:cNvPr id="264" name="Straight Connector 70"/>
          <p:cNvCxnSpPr>
            <a:stCxn id="226" idx="0"/>
            <a:endCxn id="245" idx="2"/>
          </p:cNvCxnSpPr>
          <p:nvPr/>
        </p:nvCxnSpPr>
        <p:spPr bwMode="gray">
          <a:xfrm flipV="1">
            <a:off x="2966020" y="4937128"/>
            <a:ext cx="987" cy="232097"/>
          </a:xfrm>
          <a:prstGeom prst="line">
            <a:avLst/>
          </a:prstGeom>
          <a:noFill/>
          <a:ln w="19050" cap="flat" cmpd="sng" algn="ctr">
            <a:solidFill>
              <a:sysClr val="windowText" lastClr="000000"/>
            </a:solidFill>
            <a:prstDash val="solid"/>
            <a:miter lim="800000"/>
          </a:ln>
          <a:effectLst/>
        </p:spPr>
      </p:cxnSp>
      <p:cxnSp>
        <p:nvCxnSpPr>
          <p:cNvPr id="265" name="Straight Connector 79"/>
          <p:cNvCxnSpPr>
            <a:stCxn id="228" idx="1"/>
            <a:endCxn id="227" idx="3"/>
          </p:cNvCxnSpPr>
          <p:nvPr/>
        </p:nvCxnSpPr>
        <p:spPr bwMode="gray">
          <a:xfrm flipH="1" flipV="1">
            <a:off x="2382861" y="3015139"/>
            <a:ext cx="602028" cy="1"/>
          </a:xfrm>
          <a:prstGeom prst="line">
            <a:avLst/>
          </a:prstGeom>
          <a:noFill/>
          <a:ln w="19050" cap="flat" cmpd="sng" algn="ctr">
            <a:solidFill>
              <a:sysClr val="windowText" lastClr="000000"/>
            </a:solidFill>
            <a:prstDash val="solid"/>
            <a:miter lim="800000"/>
          </a:ln>
          <a:effectLst/>
        </p:spPr>
      </p:cxnSp>
      <p:pic>
        <p:nvPicPr>
          <p:cNvPr id="266"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981888" y="1602735"/>
            <a:ext cx="337091" cy="275801"/>
          </a:xfrm>
          <a:prstGeom prst="rect">
            <a:avLst/>
          </a:prstGeom>
          <a:noFill/>
        </p:spPr>
      </p:pic>
      <p:pic>
        <p:nvPicPr>
          <p:cNvPr id="26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805714" y="1602735"/>
            <a:ext cx="337091" cy="275801"/>
          </a:xfrm>
          <a:prstGeom prst="rect">
            <a:avLst/>
          </a:prstGeom>
          <a:noFill/>
        </p:spPr>
      </p:pic>
      <p:cxnSp>
        <p:nvCxnSpPr>
          <p:cNvPr id="268" name="Straight Connector 98"/>
          <p:cNvCxnSpPr>
            <a:stCxn id="267" idx="2"/>
            <a:endCxn id="229" idx="0"/>
          </p:cNvCxnSpPr>
          <p:nvPr/>
        </p:nvCxnSpPr>
        <p:spPr bwMode="gray">
          <a:xfrm>
            <a:off x="3974260" y="1878536"/>
            <a:ext cx="0" cy="999436"/>
          </a:xfrm>
          <a:prstGeom prst="line">
            <a:avLst/>
          </a:prstGeom>
          <a:noFill/>
          <a:ln w="19050" cap="flat" cmpd="sng" algn="ctr">
            <a:solidFill>
              <a:sysClr val="windowText" lastClr="000000"/>
            </a:solidFill>
            <a:prstDash val="solid"/>
            <a:miter lim="800000"/>
          </a:ln>
          <a:effectLst/>
        </p:spPr>
      </p:cxnSp>
      <p:cxnSp>
        <p:nvCxnSpPr>
          <p:cNvPr id="269" name="Straight Connector 101"/>
          <p:cNvCxnSpPr>
            <a:stCxn id="266" idx="2"/>
            <a:endCxn id="228" idx="0"/>
          </p:cNvCxnSpPr>
          <p:nvPr/>
        </p:nvCxnSpPr>
        <p:spPr bwMode="gray">
          <a:xfrm>
            <a:off x="3150434" y="1878536"/>
            <a:ext cx="2104" cy="999436"/>
          </a:xfrm>
          <a:prstGeom prst="line">
            <a:avLst/>
          </a:prstGeom>
          <a:noFill/>
          <a:ln w="19050" cap="flat" cmpd="sng" algn="ctr">
            <a:solidFill>
              <a:sysClr val="windowText" lastClr="000000"/>
            </a:solidFill>
            <a:prstDash val="solid"/>
            <a:miter lim="800000"/>
          </a:ln>
          <a:effectLst/>
        </p:spPr>
      </p:cxnSp>
      <p:cxnSp>
        <p:nvCxnSpPr>
          <p:cNvPr id="270" name="Straight Connector 104"/>
          <p:cNvCxnSpPr>
            <a:stCxn id="266" idx="3"/>
            <a:endCxn id="267" idx="1"/>
          </p:cNvCxnSpPr>
          <p:nvPr/>
        </p:nvCxnSpPr>
        <p:spPr bwMode="gray">
          <a:xfrm>
            <a:off x="3318979" y="1740636"/>
            <a:ext cx="486735" cy="0"/>
          </a:xfrm>
          <a:prstGeom prst="line">
            <a:avLst/>
          </a:prstGeom>
          <a:noFill/>
          <a:ln w="19050" cap="flat" cmpd="sng" algn="ctr">
            <a:solidFill>
              <a:sysClr val="windowText" lastClr="000000"/>
            </a:solidFill>
            <a:prstDash val="solid"/>
            <a:miter lim="800000"/>
          </a:ln>
          <a:effectLst/>
        </p:spPr>
      </p:cxnSp>
      <p:sp>
        <p:nvSpPr>
          <p:cNvPr id="271" name="Oval 59"/>
          <p:cNvSpPr/>
          <p:nvPr/>
        </p:nvSpPr>
        <p:spPr bwMode="gray">
          <a:xfrm rot="1782887">
            <a:off x="2070074" y="4456785"/>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sp>
        <p:nvSpPr>
          <p:cNvPr id="272" name="Oval 62"/>
          <p:cNvSpPr/>
          <p:nvPr/>
        </p:nvSpPr>
        <p:spPr bwMode="gray">
          <a:xfrm rot="19401600">
            <a:off x="2727975" y="4469536"/>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sp>
        <p:nvSpPr>
          <p:cNvPr id="273" name="Oval 63"/>
          <p:cNvSpPr/>
          <p:nvPr/>
        </p:nvSpPr>
        <p:spPr bwMode="gray">
          <a:xfrm rot="1782887">
            <a:off x="4071488" y="4488664"/>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sp>
        <p:nvSpPr>
          <p:cNvPr id="274" name="Oval 65"/>
          <p:cNvSpPr/>
          <p:nvPr/>
        </p:nvSpPr>
        <p:spPr bwMode="gray">
          <a:xfrm rot="19401600">
            <a:off x="4766312" y="4463852"/>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pic>
        <p:nvPicPr>
          <p:cNvPr id="275" name="图片 14" descr="日志告警服务器-蓝.png"/>
          <p:cNvPicPr>
            <a:picLocks noChangeAspect="1"/>
          </p:cNvPicPr>
          <p:nvPr/>
        </p:nvPicPr>
        <p:blipFill>
          <a:blip r:embed="rId9" cstate="print"/>
          <a:stretch>
            <a:fillRect/>
          </a:stretch>
        </p:blipFill>
        <p:spPr bwMode="gray">
          <a:xfrm>
            <a:off x="1883301" y="5640105"/>
            <a:ext cx="304595" cy="190195"/>
          </a:xfrm>
          <a:prstGeom prst="rect">
            <a:avLst/>
          </a:prstGeom>
        </p:spPr>
      </p:pic>
      <p:pic>
        <p:nvPicPr>
          <p:cNvPr id="276" name="图片 42" descr="IP电话.png"/>
          <p:cNvPicPr>
            <a:picLocks noChangeAspect="1"/>
          </p:cNvPicPr>
          <p:nvPr/>
        </p:nvPicPr>
        <p:blipFill>
          <a:blip r:embed="rId10" cstate="print"/>
          <a:stretch>
            <a:fillRect/>
          </a:stretch>
        </p:blipFill>
        <p:spPr bwMode="gray">
          <a:xfrm>
            <a:off x="2738945" y="5577612"/>
            <a:ext cx="335265" cy="315180"/>
          </a:xfrm>
          <a:prstGeom prst="rect">
            <a:avLst/>
          </a:prstGeom>
        </p:spPr>
      </p:pic>
      <p:pic>
        <p:nvPicPr>
          <p:cNvPr id="277" name="图片 11" descr="开放网络-蓝.png"/>
          <p:cNvPicPr>
            <a:picLocks noChangeAspect="1"/>
          </p:cNvPicPr>
          <p:nvPr/>
        </p:nvPicPr>
        <p:blipFill>
          <a:blip r:embed="rId11" cstate="print"/>
          <a:stretch>
            <a:fillRect/>
          </a:stretch>
        </p:blipFill>
        <p:spPr bwMode="gray">
          <a:xfrm>
            <a:off x="3927511" y="5617966"/>
            <a:ext cx="304595" cy="234472"/>
          </a:xfrm>
          <a:prstGeom prst="rect">
            <a:avLst/>
          </a:prstGeom>
        </p:spPr>
      </p:pic>
      <p:pic>
        <p:nvPicPr>
          <p:cNvPr id="278" name="图片 158" descr="SAN网络-蓝.png"/>
          <p:cNvPicPr>
            <a:picLocks noChangeAspect="1"/>
          </p:cNvPicPr>
          <p:nvPr/>
        </p:nvPicPr>
        <p:blipFill>
          <a:blip r:embed="rId12" cstate="print"/>
          <a:stretch>
            <a:fillRect/>
          </a:stretch>
        </p:blipFill>
        <p:spPr bwMode="gray">
          <a:xfrm>
            <a:off x="2380360" y="5599124"/>
            <a:ext cx="166121" cy="272157"/>
          </a:xfrm>
          <a:prstGeom prst="rect">
            <a:avLst/>
          </a:prstGeom>
        </p:spPr>
      </p:pic>
      <p:pic>
        <p:nvPicPr>
          <p:cNvPr id="279" name="图片 47" descr="打印机.png"/>
          <p:cNvPicPr>
            <a:picLocks noChangeAspect="1"/>
          </p:cNvPicPr>
          <p:nvPr/>
        </p:nvPicPr>
        <p:blipFill>
          <a:blip r:embed="rId13" cstate="print"/>
          <a:stretch>
            <a:fillRect/>
          </a:stretch>
        </p:blipFill>
        <p:spPr bwMode="gray">
          <a:xfrm>
            <a:off x="4803412" y="5602200"/>
            <a:ext cx="334175" cy="266004"/>
          </a:xfrm>
          <a:prstGeom prst="rect">
            <a:avLst/>
          </a:prstGeom>
        </p:spPr>
      </p:pic>
      <p:pic>
        <p:nvPicPr>
          <p:cNvPr id="280" name="图片 157" descr="故障链路.png"/>
          <p:cNvPicPr>
            <a:picLocks noChangeAspect="1"/>
          </p:cNvPicPr>
          <p:nvPr/>
        </p:nvPicPr>
        <p:blipFill>
          <a:blip r:embed="rId14" cstate="print"/>
          <a:stretch>
            <a:fillRect/>
          </a:stretch>
        </p:blipFill>
        <p:spPr bwMode="gray">
          <a:xfrm>
            <a:off x="4350111" y="5610190"/>
            <a:ext cx="335297" cy="250025"/>
          </a:xfrm>
          <a:prstGeom prst="rect">
            <a:avLst/>
          </a:prstGeom>
        </p:spPr>
      </p:pic>
      <p:sp>
        <p:nvSpPr>
          <p:cNvPr id="281" name="TextBox 85"/>
          <p:cNvSpPr txBox="1"/>
          <p:nvPr/>
        </p:nvSpPr>
        <p:spPr bwMode="gray">
          <a:xfrm>
            <a:off x="669653" y="2123980"/>
            <a:ext cx="986167"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Egress area</a:t>
            </a:r>
            <a:endParaRPr lang="en-US" altLang="zh-CN" sz="1200" dirty="0">
              <a:solidFill>
                <a:prstClr val="black"/>
              </a:solidFill>
              <a:latin typeface="Huawei Sans" panose="020C0503030203020204" pitchFamily="34" charset="0"/>
            </a:endParaRPr>
          </a:p>
        </p:txBody>
      </p:sp>
      <p:sp>
        <p:nvSpPr>
          <p:cNvPr id="282" name="TextBox 86"/>
          <p:cNvSpPr txBox="1"/>
          <p:nvPr/>
        </p:nvSpPr>
        <p:spPr bwMode="gray">
          <a:xfrm>
            <a:off x="669653" y="3323934"/>
            <a:ext cx="896399"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ndParaRPr>
          </a:p>
        </p:txBody>
      </p:sp>
      <p:sp>
        <p:nvSpPr>
          <p:cNvPr id="283" name="TextBox 88"/>
          <p:cNvSpPr txBox="1"/>
          <p:nvPr/>
        </p:nvSpPr>
        <p:spPr bwMode="gray">
          <a:xfrm>
            <a:off x="669653" y="4001690"/>
            <a:ext cx="1436612"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Aggregation layer</a:t>
            </a:r>
            <a:endParaRPr lang="en-US" altLang="zh-CN" sz="1200" dirty="0">
              <a:solidFill>
                <a:prstClr val="black"/>
              </a:solidFill>
              <a:latin typeface="Huawei Sans" panose="020C0503030203020204" pitchFamily="34" charset="0"/>
            </a:endParaRPr>
          </a:p>
        </p:txBody>
      </p:sp>
      <p:sp>
        <p:nvSpPr>
          <p:cNvPr id="284" name="TextBox 89"/>
          <p:cNvSpPr txBox="1"/>
          <p:nvPr/>
        </p:nvSpPr>
        <p:spPr bwMode="gray">
          <a:xfrm>
            <a:off x="669653" y="5181637"/>
            <a:ext cx="1029449"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Access layer</a:t>
            </a:r>
            <a:endParaRPr lang="en-US" altLang="zh-CN" sz="1200" dirty="0">
              <a:solidFill>
                <a:prstClr val="black"/>
              </a:solidFill>
              <a:latin typeface="Huawei Sans" panose="020C0503030203020204" pitchFamily="34" charset="0"/>
            </a:endParaRPr>
          </a:p>
        </p:txBody>
      </p:sp>
      <p:sp>
        <p:nvSpPr>
          <p:cNvPr id="285" name="TextBox 91"/>
          <p:cNvSpPr txBox="1"/>
          <p:nvPr/>
        </p:nvSpPr>
        <p:spPr bwMode="gray">
          <a:xfrm>
            <a:off x="669653" y="5682199"/>
            <a:ext cx="1194558"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Terminal layer</a:t>
            </a:r>
            <a:endParaRPr lang="en-US" altLang="zh-CN" sz="1200" dirty="0">
              <a:solidFill>
                <a:prstClr val="black"/>
              </a:solidFill>
              <a:latin typeface="Huawei Sans" panose="020C0503030203020204" pitchFamily="34" charset="0"/>
            </a:endParaRPr>
          </a:p>
        </p:txBody>
      </p:sp>
      <p:sp>
        <p:nvSpPr>
          <p:cNvPr id="286" name="Oval 92"/>
          <p:cNvSpPr/>
          <p:nvPr/>
        </p:nvSpPr>
        <p:spPr bwMode="gray">
          <a:xfrm rot="18651691">
            <a:off x="3804874" y="3448534"/>
            <a:ext cx="580554" cy="91395"/>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grpSp>
        <p:nvGrpSpPr>
          <p:cNvPr id="288" name="组合 35"/>
          <p:cNvGrpSpPr/>
          <p:nvPr/>
        </p:nvGrpSpPr>
        <p:grpSpPr bwMode="gray">
          <a:xfrm>
            <a:off x="2639629" y="997285"/>
            <a:ext cx="825692" cy="478501"/>
            <a:chOff x="3269076" y="1744970"/>
            <a:chExt cx="1860118" cy="1054529"/>
          </a:xfrm>
          <a:solidFill>
            <a:schemeClr val="bg1">
              <a:lumMod val="85000"/>
            </a:schemeClr>
          </a:solidFill>
        </p:grpSpPr>
        <p:sp>
          <p:nvSpPr>
            <p:cNvPr id="290" name="矩形 36"/>
            <p:cNvSpPr/>
            <p:nvPr/>
          </p:nvSpPr>
          <p:spPr bwMode="gray">
            <a:xfrm>
              <a:off x="3495526" y="2457907"/>
              <a:ext cx="1426464" cy="341592"/>
            </a:xfrm>
            <a:prstGeom prst="rect">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291"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292"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293"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294"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295"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grpSp>
      <p:sp>
        <p:nvSpPr>
          <p:cNvPr id="289" name="TextBox 114"/>
          <p:cNvSpPr txBox="1"/>
          <p:nvPr/>
        </p:nvSpPr>
        <p:spPr bwMode="gray">
          <a:xfrm>
            <a:off x="2588121" y="1128221"/>
            <a:ext cx="928708" cy="33853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Internet</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grpSp>
        <p:nvGrpSpPr>
          <p:cNvPr id="297" name="组合 35"/>
          <p:cNvGrpSpPr/>
          <p:nvPr/>
        </p:nvGrpSpPr>
        <p:grpSpPr bwMode="gray">
          <a:xfrm>
            <a:off x="3657724" y="1006671"/>
            <a:ext cx="771622" cy="461233"/>
            <a:chOff x="3269076" y="1744970"/>
            <a:chExt cx="1860118" cy="1054529"/>
          </a:xfrm>
          <a:solidFill>
            <a:schemeClr val="bg1">
              <a:lumMod val="85000"/>
            </a:schemeClr>
          </a:solidFill>
        </p:grpSpPr>
        <p:sp>
          <p:nvSpPr>
            <p:cNvPr id="299" name="矩形 36"/>
            <p:cNvSpPr/>
            <p:nvPr/>
          </p:nvSpPr>
          <p:spPr bwMode="gray">
            <a:xfrm>
              <a:off x="3495526" y="2457907"/>
              <a:ext cx="1426464" cy="341592"/>
            </a:xfrm>
            <a:prstGeom prst="rect">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300"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301"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302"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303"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304"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ＭＳ Ｐゴシック" pitchFamily="34" charset="-128"/>
              </a:endParaRPr>
            </a:p>
          </p:txBody>
        </p:sp>
      </p:grpSp>
      <p:sp>
        <p:nvSpPr>
          <p:cNvPr id="298" name="TextBox 117"/>
          <p:cNvSpPr txBox="1"/>
          <p:nvPr/>
        </p:nvSpPr>
        <p:spPr bwMode="gray">
          <a:xfrm>
            <a:off x="3724866" y="1132882"/>
            <a:ext cx="637340" cy="33620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WAN</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pic>
        <p:nvPicPr>
          <p:cNvPr id="305"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971419" y="2026087"/>
            <a:ext cx="337091" cy="275801"/>
          </a:xfrm>
          <a:prstGeom prst="rect">
            <a:avLst/>
          </a:prstGeom>
        </p:spPr>
      </p:pic>
      <p:pic>
        <p:nvPicPr>
          <p:cNvPr id="306"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805714" y="2026087"/>
            <a:ext cx="337091" cy="275801"/>
          </a:xfrm>
          <a:prstGeom prst="rect">
            <a:avLst/>
          </a:prstGeom>
        </p:spPr>
      </p:pic>
      <p:cxnSp>
        <p:nvCxnSpPr>
          <p:cNvPr id="307" name="Straight Connector 127"/>
          <p:cNvCxnSpPr>
            <a:stCxn id="305" idx="3"/>
            <a:endCxn id="306" idx="1"/>
          </p:cNvCxnSpPr>
          <p:nvPr/>
        </p:nvCxnSpPr>
        <p:spPr bwMode="gray">
          <a:xfrm>
            <a:off x="3308510" y="2163988"/>
            <a:ext cx="497204" cy="0"/>
          </a:xfrm>
          <a:prstGeom prst="line">
            <a:avLst/>
          </a:prstGeom>
          <a:noFill/>
          <a:ln w="19050" cap="flat" cmpd="sng" algn="ctr">
            <a:solidFill>
              <a:sysClr val="windowText" lastClr="000000"/>
            </a:solidFill>
            <a:prstDash val="sysDash"/>
            <a:miter lim="800000"/>
          </a:ln>
          <a:effectLst/>
        </p:spPr>
      </p:cxnSp>
      <p:pic>
        <p:nvPicPr>
          <p:cNvPr id="308" name="图片 102" descr="AC-蓝.png"/>
          <p:cNvPicPr>
            <a:picLocks noChangeAspect="1"/>
          </p:cNvPicPr>
          <p:nvPr/>
        </p:nvPicPr>
        <p:blipFill>
          <a:blip r:embed="rId4" cstate="print"/>
          <a:stretch>
            <a:fillRect/>
          </a:stretch>
        </p:blipFill>
        <p:spPr bwMode="gray">
          <a:xfrm>
            <a:off x="4774299" y="2877238"/>
            <a:ext cx="337091" cy="275802"/>
          </a:xfrm>
          <a:prstGeom prst="rect">
            <a:avLst/>
          </a:prstGeom>
        </p:spPr>
      </p:pic>
      <p:sp>
        <p:nvSpPr>
          <p:cNvPr id="309" name="圆角矩形 308"/>
          <p:cNvSpPr/>
          <p:nvPr/>
        </p:nvSpPr>
        <p:spPr bwMode="gray">
          <a:xfrm>
            <a:off x="4662856" y="2523403"/>
            <a:ext cx="893307"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微软雅黑"/>
            </a:endParaRPr>
          </a:p>
        </p:txBody>
      </p:sp>
      <p:sp>
        <p:nvSpPr>
          <p:cNvPr id="310" name="TextBox 20"/>
          <p:cNvSpPr txBox="1"/>
          <p:nvPr/>
        </p:nvSpPr>
        <p:spPr bwMode="gray">
          <a:xfrm>
            <a:off x="4682924" y="2522792"/>
            <a:ext cx="1049102" cy="253916"/>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O&amp;M area</a:t>
            </a:r>
            <a:endParaRPr lang="en-US" altLang="zh-CN" sz="1200" dirty="0">
              <a:solidFill>
                <a:prstClr val="black"/>
              </a:solidFill>
              <a:latin typeface="Huawei Sans" panose="020C0503030203020204" pitchFamily="34" charset="0"/>
            </a:endParaRPr>
          </a:p>
        </p:txBody>
      </p:sp>
      <p:cxnSp>
        <p:nvCxnSpPr>
          <p:cNvPr id="311" name="Straight Connector 79"/>
          <p:cNvCxnSpPr/>
          <p:nvPr/>
        </p:nvCxnSpPr>
        <p:spPr bwMode="gray">
          <a:xfrm flipH="1">
            <a:off x="2382862" y="2592602"/>
            <a:ext cx="1190149" cy="0"/>
          </a:xfrm>
          <a:prstGeom prst="line">
            <a:avLst/>
          </a:prstGeom>
          <a:noFill/>
          <a:ln w="19050" cap="flat" cmpd="sng" algn="ctr">
            <a:solidFill>
              <a:sysClr val="windowText" lastClr="000000"/>
            </a:solidFill>
            <a:prstDash val="solid"/>
            <a:miter lim="800000"/>
          </a:ln>
          <a:effectLst/>
        </p:spPr>
      </p:cxnSp>
      <p:cxnSp>
        <p:nvCxnSpPr>
          <p:cNvPr id="312" name="Straight Connector 79"/>
          <p:cNvCxnSpPr/>
          <p:nvPr/>
        </p:nvCxnSpPr>
        <p:spPr bwMode="gray">
          <a:xfrm flipH="1">
            <a:off x="2382862" y="2651973"/>
            <a:ext cx="430513" cy="0"/>
          </a:xfrm>
          <a:prstGeom prst="line">
            <a:avLst/>
          </a:prstGeom>
          <a:noFill/>
          <a:ln w="19050" cap="flat" cmpd="sng" algn="ctr">
            <a:solidFill>
              <a:sysClr val="windowText" lastClr="000000"/>
            </a:solidFill>
            <a:prstDash val="solid"/>
            <a:miter lim="800000"/>
          </a:ln>
          <a:effectLst/>
        </p:spPr>
      </p:cxnSp>
      <p:sp>
        <p:nvSpPr>
          <p:cNvPr id="313" name="Freeform 159"/>
          <p:cNvSpPr/>
          <p:nvPr/>
        </p:nvSpPr>
        <p:spPr bwMode="gray">
          <a:xfrm flipH="1">
            <a:off x="1736244" y="22996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Data center</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微软雅黑"/>
            </a:endParaRPr>
          </a:p>
        </p:txBody>
      </p:sp>
      <p:cxnSp>
        <p:nvCxnSpPr>
          <p:cNvPr id="314" name="Straight Connector 79"/>
          <p:cNvCxnSpPr/>
          <p:nvPr/>
        </p:nvCxnSpPr>
        <p:spPr bwMode="gray">
          <a:xfrm flipH="1">
            <a:off x="3477337" y="2651973"/>
            <a:ext cx="1185521" cy="0"/>
          </a:xfrm>
          <a:prstGeom prst="line">
            <a:avLst/>
          </a:prstGeom>
          <a:noFill/>
          <a:ln w="19050" cap="flat" cmpd="sng" algn="ctr">
            <a:solidFill>
              <a:sysClr val="windowText" lastClr="000000"/>
            </a:solidFill>
            <a:prstDash val="solid"/>
            <a:miter lim="800000"/>
          </a:ln>
          <a:effectLst/>
        </p:spPr>
      </p:cxnSp>
    </p:spTree>
    <p:extLst>
      <p:ext uri="{BB962C8B-B14F-4D97-AF65-F5344CB8AC3E}">
        <p14:creationId xmlns:p14="http://schemas.microsoft.com/office/powerpoint/2010/main" val="6582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smtClean="0">
                <a:solidFill>
                  <a:schemeClr val="bg1">
                    <a:lumMod val="50000"/>
                  </a:schemeClr>
                </a:solidFill>
              </a:rPr>
              <a:t>Introduction to Campus Networks</a:t>
            </a:r>
          </a:p>
          <a:p>
            <a:r>
              <a:rPr lang="en-US" altLang="zh-CN" b="1" dirty="0" smtClean="0"/>
              <a:t>Typical Campus Network Scenarios</a:t>
            </a:r>
            <a:endParaRPr lang="en-US" altLang="zh-CN" b="1" dirty="0" smtClean="0">
              <a:sym typeface="Huawei Sans" panose="020C0503030203020204" pitchFamily="34" charset="0"/>
            </a:endParaRPr>
          </a:p>
          <a:p>
            <a:r>
              <a:rPr lang="en-US" altLang="zh-CN" dirty="0" smtClean="0">
                <a:solidFill>
                  <a:schemeClr val="bg1">
                    <a:lumMod val="50000"/>
                  </a:schemeClr>
                </a:solidFill>
              </a:rPr>
              <a:t>Campus Network Trends and Challenges</a:t>
            </a:r>
            <a:endParaRPr lang="en-US" altLang="zh-CN" dirty="0" smtClean="0">
              <a:solidFill>
                <a:schemeClr val="bg1">
                  <a:lumMod val="50000"/>
                </a:schemeClr>
              </a:solidFill>
              <a:sym typeface="Huawei Sans" panose="020C0503030203020204" pitchFamily="34" charset="0"/>
            </a:endParaRPr>
          </a:p>
          <a:p>
            <a:r>
              <a:rPr lang="en-US" altLang="zh-CN" dirty="0" smtClean="0">
                <a:solidFill>
                  <a:schemeClr val="bg1">
                    <a:lumMod val="50000"/>
                  </a:schemeClr>
                </a:solidFill>
              </a:rPr>
              <a:t>Huawei </a:t>
            </a:r>
            <a:r>
              <a:rPr lang="en-US" altLang="zh-CN" dirty="0" err="1" smtClean="0">
                <a:solidFill>
                  <a:schemeClr val="bg1">
                    <a:lumMod val="50000"/>
                  </a:schemeClr>
                </a:solidFill>
              </a:rPr>
              <a:t>CloudCampus</a:t>
            </a:r>
            <a:r>
              <a:rPr lang="en-US" altLang="zh-CN" dirty="0" smtClean="0">
                <a:solidFill>
                  <a:schemeClr val="bg1">
                    <a:lumMod val="50000"/>
                  </a:schemeClr>
                </a:solidFill>
              </a:rPr>
              <a:t> Solution</a:t>
            </a:r>
            <a:endParaRPr lang="en-US" altLang="zh-CN" dirty="0" smtClean="0">
              <a:solidFill>
                <a:schemeClr val="bg1">
                  <a:lumMod val="50000"/>
                </a:schemeClr>
              </a:solidFill>
              <a:sym typeface="Huawei Sans" panose="020C0503030203020204" pitchFamily="34" charset="0"/>
            </a:endParaRPr>
          </a:p>
          <a:p>
            <a:endParaRPr lang="zh-CN" altLang="en-US" dirty="0"/>
          </a:p>
        </p:txBody>
      </p:sp>
    </p:spTree>
    <p:extLst>
      <p:ext uri="{BB962C8B-B14F-4D97-AF65-F5344CB8AC3E}">
        <p14:creationId xmlns:p14="http://schemas.microsoft.com/office/powerpoint/2010/main" val="24244306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Higher Education Campus Network</a:t>
            </a:r>
            <a:endParaRPr lang="zh-CN" altLang="en-US" dirty="0"/>
          </a:p>
        </p:txBody>
      </p:sp>
      <p:sp>
        <p:nvSpPr>
          <p:cNvPr id="4" name="矩形 3"/>
          <p:cNvSpPr/>
          <p:nvPr/>
        </p:nvSpPr>
        <p:spPr bwMode="gray">
          <a:xfrm>
            <a:off x="446089" y="1489545"/>
            <a:ext cx="5769908" cy="4529789"/>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p:nvPr/>
        </p:nvCxnSpPr>
        <p:spPr bwMode="gray">
          <a:xfrm>
            <a:off x="2883317" y="3544813"/>
            <a:ext cx="56125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reeform 159"/>
          <p:cNvSpPr/>
          <p:nvPr/>
        </p:nvSpPr>
        <p:spPr bwMode="gray">
          <a:xfrm flipH="1">
            <a:off x="1759100" y="3197194"/>
            <a:ext cx="1091152" cy="5703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tIns="108000" rtlCol="0" anchor="ctr">
            <a:noAutofit/>
          </a:bodyPr>
          <a:lstStyle/>
          <a:p>
            <a:pPr lvl="0" algn="ctr"/>
            <a:r>
              <a:rPr lang="en-US" altLang="zh-CN" sz="1200" b="1" dirty="0" smtClean="0">
                <a:solidFill>
                  <a:prstClr val="white">
                    <a:lumMod val="65000"/>
                  </a:prstClr>
                </a:solidFill>
                <a:latin typeface="Huawei Sans" panose="020C0503030203020204" pitchFamily="34" charset="0"/>
              </a:rPr>
              <a:t>NMS center</a:t>
            </a:r>
            <a:endParaRPr lang="en-US" altLang="zh-CN" sz="1200" b="1"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任意多边形 6"/>
          <p:cNvSpPr/>
          <p:nvPr/>
        </p:nvSpPr>
        <p:spPr bwMode="gray">
          <a:xfrm flipV="1">
            <a:off x="575550" y="2330484"/>
            <a:ext cx="3178931" cy="627405"/>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797039 w 1413835"/>
              <a:gd name="connsiteY0" fmla="*/ 137969 h 797945"/>
              <a:gd name="connsiteX1" fmla="*/ 0 w 1413835"/>
              <a:gd name="connsiteY1" fmla="*/ 13109 h 797945"/>
              <a:gd name="connsiteX2" fmla="*/ 194635 w 1413835"/>
              <a:gd name="connsiteY2" fmla="*/ 797945 h 797945"/>
              <a:gd name="connsiteX3" fmla="*/ 1413835 w 1413835"/>
              <a:gd name="connsiteY3" fmla="*/ 797945 h 797945"/>
              <a:gd name="connsiteX4" fmla="*/ 797039 w 1413835"/>
              <a:gd name="connsiteY4" fmla="*/ 137969 h 797945"/>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846345 w 1463141"/>
              <a:gd name="connsiteY0" fmla="*/ 245008 h 904984"/>
              <a:gd name="connsiteX1" fmla="*/ 0 w 1463141"/>
              <a:gd name="connsiteY1" fmla="*/ 0 h 904984"/>
              <a:gd name="connsiteX2" fmla="*/ 243941 w 1463141"/>
              <a:gd name="connsiteY2" fmla="*/ 904984 h 904984"/>
              <a:gd name="connsiteX3" fmla="*/ 1463141 w 1463141"/>
              <a:gd name="connsiteY3" fmla="*/ 904984 h 904984"/>
              <a:gd name="connsiteX4" fmla="*/ 846345 w 1463141"/>
              <a:gd name="connsiteY4" fmla="*/ 245008 h 904984"/>
              <a:gd name="connsiteX0" fmla="*/ 1217209 w 1463141"/>
              <a:gd name="connsiteY0" fmla="*/ 0 h 905495"/>
              <a:gd name="connsiteX1" fmla="*/ 0 w 1463141"/>
              <a:gd name="connsiteY1" fmla="*/ 511 h 905495"/>
              <a:gd name="connsiteX2" fmla="*/ 243941 w 1463141"/>
              <a:gd name="connsiteY2" fmla="*/ 905495 h 905495"/>
              <a:gd name="connsiteX3" fmla="*/ 1463141 w 1463141"/>
              <a:gd name="connsiteY3" fmla="*/ 905495 h 905495"/>
              <a:gd name="connsiteX4" fmla="*/ 1217209 w 1463141"/>
              <a:gd name="connsiteY4" fmla="*/ 0 h 905495"/>
              <a:gd name="connsiteX0" fmla="*/ 2539615 w 2785547"/>
              <a:gd name="connsiteY0" fmla="*/ 0 h 905495"/>
              <a:gd name="connsiteX1" fmla="*/ 1322406 w 2785547"/>
              <a:gd name="connsiteY1" fmla="*/ 511 h 905495"/>
              <a:gd name="connsiteX2" fmla="*/ 0 w 2785547"/>
              <a:gd name="connsiteY2" fmla="*/ 860222 h 905495"/>
              <a:gd name="connsiteX3" fmla="*/ 2785547 w 2785547"/>
              <a:gd name="connsiteY3" fmla="*/ 905495 h 905495"/>
              <a:gd name="connsiteX4" fmla="*/ 2539615 w 2785547"/>
              <a:gd name="connsiteY4" fmla="*/ 0 h 905495"/>
              <a:gd name="connsiteX0" fmla="*/ 2539615 w 3577295"/>
              <a:gd name="connsiteY0" fmla="*/ 0 h 860222"/>
              <a:gd name="connsiteX1" fmla="*/ 1322406 w 3577295"/>
              <a:gd name="connsiteY1" fmla="*/ 511 h 860222"/>
              <a:gd name="connsiteX2" fmla="*/ 0 w 3577295"/>
              <a:gd name="connsiteY2" fmla="*/ 860222 h 860222"/>
              <a:gd name="connsiteX3" fmla="*/ 3577295 w 3577295"/>
              <a:gd name="connsiteY3" fmla="*/ 856739 h 860222"/>
              <a:gd name="connsiteX4" fmla="*/ 2539615 w 3577295"/>
              <a:gd name="connsiteY4" fmla="*/ 0 h 860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7295" h="860222">
                <a:moveTo>
                  <a:pt x="2539615" y="0"/>
                </a:moveTo>
                <a:lnTo>
                  <a:pt x="1322406" y="511"/>
                </a:lnTo>
                <a:lnTo>
                  <a:pt x="0" y="860222"/>
                </a:lnTo>
                <a:lnTo>
                  <a:pt x="3577295" y="856739"/>
                </a:lnTo>
                <a:lnTo>
                  <a:pt x="2539615" y="0"/>
                </a:lnTo>
                <a:close/>
              </a:path>
            </a:pathLst>
          </a:custGeom>
          <a:gradFill flip="none" rotWithShape="1">
            <a:gsLst>
              <a:gs pos="100000">
                <a:schemeClr val="bg1">
                  <a:alpha val="0"/>
                </a:schemeClr>
              </a:gs>
              <a:gs pos="0">
                <a:srgbClr val="FFD17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6368405" y="1517636"/>
            <a:ext cx="1314473" cy="4529789"/>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p:cNvCxnSpPr>
            <a:stCxn id="13" idx="2"/>
          </p:cNvCxnSpPr>
          <p:nvPr/>
        </p:nvCxnSpPr>
        <p:spPr bwMode="gray">
          <a:xfrm>
            <a:off x="3988280" y="3069218"/>
            <a:ext cx="0" cy="118587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Freeform 159"/>
          <p:cNvSpPr/>
          <p:nvPr/>
        </p:nvSpPr>
        <p:spPr bwMode="gray">
          <a:xfrm flipH="1">
            <a:off x="1759100" y="2561305"/>
            <a:ext cx="1091152" cy="5703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F2CC"/>
          </a:solidFill>
          <a:ln w="19050">
            <a:solidFill>
              <a:srgbClr val="FFD17D"/>
            </a:solidFill>
          </a:ln>
        </p:spPr>
        <p:style>
          <a:lnRef idx="1">
            <a:schemeClr val="accent1"/>
          </a:lnRef>
          <a:fillRef idx="0">
            <a:schemeClr val="accent1"/>
          </a:fillRef>
          <a:effectRef idx="0">
            <a:schemeClr val="accent1"/>
          </a:effectRef>
          <a:fontRef idx="minor">
            <a:schemeClr val="tx1"/>
          </a:fontRef>
        </p:style>
        <p:txBody>
          <a:bodyPr wrap="square" tIns="108000" rtlCol="0" anchor="ctr">
            <a:noAutofit/>
          </a:bodyPr>
          <a:lstStyle/>
          <a:p>
            <a:pPr algn="ctr"/>
            <a:r>
              <a:rPr lang="en-US" altLang="zh-CN" sz="1200" b="1"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Data </a:t>
            </a:r>
            <a:r>
              <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center</a:t>
            </a:r>
          </a:p>
        </p:txBody>
      </p:sp>
      <p:cxnSp>
        <p:nvCxnSpPr>
          <p:cNvPr id="11" name="直接连接符 10"/>
          <p:cNvCxnSpPr/>
          <p:nvPr/>
        </p:nvCxnSpPr>
        <p:spPr bwMode="gray">
          <a:xfrm>
            <a:off x="2744695" y="2918334"/>
            <a:ext cx="109070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图片 87" descr="汇聚交换机.png"/>
          <p:cNvPicPr>
            <a:picLocks noChangeAspect="1"/>
          </p:cNvPicPr>
          <p:nvPr/>
        </p:nvPicPr>
        <p:blipFill>
          <a:blip r:embed="rId3" cstate="print"/>
          <a:stretch>
            <a:fillRect/>
          </a:stretch>
        </p:blipFill>
        <p:spPr bwMode="gray">
          <a:xfrm>
            <a:off x="3803866" y="3751499"/>
            <a:ext cx="368827" cy="301768"/>
          </a:xfrm>
          <a:prstGeom prst="rect">
            <a:avLst/>
          </a:prstGeom>
        </p:spPr>
      </p:pic>
      <p:pic>
        <p:nvPicPr>
          <p:cNvPr id="13" name="图片 86" descr="核心交换机.png"/>
          <p:cNvPicPr>
            <a:picLocks/>
          </p:cNvPicPr>
          <p:nvPr/>
        </p:nvPicPr>
        <p:blipFill>
          <a:blip r:embed="rId4" cstate="print"/>
          <a:stretch>
            <a:fillRect/>
          </a:stretch>
        </p:blipFill>
        <p:spPr bwMode="gray">
          <a:xfrm>
            <a:off x="3803866" y="2767450"/>
            <a:ext cx="368827" cy="301768"/>
          </a:xfrm>
          <a:prstGeom prst="rect">
            <a:avLst/>
          </a:prstGeom>
        </p:spPr>
      </p:pic>
      <p:pic>
        <p:nvPicPr>
          <p:cNvPr id="14" name="图片 86" descr="核心交换机.png"/>
          <p:cNvPicPr>
            <a:picLocks noChangeAspect="1"/>
          </p:cNvPicPr>
          <p:nvPr/>
        </p:nvPicPr>
        <p:blipFill>
          <a:blip r:embed="rId4" cstate="print"/>
          <a:stretch>
            <a:fillRect/>
          </a:stretch>
        </p:blipFill>
        <p:spPr bwMode="gray">
          <a:xfrm>
            <a:off x="6746867" y="2767450"/>
            <a:ext cx="368827" cy="301768"/>
          </a:xfrm>
          <a:prstGeom prst="rect">
            <a:avLst/>
          </a:prstGeom>
        </p:spPr>
      </p:pic>
      <p:pic>
        <p:nvPicPr>
          <p:cNvPr id="15"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30910" y="2793637"/>
            <a:ext cx="304815" cy="249395"/>
          </a:xfrm>
          <a:prstGeom prst="rect">
            <a:avLst/>
          </a:prstGeom>
        </p:spPr>
      </p:pic>
      <p:cxnSp>
        <p:nvCxnSpPr>
          <p:cNvPr id="16" name="直接连接符 15"/>
          <p:cNvCxnSpPr>
            <a:stCxn id="13" idx="3"/>
            <a:endCxn id="14" idx="1"/>
          </p:cNvCxnSpPr>
          <p:nvPr/>
        </p:nvCxnSpPr>
        <p:spPr bwMode="gray">
          <a:xfrm>
            <a:off x="4172693" y="2918334"/>
            <a:ext cx="2574174"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4" idx="2"/>
          </p:cNvCxnSpPr>
          <p:nvPr/>
        </p:nvCxnSpPr>
        <p:spPr bwMode="gray">
          <a:xfrm>
            <a:off x="6931281" y="3069218"/>
            <a:ext cx="0" cy="14791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Freeform 159"/>
          <p:cNvSpPr/>
          <p:nvPr/>
        </p:nvSpPr>
        <p:spPr bwMode="gray">
          <a:xfrm flipH="1">
            <a:off x="3796555" y="991076"/>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159"/>
          <p:cNvSpPr/>
          <p:nvPr/>
        </p:nvSpPr>
        <p:spPr bwMode="gray">
          <a:xfrm flipH="1">
            <a:off x="4658993" y="991076"/>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dirty="0"/>
              <a:t>CERNET</a:t>
            </a:r>
            <a:endParaRPr lang="zh-CN" alt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290166" y="1689891"/>
            <a:ext cx="368827" cy="301768"/>
          </a:xfrm>
          <a:prstGeom prst="rect">
            <a:avLst/>
          </a:prstGeom>
        </p:spPr>
      </p:pic>
      <p:cxnSp>
        <p:nvCxnSpPr>
          <p:cNvPr id="21" name="直接连接符 20"/>
          <p:cNvCxnSpPr>
            <a:stCxn id="20" idx="2"/>
            <a:endCxn id="13" idx="0"/>
          </p:cNvCxnSpPr>
          <p:nvPr/>
        </p:nvCxnSpPr>
        <p:spPr bwMode="gray">
          <a:xfrm flipH="1">
            <a:off x="3988280" y="1991659"/>
            <a:ext cx="486300" cy="775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1156405" y="4255090"/>
            <a:ext cx="433445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a:off x="2608855"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4" name="图片 76" descr="接入交换机.png"/>
          <p:cNvPicPr>
            <a:picLocks noChangeAspect="1"/>
          </p:cNvPicPr>
          <p:nvPr/>
        </p:nvPicPr>
        <p:blipFill>
          <a:blip r:embed="rId7" cstate="print"/>
          <a:stretch>
            <a:fillRect/>
          </a:stretch>
        </p:blipFill>
        <p:spPr bwMode="gray">
          <a:xfrm>
            <a:off x="2456447" y="4548409"/>
            <a:ext cx="304815" cy="249395"/>
          </a:xfrm>
          <a:prstGeom prst="rect">
            <a:avLst/>
          </a:prstGeom>
        </p:spPr>
      </p:pic>
      <p:cxnSp>
        <p:nvCxnSpPr>
          <p:cNvPr id="25" name="直接连接符 24"/>
          <p:cNvCxnSpPr/>
          <p:nvPr/>
        </p:nvCxnSpPr>
        <p:spPr bwMode="gray">
          <a:xfrm>
            <a:off x="4051781"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6" name="图片 76" descr="接入交换机.png"/>
          <p:cNvPicPr>
            <a:picLocks noChangeAspect="1"/>
          </p:cNvPicPr>
          <p:nvPr/>
        </p:nvPicPr>
        <p:blipFill>
          <a:blip r:embed="rId7" cstate="print"/>
          <a:stretch>
            <a:fillRect/>
          </a:stretch>
        </p:blipFill>
        <p:spPr bwMode="gray">
          <a:xfrm>
            <a:off x="3899373" y="4548409"/>
            <a:ext cx="304815" cy="249395"/>
          </a:xfrm>
          <a:prstGeom prst="rect">
            <a:avLst/>
          </a:prstGeom>
        </p:spPr>
      </p:pic>
      <p:cxnSp>
        <p:nvCxnSpPr>
          <p:cNvPr id="27" name="直接连接符 26"/>
          <p:cNvCxnSpPr/>
          <p:nvPr/>
        </p:nvCxnSpPr>
        <p:spPr bwMode="gray">
          <a:xfrm>
            <a:off x="5490855"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8" name="图片 76" descr="接入交换机.png"/>
          <p:cNvPicPr>
            <a:picLocks noChangeAspect="1"/>
          </p:cNvPicPr>
          <p:nvPr/>
        </p:nvPicPr>
        <p:blipFill>
          <a:blip r:embed="rId7" cstate="print"/>
          <a:stretch>
            <a:fillRect/>
          </a:stretch>
        </p:blipFill>
        <p:spPr bwMode="gray">
          <a:xfrm>
            <a:off x="5338447" y="4548409"/>
            <a:ext cx="304815" cy="249395"/>
          </a:xfrm>
          <a:prstGeom prst="rect">
            <a:avLst/>
          </a:prstGeom>
        </p:spPr>
      </p:pic>
      <p:sp>
        <p:nvSpPr>
          <p:cNvPr id="29" name="文本框 28"/>
          <p:cNvSpPr txBox="1"/>
          <p:nvPr/>
        </p:nvSpPr>
        <p:spPr bwMode="gray">
          <a:xfrm>
            <a:off x="4681603" y="2641335"/>
            <a:ext cx="1811714" cy="276999"/>
          </a:xfrm>
          <a:prstGeom prst="rect">
            <a:avLst/>
          </a:prstGeom>
          <a:noFill/>
        </p:spPr>
        <p:txBody>
          <a:bodyPr wrap="none" rtlCol="0">
            <a:spAutoFit/>
          </a:bodyPr>
          <a:lstStyle/>
          <a:p>
            <a:pPr lvl="0" algn="ctr"/>
            <a:r>
              <a:rPr lang="en-US" altLang="zh-CN" sz="1200" dirty="0">
                <a:solidFill>
                  <a:prstClr val="black"/>
                </a:solidFill>
                <a:latin typeface="Huawei Sans" panose="020C0503030203020204" pitchFamily="34" charset="0"/>
              </a:rPr>
              <a:t>Private line or VPN link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bwMode="gray">
          <a:xfrm>
            <a:off x="1156405"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1" name="图片 76" descr="接入交换机.png"/>
          <p:cNvPicPr>
            <a:picLocks noChangeAspect="1"/>
          </p:cNvPicPr>
          <p:nvPr/>
        </p:nvPicPr>
        <p:blipFill>
          <a:blip r:embed="rId7" cstate="print"/>
          <a:stretch>
            <a:fillRect/>
          </a:stretch>
        </p:blipFill>
        <p:spPr bwMode="gray">
          <a:xfrm>
            <a:off x="1003997" y="4548409"/>
            <a:ext cx="304815" cy="249395"/>
          </a:xfrm>
          <a:prstGeom prst="rect">
            <a:avLst/>
          </a:prstGeom>
        </p:spPr>
      </p:pic>
      <p:pic>
        <p:nvPicPr>
          <p:cNvPr id="32" name="图片 76" descr="接入交换机.png"/>
          <p:cNvPicPr>
            <a:picLocks noChangeAspect="1"/>
          </p:cNvPicPr>
          <p:nvPr/>
        </p:nvPicPr>
        <p:blipFill>
          <a:blip r:embed="rId7" cstate="print"/>
          <a:stretch>
            <a:fillRect/>
          </a:stretch>
        </p:blipFill>
        <p:spPr bwMode="gray">
          <a:xfrm>
            <a:off x="6778873" y="4548409"/>
            <a:ext cx="304815" cy="249395"/>
          </a:xfrm>
          <a:prstGeom prst="rect">
            <a:avLst/>
          </a:prstGeom>
        </p:spPr>
      </p:pic>
      <p:pic>
        <p:nvPicPr>
          <p:cNvPr id="33" name="图片 87" descr="汇聚交换机.png"/>
          <p:cNvPicPr>
            <a:picLocks noChangeAspect="1"/>
          </p:cNvPicPr>
          <p:nvPr/>
        </p:nvPicPr>
        <p:blipFill>
          <a:blip r:embed="rId3" cstate="print"/>
          <a:stretch>
            <a:fillRect/>
          </a:stretch>
        </p:blipFill>
        <p:spPr bwMode="gray">
          <a:xfrm>
            <a:off x="6746867" y="3751499"/>
            <a:ext cx="368827" cy="301768"/>
          </a:xfrm>
          <a:prstGeom prst="rect">
            <a:avLst/>
          </a:prstGeom>
        </p:spPr>
      </p:pic>
      <p:pic>
        <p:nvPicPr>
          <p:cNvPr id="34" name="Picture 2" descr="http://3ms.huawei.com/multimedia/ImageDetailServlet?f_id=img201909270452&amp;type=2&amp;loc=2"/>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a:off x="549192" y="4870312"/>
            <a:ext cx="1214425" cy="737655"/>
          </a:xfrm>
          <a:prstGeom prst="roundRect">
            <a:avLst>
              <a:gd name="adj" fmla="val 6185"/>
            </a:avLst>
          </a:prstGeom>
          <a:noFill/>
          <a:extLst>
            <a:ext uri="{909E8E84-426E-40DD-AFC4-6F175D3DCCD1}">
              <a14:hiddenFill xmlns:a14="http://schemas.microsoft.com/office/drawing/2010/main">
                <a:solidFill>
                  <a:srgbClr val="FFFFFF"/>
                </a:solidFill>
              </a14:hiddenFill>
            </a:ext>
          </a:extLst>
        </p:spPr>
      </p:pic>
      <p:pic>
        <p:nvPicPr>
          <p:cNvPr id="35" name="Picture 4" descr="http://3ms.huawei.com/multimedia/ImageDetailServlet?f_id=img201909280355&amp;type=2&amp;loc=2"/>
          <p:cNvPicPr>
            <a:picLocks noChangeArrowheads="1"/>
          </p:cNvPicPr>
          <p:nvPr/>
        </p:nvPicPr>
        <p:blipFill rotWithShape="1">
          <a:blip r:embed="rId9" cstate="print">
            <a:extLst>
              <a:ext uri="{28A0092B-C50C-407E-A947-70E740481C1C}">
                <a14:useLocalDpi xmlns:a14="http://schemas.microsoft.com/office/drawing/2010/main" val="0"/>
              </a:ext>
            </a:extLst>
          </a:blip>
          <a:srcRect l="23166" r="7676"/>
          <a:stretch/>
        </p:blipFill>
        <p:spPr bwMode="gray">
          <a:xfrm>
            <a:off x="2001641" y="4870312"/>
            <a:ext cx="1214425" cy="737655"/>
          </a:xfrm>
          <a:prstGeom prst="roundRect">
            <a:avLst>
              <a:gd name="adj" fmla="val 6185"/>
            </a:avLst>
          </a:prstGeom>
          <a:noFill/>
          <a:extLst>
            <a:ext uri="{909E8E84-426E-40DD-AFC4-6F175D3DCCD1}">
              <a14:hiddenFill xmlns:a14="http://schemas.microsoft.com/office/drawing/2010/main">
                <a:solidFill>
                  <a:srgbClr val="FFFFFF"/>
                </a:solidFill>
              </a14:hiddenFill>
            </a:ext>
          </a:extLst>
        </p:spPr>
      </p:pic>
      <p:pic>
        <p:nvPicPr>
          <p:cNvPr id="36" name="Picture 6" descr="http://3ms.huawei.com/multimedia/ImageDetailServlet?f_id=img201909291016&amp;type=2&amp;loc=2"/>
          <p:cNvPicPr>
            <a:picLocks noChangeArrowheads="1"/>
          </p:cNvPicPr>
          <p:nvPr/>
        </p:nvPicPr>
        <p:blipFill rotWithShape="1">
          <a:blip r:embed="rId10" cstate="print">
            <a:extLst>
              <a:ext uri="{28A0092B-C50C-407E-A947-70E740481C1C}">
                <a14:useLocalDpi xmlns:a14="http://schemas.microsoft.com/office/drawing/2010/main" val="0"/>
              </a:ext>
            </a:extLst>
          </a:blip>
          <a:srcRect r="7116"/>
          <a:stretch/>
        </p:blipFill>
        <p:spPr bwMode="gray">
          <a:xfrm>
            <a:off x="3444568" y="4870312"/>
            <a:ext cx="1214425" cy="737655"/>
          </a:xfrm>
          <a:prstGeom prst="roundRect">
            <a:avLst>
              <a:gd name="adj" fmla="val 7260"/>
            </a:avLst>
          </a:prstGeom>
          <a:noFill/>
          <a:extLst>
            <a:ext uri="{909E8E84-426E-40DD-AFC4-6F175D3DCCD1}">
              <a14:hiddenFill xmlns:a14="http://schemas.microsoft.com/office/drawing/2010/main">
                <a:solidFill>
                  <a:srgbClr val="FFFFFF"/>
                </a:solidFill>
              </a14:hiddenFill>
            </a:ext>
          </a:extLst>
        </p:spPr>
      </p:pic>
      <p:pic>
        <p:nvPicPr>
          <p:cNvPr id="37" name="Picture 8" descr="http://3ms.huawei.com/multimedia/ImageDetailServlet?f_id=img201909250813&amp;type=2&amp;loc=2"/>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gray">
          <a:xfrm>
            <a:off x="4887495" y="4870312"/>
            <a:ext cx="1214425" cy="737655"/>
          </a:xfrm>
          <a:prstGeom prst="roundRect">
            <a:avLst>
              <a:gd name="adj" fmla="val 4907"/>
            </a:avLst>
          </a:prstGeom>
          <a:noFill/>
          <a:extLst>
            <a:ext uri="{909E8E84-426E-40DD-AFC4-6F175D3DCCD1}">
              <a14:hiddenFill xmlns:a14="http://schemas.microsoft.com/office/drawing/2010/main">
                <a:solidFill>
                  <a:srgbClr val="FFFFFF"/>
                </a:solidFill>
              </a14:hiddenFill>
            </a:ext>
          </a:extLst>
        </p:spPr>
      </p:pic>
      <p:sp>
        <p:nvSpPr>
          <p:cNvPr id="38" name="文本框 37"/>
          <p:cNvSpPr txBox="1"/>
          <p:nvPr/>
        </p:nvSpPr>
        <p:spPr bwMode="gray">
          <a:xfrm>
            <a:off x="5088764" y="1546954"/>
            <a:ext cx="1127233" cy="276999"/>
          </a:xfrm>
          <a:prstGeom prst="rect">
            <a:avLst/>
          </a:prstGeom>
          <a:noFill/>
        </p:spPr>
        <p:txBody>
          <a:bodyPr wrap="none" rtlCol="0">
            <a:spAutoFit/>
          </a:bodyPr>
          <a:lstStyle/>
          <a:p>
            <a:pPr algn="r"/>
            <a:r>
              <a:rPr lang="en-US" altLang="zh-CN" sz="1200" dirty="0">
                <a:solidFill>
                  <a:schemeClr val="bg1">
                    <a:lumMod val="65000"/>
                  </a:schemeClr>
                </a:solidFill>
                <a:latin typeface="Huawei Sans" panose="020C0503030203020204" pitchFamily="34" charset="0"/>
              </a:rPr>
              <a:t>Main campus</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368405" y="1546954"/>
            <a:ext cx="1257075" cy="276999"/>
          </a:xfrm>
          <a:prstGeom prst="rect">
            <a:avLst/>
          </a:prstGeom>
          <a:noFill/>
        </p:spPr>
        <p:txBody>
          <a:bodyPr wrap="none" rtlCol="0">
            <a:spAutoFit/>
          </a:bodyPr>
          <a:lstStyle/>
          <a:p>
            <a:pPr lvl="0"/>
            <a:r>
              <a:rPr lang="en-US" altLang="zh-CN" sz="1200" dirty="0">
                <a:solidFill>
                  <a:prstClr val="white">
                    <a:lumMod val="65000"/>
                  </a:prstClr>
                </a:solidFill>
                <a:latin typeface="Huawei Sans" panose="020C0503030203020204" pitchFamily="34" charset="0"/>
              </a:rPr>
              <a:t>Branch campus</a:t>
            </a:r>
            <a:endParaRPr lang="en-US" altLang="zh-CN" sz="12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415"/>
          <p:cNvSpPr>
            <a:spLocks noChangeArrowheads="1"/>
          </p:cNvSpPr>
          <p:nvPr/>
        </p:nvSpPr>
        <p:spPr bwMode="gray">
          <a:xfrm>
            <a:off x="4869160" y="5636287"/>
            <a:ext cx="1224000" cy="272590"/>
          </a:xfrm>
          <a:prstGeom prst="rect">
            <a:avLst/>
          </a:prstGeom>
          <a:noFill/>
          <a:ln w="9525">
            <a:noFill/>
            <a:miter lim="800000"/>
            <a:headEnd/>
            <a:tailEnd/>
          </a:ln>
        </p:spPr>
        <p:txBody>
          <a:bodyPr wrap="square" lIns="91421" tIns="45711" rIns="91421" bIns="45711" anchor="ctr"/>
          <a:lstStyle/>
          <a:p>
            <a:pPr algn="ctr"/>
            <a:r>
              <a:rPr lang="en-US" altLang="zh-CN" sz="1200" dirty="0">
                <a:solidFill>
                  <a:schemeClr val="tx1">
                    <a:lumMod val="75000"/>
                    <a:lumOff val="25000"/>
                  </a:schemeClr>
                </a:solidFill>
                <a:latin typeface="Huawei Sans" panose="020C0503030203020204" pitchFamily="34" charset="0"/>
              </a:rPr>
              <a:t>Dormitory</a:t>
            </a:r>
            <a:endParaRPr lang="en-US" altLang="zh-CN" sz="12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80"/>
          <p:cNvSpPr>
            <a:spLocks noChangeArrowheads="1"/>
          </p:cNvSpPr>
          <p:nvPr/>
        </p:nvSpPr>
        <p:spPr bwMode="gray">
          <a:xfrm>
            <a:off x="2005458" y="5657175"/>
            <a:ext cx="1224000" cy="276981"/>
          </a:xfrm>
          <a:prstGeom prst="rect">
            <a:avLst/>
          </a:prstGeom>
          <a:noFill/>
          <a:ln w="9525">
            <a:noFill/>
            <a:miter lim="800000"/>
            <a:headEnd/>
            <a:tailEnd/>
          </a:ln>
        </p:spPr>
        <p:txBody>
          <a:bodyPr wrap="square" lIns="91421" tIns="45711" rIns="91421" bIns="45711">
            <a:spAutoFit/>
          </a:bodyPr>
          <a:lstStyle/>
          <a:p>
            <a:pPr algn="ctr"/>
            <a:r>
              <a:rPr lang="en-US" altLang="zh-CN" sz="1200" dirty="0">
                <a:solidFill>
                  <a:schemeClr val="tx1">
                    <a:lumMod val="75000"/>
                    <a:lumOff val="25000"/>
                  </a:schemeClr>
                </a:solidFill>
                <a:latin typeface="Huawei Sans" panose="020C0503030203020204" pitchFamily="34" charset="0"/>
              </a:rPr>
              <a:t>Lecture hall</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330703" y="5657175"/>
            <a:ext cx="1224000" cy="276981"/>
          </a:xfrm>
          <a:prstGeom prst="rect">
            <a:avLst/>
          </a:prstGeom>
        </p:spPr>
        <p:txBody>
          <a:bodyPr wrap="square" lIns="91421" tIns="45711" rIns="91421" bIns="45711">
            <a:spAutoFit/>
          </a:bodyPr>
          <a:lstStyle/>
          <a:p>
            <a:pPr algn="ctr">
              <a:defRPr/>
            </a:pPr>
            <a:r>
              <a:rPr lang="en-US" altLang="zh-CN" sz="1200" dirty="0">
                <a:solidFill>
                  <a:schemeClr val="tx1">
                    <a:lumMod val="75000"/>
                    <a:lumOff val="25000"/>
                  </a:schemeClr>
                </a:solidFill>
                <a:latin typeface="Huawei Sans" panose="020C0503030203020204" pitchFamily="34" charset="0"/>
              </a:rPr>
              <a:t>Library</a:t>
            </a:r>
            <a:endParaRPr lang="en-US" altLang="zh-CN" sz="12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398995" y="5602090"/>
            <a:ext cx="1330074" cy="461647"/>
          </a:xfrm>
          <a:prstGeom prst="rect">
            <a:avLst/>
          </a:prstGeom>
        </p:spPr>
        <p:txBody>
          <a:bodyPr wrap="square" lIns="91421" tIns="45711" rIns="91421" bIns="45711">
            <a:spAutoFit/>
          </a:bodyPr>
          <a:lstStyle/>
          <a:p>
            <a:pPr lvl="0" algn="ctr">
              <a:defRPr/>
            </a:pPr>
            <a:r>
              <a:rPr lang="en-US" altLang="zh-CN" sz="1200" dirty="0">
                <a:solidFill>
                  <a:prstClr val="black">
                    <a:lumMod val="75000"/>
                    <a:lumOff val="25000"/>
                  </a:prstClr>
                </a:solidFill>
                <a:latin typeface="Huawei Sans" panose="020C0503030203020204" pitchFamily="34" charset="0"/>
              </a:rPr>
              <a:t>Multimedia classroom</a:t>
            </a:r>
            <a:endParaRPr lang="en-US" altLang="zh-CN" sz="1400" b="1"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105" descr="AP.png"/>
          <p:cNvPicPr>
            <a:picLocks noChangeAspect="1"/>
          </p:cNvPicPr>
          <p:nvPr/>
        </p:nvPicPr>
        <p:blipFill>
          <a:blip r:embed="rId12" cstate="print"/>
          <a:stretch>
            <a:fillRect/>
          </a:stretch>
        </p:blipFill>
        <p:spPr bwMode="gray">
          <a:xfrm>
            <a:off x="1377388" y="4543522"/>
            <a:ext cx="304815" cy="249395"/>
          </a:xfrm>
          <a:prstGeom prst="rect">
            <a:avLst/>
          </a:prstGeom>
        </p:spPr>
      </p:pic>
      <p:pic>
        <p:nvPicPr>
          <p:cNvPr id="45" name="图片 105" descr="AP.png"/>
          <p:cNvPicPr>
            <a:picLocks noChangeAspect="1"/>
          </p:cNvPicPr>
          <p:nvPr/>
        </p:nvPicPr>
        <p:blipFill>
          <a:blip r:embed="rId12" cstate="print"/>
          <a:stretch>
            <a:fillRect/>
          </a:stretch>
        </p:blipFill>
        <p:spPr bwMode="gray">
          <a:xfrm>
            <a:off x="2801375" y="4543522"/>
            <a:ext cx="304815" cy="249395"/>
          </a:xfrm>
          <a:prstGeom prst="rect">
            <a:avLst/>
          </a:prstGeom>
        </p:spPr>
      </p:pic>
      <p:pic>
        <p:nvPicPr>
          <p:cNvPr id="46" name="图片 105" descr="AP.png"/>
          <p:cNvPicPr>
            <a:picLocks noChangeAspect="1"/>
          </p:cNvPicPr>
          <p:nvPr/>
        </p:nvPicPr>
        <p:blipFill>
          <a:blip r:embed="rId12" cstate="print"/>
          <a:stretch>
            <a:fillRect/>
          </a:stretch>
        </p:blipFill>
        <p:spPr bwMode="gray">
          <a:xfrm>
            <a:off x="4241620" y="4543522"/>
            <a:ext cx="304815" cy="249395"/>
          </a:xfrm>
          <a:prstGeom prst="rect">
            <a:avLst/>
          </a:prstGeom>
        </p:spPr>
      </p:pic>
      <p:pic>
        <p:nvPicPr>
          <p:cNvPr id="47" name="图片 105" descr="AP.png"/>
          <p:cNvPicPr>
            <a:picLocks noChangeAspect="1"/>
          </p:cNvPicPr>
          <p:nvPr/>
        </p:nvPicPr>
        <p:blipFill>
          <a:blip r:embed="rId12" cstate="print"/>
          <a:stretch>
            <a:fillRect/>
          </a:stretch>
        </p:blipFill>
        <p:spPr bwMode="gray">
          <a:xfrm>
            <a:off x="5680693" y="4543522"/>
            <a:ext cx="304815" cy="249395"/>
          </a:xfrm>
          <a:prstGeom prst="rect">
            <a:avLst/>
          </a:prstGeom>
        </p:spPr>
      </p:pic>
      <p:pic>
        <p:nvPicPr>
          <p:cNvPr id="48" name="图片 105" descr="AP.png"/>
          <p:cNvPicPr>
            <a:picLocks noChangeAspect="1"/>
          </p:cNvPicPr>
          <p:nvPr/>
        </p:nvPicPr>
        <p:blipFill>
          <a:blip r:embed="rId12" cstate="print"/>
          <a:stretch>
            <a:fillRect/>
          </a:stretch>
        </p:blipFill>
        <p:spPr bwMode="gray">
          <a:xfrm>
            <a:off x="7123413" y="4543522"/>
            <a:ext cx="304815" cy="249395"/>
          </a:xfrm>
          <a:prstGeom prst="rect">
            <a:avLst/>
          </a:prstGeom>
        </p:spPr>
      </p:pic>
      <p:pic>
        <p:nvPicPr>
          <p:cNvPr id="49" name="Picture 10" descr="http://3ms.huawei.com/multimedia/ImageDetailServlet?f_id=img201909250357&amp;type=2&amp;loc=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gray">
          <a:xfrm>
            <a:off x="6444500" y="4870313"/>
            <a:ext cx="1158568" cy="737654"/>
          </a:xfrm>
          <a:prstGeom prst="roundRect">
            <a:avLst>
              <a:gd name="adj" fmla="val 4907"/>
            </a:avLst>
          </a:prstGeom>
          <a:noFill/>
          <a:extLst>
            <a:ext uri="{909E8E84-426E-40DD-AFC4-6F175D3DCCD1}">
              <a14:hiddenFill xmlns:a14="http://schemas.microsoft.com/office/drawing/2010/main">
                <a:solidFill>
                  <a:srgbClr val="FFFFFF"/>
                </a:solidFill>
              </a14:hiddenFill>
            </a:ext>
          </a:extLst>
        </p:spPr>
      </p:pic>
      <p:sp>
        <p:nvSpPr>
          <p:cNvPr id="50" name="矩形 415"/>
          <p:cNvSpPr>
            <a:spLocks noChangeArrowheads="1"/>
          </p:cNvSpPr>
          <p:nvPr/>
        </p:nvSpPr>
        <p:spPr bwMode="gray">
          <a:xfrm>
            <a:off x="6411784" y="5636287"/>
            <a:ext cx="1224000" cy="272590"/>
          </a:xfrm>
          <a:prstGeom prst="rect">
            <a:avLst/>
          </a:prstGeom>
          <a:noFill/>
          <a:ln w="9525">
            <a:noFill/>
            <a:miter lim="800000"/>
            <a:headEnd/>
            <a:tailEnd/>
          </a:ln>
        </p:spPr>
        <p:txBody>
          <a:bodyPr wrap="square" lIns="91421" tIns="45711" rIns="91421" bIns="45711" anchor="ctr"/>
          <a:lstStyle/>
          <a:p>
            <a:pPr algn="ctr"/>
            <a:r>
              <a:rPr lang="en-US" altLang="zh-CN" sz="1200" dirty="0">
                <a:solidFill>
                  <a:schemeClr val="tx1">
                    <a:lumMod val="75000"/>
                    <a:lumOff val="25000"/>
                  </a:schemeClr>
                </a:solidFill>
                <a:latin typeface="Huawei Sans" panose="020C0503030203020204" pitchFamily="34" charset="0"/>
              </a:rPr>
              <a:t>Teaching building</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567435" y="1608280"/>
            <a:ext cx="3205369" cy="731288"/>
          </a:xfrm>
          <a:prstGeom prst="rect">
            <a:avLst/>
          </a:prstGeom>
          <a:solidFill>
            <a:srgbClr val="FFF2CC"/>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143"/>
          <p:cNvSpPr>
            <a:spLocks noEditPoints="1"/>
          </p:cNvSpPr>
          <p:nvPr/>
        </p:nvSpPr>
        <p:spPr bwMode="gray">
          <a:xfrm>
            <a:off x="807701" y="1721316"/>
            <a:ext cx="356825" cy="297811"/>
          </a:xfrm>
          <a:custGeom>
            <a:avLst/>
            <a:gdLst/>
            <a:ahLst/>
            <a:cxnLst>
              <a:cxn ang="0">
                <a:pos x="3256" y="3251"/>
              </a:cxn>
              <a:cxn ang="0">
                <a:pos x="2068" y="3339"/>
              </a:cxn>
              <a:cxn ang="0">
                <a:pos x="1540" y="3778"/>
              </a:cxn>
              <a:cxn ang="0">
                <a:pos x="1320" y="4437"/>
              </a:cxn>
              <a:cxn ang="0">
                <a:pos x="1364" y="11643"/>
              </a:cxn>
              <a:cxn ang="0">
                <a:pos x="1672" y="12126"/>
              </a:cxn>
              <a:cxn ang="0">
                <a:pos x="2200" y="12390"/>
              </a:cxn>
              <a:cxn ang="0">
                <a:pos x="16412" y="15158"/>
              </a:cxn>
              <a:cxn ang="0">
                <a:pos x="14300" y="12346"/>
              </a:cxn>
              <a:cxn ang="0">
                <a:pos x="14784" y="11995"/>
              </a:cxn>
              <a:cxn ang="0">
                <a:pos x="15004" y="11468"/>
              </a:cxn>
              <a:cxn ang="0">
                <a:pos x="15004" y="4218"/>
              </a:cxn>
              <a:cxn ang="0">
                <a:pos x="14696" y="3602"/>
              </a:cxn>
              <a:cxn ang="0">
                <a:pos x="14080" y="3251"/>
              </a:cxn>
              <a:cxn ang="0">
                <a:pos x="13112" y="4525"/>
              </a:cxn>
              <a:cxn ang="0">
                <a:pos x="2464" y="11424"/>
              </a:cxn>
              <a:cxn ang="0">
                <a:pos x="9328" y="791"/>
              </a:cxn>
              <a:cxn ang="0">
                <a:pos x="9900" y="1098"/>
              </a:cxn>
              <a:cxn ang="0">
                <a:pos x="6204" y="1977"/>
              </a:cxn>
              <a:cxn ang="0">
                <a:pos x="5852" y="2328"/>
              </a:cxn>
              <a:cxn ang="0">
                <a:pos x="5368" y="8129"/>
              </a:cxn>
              <a:cxn ang="0">
                <a:pos x="11660" y="3999"/>
              </a:cxn>
              <a:cxn ang="0">
                <a:pos x="8580" y="4394"/>
              </a:cxn>
              <a:cxn ang="0">
                <a:pos x="12012" y="2944"/>
              </a:cxn>
              <a:cxn ang="0">
                <a:pos x="12364" y="3471"/>
              </a:cxn>
              <a:cxn ang="0">
                <a:pos x="12188" y="9534"/>
              </a:cxn>
              <a:cxn ang="0">
                <a:pos x="7832" y="10282"/>
              </a:cxn>
              <a:cxn ang="0">
                <a:pos x="7260" y="3163"/>
              </a:cxn>
              <a:cxn ang="0">
                <a:pos x="7436" y="3471"/>
              </a:cxn>
              <a:cxn ang="0">
                <a:pos x="7436" y="10237"/>
              </a:cxn>
              <a:cxn ang="0">
                <a:pos x="7260" y="10325"/>
              </a:cxn>
              <a:cxn ang="0">
                <a:pos x="6424" y="9710"/>
              </a:cxn>
              <a:cxn ang="0">
                <a:pos x="6380" y="2900"/>
              </a:cxn>
              <a:cxn ang="0">
                <a:pos x="6468" y="2680"/>
              </a:cxn>
              <a:cxn ang="0">
                <a:pos x="7480" y="2856"/>
              </a:cxn>
              <a:cxn ang="0">
                <a:pos x="11220" y="2285"/>
              </a:cxn>
              <a:cxn ang="0">
                <a:pos x="10735" y="2153"/>
              </a:cxn>
              <a:cxn ang="0">
                <a:pos x="4841" y="1011"/>
              </a:cxn>
              <a:cxn ang="0">
                <a:pos x="5016" y="1318"/>
              </a:cxn>
              <a:cxn ang="0">
                <a:pos x="5016" y="8129"/>
              </a:cxn>
              <a:cxn ang="0">
                <a:pos x="4841" y="8173"/>
              </a:cxn>
              <a:cxn ang="0">
                <a:pos x="3960" y="7557"/>
              </a:cxn>
              <a:cxn ang="0">
                <a:pos x="3916" y="747"/>
              </a:cxn>
              <a:cxn ang="0">
                <a:pos x="4048" y="572"/>
              </a:cxn>
              <a:cxn ang="0">
                <a:pos x="5016" y="747"/>
              </a:cxn>
              <a:cxn ang="0">
                <a:pos x="8756" y="132"/>
              </a:cxn>
              <a:cxn ang="0">
                <a:pos x="8272" y="0"/>
              </a:cxn>
              <a:cxn ang="0">
                <a:pos x="9064" y="13268"/>
              </a:cxn>
              <a:cxn ang="0">
                <a:pos x="7304" y="13268"/>
              </a:cxn>
            </a:cxnLst>
            <a:rect l="0" t="0" r="r" b="b"/>
            <a:pathLst>
              <a:path w="16412" h="15158">
                <a:moveTo>
                  <a:pt x="2464" y="4525"/>
                </a:moveTo>
                <a:lnTo>
                  <a:pt x="3256" y="4525"/>
                </a:lnTo>
                <a:lnTo>
                  <a:pt x="3256" y="3251"/>
                </a:lnTo>
                <a:lnTo>
                  <a:pt x="2508" y="3251"/>
                </a:lnTo>
                <a:lnTo>
                  <a:pt x="2288" y="3251"/>
                </a:lnTo>
                <a:lnTo>
                  <a:pt x="2068" y="3339"/>
                </a:lnTo>
                <a:lnTo>
                  <a:pt x="1848" y="3427"/>
                </a:lnTo>
                <a:lnTo>
                  <a:pt x="1672" y="3602"/>
                </a:lnTo>
                <a:lnTo>
                  <a:pt x="1540" y="3778"/>
                </a:lnTo>
                <a:lnTo>
                  <a:pt x="1408" y="3955"/>
                </a:lnTo>
                <a:lnTo>
                  <a:pt x="1320" y="4218"/>
                </a:lnTo>
                <a:lnTo>
                  <a:pt x="1320" y="4437"/>
                </a:lnTo>
                <a:lnTo>
                  <a:pt x="1320" y="11247"/>
                </a:lnTo>
                <a:lnTo>
                  <a:pt x="1320" y="11424"/>
                </a:lnTo>
                <a:lnTo>
                  <a:pt x="1364" y="11643"/>
                </a:lnTo>
                <a:lnTo>
                  <a:pt x="1452" y="11819"/>
                </a:lnTo>
                <a:lnTo>
                  <a:pt x="1584" y="11951"/>
                </a:lnTo>
                <a:lnTo>
                  <a:pt x="1672" y="12126"/>
                </a:lnTo>
                <a:lnTo>
                  <a:pt x="1848" y="12214"/>
                </a:lnTo>
                <a:lnTo>
                  <a:pt x="2024" y="12346"/>
                </a:lnTo>
                <a:lnTo>
                  <a:pt x="2200" y="12390"/>
                </a:lnTo>
                <a:lnTo>
                  <a:pt x="0" y="14103"/>
                </a:lnTo>
                <a:lnTo>
                  <a:pt x="0" y="15158"/>
                </a:lnTo>
                <a:lnTo>
                  <a:pt x="16412" y="15158"/>
                </a:lnTo>
                <a:lnTo>
                  <a:pt x="16412" y="14103"/>
                </a:lnTo>
                <a:lnTo>
                  <a:pt x="14080" y="12433"/>
                </a:lnTo>
                <a:lnTo>
                  <a:pt x="14300" y="12346"/>
                </a:lnTo>
                <a:lnTo>
                  <a:pt x="14476" y="12258"/>
                </a:lnTo>
                <a:lnTo>
                  <a:pt x="14608" y="12126"/>
                </a:lnTo>
                <a:lnTo>
                  <a:pt x="14784" y="11995"/>
                </a:lnTo>
                <a:lnTo>
                  <a:pt x="14872" y="11819"/>
                </a:lnTo>
                <a:lnTo>
                  <a:pt x="14960" y="11643"/>
                </a:lnTo>
                <a:lnTo>
                  <a:pt x="15004" y="11468"/>
                </a:lnTo>
                <a:lnTo>
                  <a:pt x="15048" y="11247"/>
                </a:lnTo>
                <a:lnTo>
                  <a:pt x="15048" y="4437"/>
                </a:lnTo>
                <a:lnTo>
                  <a:pt x="15004" y="4218"/>
                </a:lnTo>
                <a:lnTo>
                  <a:pt x="14960" y="3955"/>
                </a:lnTo>
                <a:lnTo>
                  <a:pt x="14828" y="3778"/>
                </a:lnTo>
                <a:lnTo>
                  <a:pt x="14696" y="3602"/>
                </a:lnTo>
                <a:lnTo>
                  <a:pt x="14519" y="3427"/>
                </a:lnTo>
                <a:lnTo>
                  <a:pt x="14300" y="3339"/>
                </a:lnTo>
                <a:lnTo>
                  <a:pt x="14080" y="3251"/>
                </a:lnTo>
                <a:lnTo>
                  <a:pt x="13816" y="3251"/>
                </a:lnTo>
                <a:lnTo>
                  <a:pt x="13112" y="3251"/>
                </a:lnTo>
                <a:lnTo>
                  <a:pt x="13112" y="4525"/>
                </a:lnTo>
                <a:lnTo>
                  <a:pt x="13860" y="4525"/>
                </a:lnTo>
                <a:lnTo>
                  <a:pt x="13860" y="11424"/>
                </a:lnTo>
                <a:lnTo>
                  <a:pt x="2464" y="11424"/>
                </a:lnTo>
                <a:lnTo>
                  <a:pt x="2464" y="4525"/>
                </a:lnTo>
                <a:close/>
                <a:moveTo>
                  <a:pt x="5368" y="1318"/>
                </a:moveTo>
                <a:lnTo>
                  <a:pt x="9328" y="791"/>
                </a:lnTo>
                <a:lnTo>
                  <a:pt x="9548" y="835"/>
                </a:lnTo>
                <a:lnTo>
                  <a:pt x="9768" y="923"/>
                </a:lnTo>
                <a:lnTo>
                  <a:pt x="9900" y="1098"/>
                </a:lnTo>
                <a:lnTo>
                  <a:pt x="9944" y="1318"/>
                </a:lnTo>
                <a:lnTo>
                  <a:pt x="9944" y="1493"/>
                </a:lnTo>
                <a:lnTo>
                  <a:pt x="6204" y="1977"/>
                </a:lnTo>
                <a:lnTo>
                  <a:pt x="6028" y="2021"/>
                </a:lnTo>
                <a:lnTo>
                  <a:pt x="5896" y="2153"/>
                </a:lnTo>
                <a:lnTo>
                  <a:pt x="5852" y="2328"/>
                </a:lnTo>
                <a:lnTo>
                  <a:pt x="5808" y="2548"/>
                </a:lnTo>
                <a:lnTo>
                  <a:pt x="5808" y="8040"/>
                </a:lnTo>
                <a:lnTo>
                  <a:pt x="5368" y="8129"/>
                </a:lnTo>
                <a:lnTo>
                  <a:pt x="5368" y="1318"/>
                </a:lnTo>
                <a:close/>
                <a:moveTo>
                  <a:pt x="8580" y="4394"/>
                </a:moveTo>
                <a:lnTo>
                  <a:pt x="11660" y="3999"/>
                </a:lnTo>
                <a:lnTo>
                  <a:pt x="11660" y="5360"/>
                </a:lnTo>
                <a:lnTo>
                  <a:pt x="8580" y="5755"/>
                </a:lnTo>
                <a:lnTo>
                  <a:pt x="8580" y="4394"/>
                </a:lnTo>
                <a:close/>
                <a:moveTo>
                  <a:pt x="7832" y="3471"/>
                </a:moveTo>
                <a:lnTo>
                  <a:pt x="11748" y="2944"/>
                </a:lnTo>
                <a:lnTo>
                  <a:pt x="12012" y="2944"/>
                </a:lnTo>
                <a:lnTo>
                  <a:pt x="12188" y="3076"/>
                </a:lnTo>
                <a:lnTo>
                  <a:pt x="12320" y="3251"/>
                </a:lnTo>
                <a:lnTo>
                  <a:pt x="12364" y="3471"/>
                </a:lnTo>
                <a:lnTo>
                  <a:pt x="12364" y="9094"/>
                </a:lnTo>
                <a:lnTo>
                  <a:pt x="12320" y="9315"/>
                </a:lnTo>
                <a:lnTo>
                  <a:pt x="12188" y="9534"/>
                </a:lnTo>
                <a:lnTo>
                  <a:pt x="12012" y="9666"/>
                </a:lnTo>
                <a:lnTo>
                  <a:pt x="11748" y="9754"/>
                </a:lnTo>
                <a:lnTo>
                  <a:pt x="7832" y="10282"/>
                </a:lnTo>
                <a:lnTo>
                  <a:pt x="7832" y="3471"/>
                </a:lnTo>
                <a:close/>
                <a:moveTo>
                  <a:pt x="6556" y="2725"/>
                </a:moveTo>
                <a:lnTo>
                  <a:pt x="7260" y="3163"/>
                </a:lnTo>
                <a:lnTo>
                  <a:pt x="7348" y="3251"/>
                </a:lnTo>
                <a:lnTo>
                  <a:pt x="7392" y="3339"/>
                </a:lnTo>
                <a:lnTo>
                  <a:pt x="7436" y="3471"/>
                </a:lnTo>
                <a:lnTo>
                  <a:pt x="7480" y="3602"/>
                </a:lnTo>
                <a:lnTo>
                  <a:pt x="7480" y="10149"/>
                </a:lnTo>
                <a:lnTo>
                  <a:pt x="7436" y="10237"/>
                </a:lnTo>
                <a:lnTo>
                  <a:pt x="7392" y="10325"/>
                </a:lnTo>
                <a:lnTo>
                  <a:pt x="7348" y="10369"/>
                </a:lnTo>
                <a:lnTo>
                  <a:pt x="7260" y="10325"/>
                </a:lnTo>
                <a:lnTo>
                  <a:pt x="6556" y="9886"/>
                </a:lnTo>
                <a:lnTo>
                  <a:pt x="6468" y="9798"/>
                </a:lnTo>
                <a:lnTo>
                  <a:pt x="6424" y="9710"/>
                </a:lnTo>
                <a:lnTo>
                  <a:pt x="6380" y="9578"/>
                </a:lnTo>
                <a:lnTo>
                  <a:pt x="6380" y="9447"/>
                </a:lnTo>
                <a:lnTo>
                  <a:pt x="6380" y="2900"/>
                </a:lnTo>
                <a:lnTo>
                  <a:pt x="6380" y="2812"/>
                </a:lnTo>
                <a:lnTo>
                  <a:pt x="6424" y="2725"/>
                </a:lnTo>
                <a:lnTo>
                  <a:pt x="6468" y="2680"/>
                </a:lnTo>
                <a:lnTo>
                  <a:pt x="6556" y="2725"/>
                </a:lnTo>
                <a:close/>
                <a:moveTo>
                  <a:pt x="7040" y="2592"/>
                </a:moveTo>
                <a:lnTo>
                  <a:pt x="7480" y="2856"/>
                </a:lnTo>
                <a:lnTo>
                  <a:pt x="7524" y="2900"/>
                </a:lnTo>
                <a:lnTo>
                  <a:pt x="11308" y="2416"/>
                </a:lnTo>
                <a:lnTo>
                  <a:pt x="11220" y="2285"/>
                </a:lnTo>
                <a:lnTo>
                  <a:pt x="11088" y="2197"/>
                </a:lnTo>
                <a:lnTo>
                  <a:pt x="10912" y="2153"/>
                </a:lnTo>
                <a:lnTo>
                  <a:pt x="10735" y="2153"/>
                </a:lnTo>
                <a:lnTo>
                  <a:pt x="7040" y="2592"/>
                </a:lnTo>
                <a:close/>
                <a:moveTo>
                  <a:pt x="4092" y="572"/>
                </a:moveTo>
                <a:lnTo>
                  <a:pt x="4841" y="1011"/>
                </a:lnTo>
                <a:lnTo>
                  <a:pt x="4884" y="1098"/>
                </a:lnTo>
                <a:lnTo>
                  <a:pt x="4972" y="1186"/>
                </a:lnTo>
                <a:lnTo>
                  <a:pt x="5016" y="1318"/>
                </a:lnTo>
                <a:lnTo>
                  <a:pt x="5016" y="1450"/>
                </a:lnTo>
                <a:lnTo>
                  <a:pt x="5016" y="7996"/>
                </a:lnTo>
                <a:lnTo>
                  <a:pt x="5016" y="8129"/>
                </a:lnTo>
                <a:lnTo>
                  <a:pt x="4972" y="8173"/>
                </a:lnTo>
                <a:lnTo>
                  <a:pt x="4884" y="8217"/>
                </a:lnTo>
                <a:lnTo>
                  <a:pt x="4841" y="8173"/>
                </a:lnTo>
                <a:lnTo>
                  <a:pt x="4092" y="7733"/>
                </a:lnTo>
                <a:lnTo>
                  <a:pt x="4048" y="7645"/>
                </a:lnTo>
                <a:lnTo>
                  <a:pt x="3960" y="7557"/>
                </a:lnTo>
                <a:lnTo>
                  <a:pt x="3916" y="7425"/>
                </a:lnTo>
                <a:lnTo>
                  <a:pt x="3916" y="7294"/>
                </a:lnTo>
                <a:lnTo>
                  <a:pt x="3916" y="747"/>
                </a:lnTo>
                <a:lnTo>
                  <a:pt x="3916" y="659"/>
                </a:lnTo>
                <a:lnTo>
                  <a:pt x="3960" y="572"/>
                </a:lnTo>
                <a:lnTo>
                  <a:pt x="4048" y="572"/>
                </a:lnTo>
                <a:lnTo>
                  <a:pt x="4092" y="572"/>
                </a:lnTo>
                <a:close/>
                <a:moveTo>
                  <a:pt x="4620" y="483"/>
                </a:moveTo>
                <a:lnTo>
                  <a:pt x="5016" y="747"/>
                </a:lnTo>
                <a:lnTo>
                  <a:pt x="5104" y="791"/>
                </a:lnTo>
                <a:lnTo>
                  <a:pt x="8888" y="307"/>
                </a:lnTo>
                <a:lnTo>
                  <a:pt x="8756" y="132"/>
                </a:lnTo>
                <a:lnTo>
                  <a:pt x="8625" y="44"/>
                </a:lnTo>
                <a:lnTo>
                  <a:pt x="8492" y="0"/>
                </a:lnTo>
                <a:lnTo>
                  <a:pt x="8272" y="0"/>
                </a:lnTo>
                <a:lnTo>
                  <a:pt x="4620" y="483"/>
                </a:lnTo>
                <a:close/>
                <a:moveTo>
                  <a:pt x="7304" y="13268"/>
                </a:moveTo>
                <a:lnTo>
                  <a:pt x="9064" y="13268"/>
                </a:lnTo>
                <a:lnTo>
                  <a:pt x="9636" y="14279"/>
                </a:lnTo>
                <a:lnTo>
                  <a:pt x="6776" y="14279"/>
                </a:lnTo>
                <a:lnTo>
                  <a:pt x="7304" y="13268"/>
                </a:lnTo>
                <a:close/>
              </a:path>
            </a:pathLst>
          </a:custGeom>
          <a:solidFill>
            <a:srgbClr val="EC7061"/>
          </a:solidFill>
          <a:ln w="9525">
            <a:noFill/>
            <a:round/>
            <a:headEnd/>
            <a:tailEnd/>
          </a:ln>
        </p:spPr>
        <p:txBody>
          <a:bodyPr lIns="91421" tIns="45711" rIns="91421" bIns="45711"/>
          <a:lstStyle/>
          <a:p>
            <a:pPr>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120"/>
          <p:cNvSpPr>
            <a:spLocks noEditPoints="1"/>
          </p:cNvSpPr>
          <p:nvPr/>
        </p:nvSpPr>
        <p:spPr bwMode="gray">
          <a:xfrm>
            <a:off x="1625537" y="1714894"/>
            <a:ext cx="387233" cy="323746"/>
          </a:xfrm>
          <a:custGeom>
            <a:avLst/>
            <a:gdLst/>
            <a:ahLst/>
            <a:cxnLst>
              <a:cxn ang="0">
                <a:pos x="4752" y="351"/>
              </a:cxn>
              <a:cxn ang="0">
                <a:pos x="5060" y="1362"/>
              </a:cxn>
              <a:cxn ang="0">
                <a:pos x="4400" y="2197"/>
              </a:cxn>
              <a:cxn ang="0">
                <a:pos x="3299" y="2109"/>
              </a:cxn>
              <a:cxn ang="0">
                <a:pos x="2816" y="1142"/>
              </a:cxn>
              <a:cxn ang="0">
                <a:pos x="3299" y="220"/>
              </a:cxn>
              <a:cxn ang="0">
                <a:pos x="4180" y="11600"/>
              </a:cxn>
              <a:cxn ang="0">
                <a:pos x="5016" y="12039"/>
              </a:cxn>
              <a:cxn ang="0">
                <a:pos x="5280" y="13621"/>
              </a:cxn>
              <a:cxn ang="0">
                <a:pos x="5984" y="12214"/>
              </a:cxn>
              <a:cxn ang="0">
                <a:pos x="6688" y="11600"/>
              </a:cxn>
              <a:cxn ang="0">
                <a:pos x="9988" y="11775"/>
              </a:cxn>
              <a:cxn ang="0">
                <a:pos x="10428" y="12610"/>
              </a:cxn>
              <a:cxn ang="0">
                <a:pos x="11220" y="12610"/>
              </a:cxn>
              <a:cxn ang="0">
                <a:pos x="11660" y="11775"/>
              </a:cxn>
              <a:cxn ang="0">
                <a:pos x="14960" y="11600"/>
              </a:cxn>
              <a:cxn ang="0">
                <a:pos x="15707" y="12214"/>
              </a:cxn>
              <a:cxn ang="0">
                <a:pos x="16324" y="13621"/>
              </a:cxn>
              <a:cxn ang="0">
                <a:pos x="15752" y="14192"/>
              </a:cxn>
              <a:cxn ang="0">
                <a:pos x="10604" y="14192"/>
              </a:cxn>
              <a:cxn ang="0">
                <a:pos x="5764" y="14192"/>
              </a:cxn>
              <a:cxn ang="0">
                <a:pos x="616" y="14192"/>
              </a:cxn>
              <a:cxn ang="0">
                <a:pos x="660" y="12391"/>
              </a:cxn>
              <a:cxn ang="0">
                <a:pos x="1231" y="11688"/>
              </a:cxn>
              <a:cxn ang="0">
                <a:pos x="13992" y="9755"/>
              </a:cxn>
              <a:cxn ang="0">
                <a:pos x="14740" y="10633"/>
              </a:cxn>
              <a:cxn ang="0">
                <a:pos x="12320" y="11117"/>
              </a:cxn>
              <a:cxn ang="0">
                <a:pos x="12628" y="10018"/>
              </a:cxn>
              <a:cxn ang="0">
                <a:pos x="8184" y="9666"/>
              </a:cxn>
              <a:cxn ang="0">
                <a:pos x="9240" y="10194"/>
              </a:cxn>
              <a:cxn ang="0">
                <a:pos x="9372" y="11336"/>
              </a:cxn>
              <a:cxn ang="0">
                <a:pos x="7041" y="10413"/>
              </a:cxn>
              <a:cxn ang="0">
                <a:pos x="7964" y="9666"/>
              </a:cxn>
              <a:cxn ang="0">
                <a:pos x="3652" y="9842"/>
              </a:cxn>
              <a:cxn ang="0">
                <a:pos x="4180" y="10897"/>
              </a:cxn>
              <a:cxn ang="0">
                <a:pos x="1672" y="10897"/>
              </a:cxn>
              <a:cxn ang="0">
                <a:pos x="2244" y="9842"/>
              </a:cxn>
              <a:cxn ang="0">
                <a:pos x="13508" y="6459"/>
              </a:cxn>
              <a:cxn ang="0">
                <a:pos x="9503" y="6459"/>
              </a:cxn>
              <a:cxn ang="0">
                <a:pos x="7964" y="5712"/>
              </a:cxn>
              <a:cxn ang="0">
                <a:pos x="7437" y="834"/>
              </a:cxn>
              <a:cxn ang="0">
                <a:pos x="7084" y="1537"/>
              </a:cxn>
              <a:cxn ang="0">
                <a:pos x="4796" y="2416"/>
              </a:cxn>
              <a:cxn ang="0">
                <a:pos x="2376" y="2636"/>
              </a:cxn>
              <a:cxn ang="0">
                <a:pos x="2200" y="5360"/>
              </a:cxn>
              <a:cxn ang="0">
                <a:pos x="3036" y="5800"/>
              </a:cxn>
              <a:cxn ang="0">
                <a:pos x="4004" y="8744"/>
              </a:cxn>
              <a:cxn ang="0">
                <a:pos x="4796" y="3735"/>
              </a:cxn>
              <a:cxn ang="0">
                <a:pos x="7084" y="3471"/>
              </a:cxn>
              <a:cxn ang="0">
                <a:pos x="7304" y="5272"/>
              </a:cxn>
              <a:cxn ang="0">
                <a:pos x="13376" y="5537"/>
              </a:cxn>
              <a:cxn ang="0">
                <a:pos x="14080" y="5141"/>
              </a:cxn>
              <a:cxn ang="0">
                <a:pos x="14212" y="1362"/>
              </a:cxn>
              <a:cxn ang="0">
                <a:pos x="13684" y="747"/>
              </a:cxn>
              <a:cxn ang="0">
                <a:pos x="13420" y="1362"/>
              </a:cxn>
              <a:cxn ang="0">
                <a:pos x="13508" y="4746"/>
              </a:cxn>
              <a:cxn ang="0">
                <a:pos x="7920" y="4877"/>
              </a:cxn>
              <a:cxn ang="0">
                <a:pos x="7744" y="4701"/>
              </a:cxn>
              <a:cxn ang="0">
                <a:pos x="7744" y="1537"/>
              </a:cxn>
              <a:cxn ang="0">
                <a:pos x="13376" y="1362"/>
              </a:cxn>
            </a:cxnLst>
            <a:rect l="0" t="0" r="r" b="b"/>
            <a:pathLst>
              <a:path w="16544" h="15598">
                <a:moveTo>
                  <a:pt x="3960" y="0"/>
                </a:moveTo>
                <a:lnTo>
                  <a:pt x="4180" y="44"/>
                </a:lnTo>
                <a:lnTo>
                  <a:pt x="4400" y="88"/>
                </a:lnTo>
                <a:lnTo>
                  <a:pt x="4576" y="220"/>
                </a:lnTo>
                <a:lnTo>
                  <a:pt x="4752" y="351"/>
                </a:lnTo>
                <a:lnTo>
                  <a:pt x="4884" y="528"/>
                </a:lnTo>
                <a:lnTo>
                  <a:pt x="4973" y="703"/>
                </a:lnTo>
                <a:lnTo>
                  <a:pt x="5060" y="923"/>
                </a:lnTo>
                <a:lnTo>
                  <a:pt x="5060" y="1142"/>
                </a:lnTo>
                <a:lnTo>
                  <a:pt x="5060" y="1362"/>
                </a:lnTo>
                <a:lnTo>
                  <a:pt x="4973" y="1582"/>
                </a:lnTo>
                <a:lnTo>
                  <a:pt x="4884" y="1802"/>
                </a:lnTo>
                <a:lnTo>
                  <a:pt x="4752" y="1933"/>
                </a:lnTo>
                <a:lnTo>
                  <a:pt x="4576" y="2109"/>
                </a:lnTo>
                <a:lnTo>
                  <a:pt x="4400" y="2197"/>
                </a:lnTo>
                <a:lnTo>
                  <a:pt x="4180" y="2241"/>
                </a:lnTo>
                <a:lnTo>
                  <a:pt x="3960" y="2285"/>
                </a:lnTo>
                <a:lnTo>
                  <a:pt x="3696" y="2241"/>
                </a:lnTo>
                <a:lnTo>
                  <a:pt x="3476" y="2197"/>
                </a:lnTo>
                <a:lnTo>
                  <a:pt x="3299" y="2109"/>
                </a:lnTo>
                <a:lnTo>
                  <a:pt x="3124" y="1933"/>
                </a:lnTo>
                <a:lnTo>
                  <a:pt x="2992" y="1802"/>
                </a:lnTo>
                <a:lnTo>
                  <a:pt x="2903" y="1582"/>
                </a:lnTo>
                <a:lnTo>
                  <a:pt x="2816" y="1362"/>
                </a:lnTo>
                <a:lnTo>
                  <a:pt x="2816" y="1142"/>
                </a:lnTo>
                <a:lnTo>
                  <a:pt x="2816" y="923"/>
                </a:lnTo>
                <a:lnTo>
                  <a:pt x="2903" y="703"/>
                </a:lnTo>
                <a:lnTo>
                  <a:pt x="2992" y="528"/>
                </a:lnTo>
                <a:lnTo>
                  <a:pt x="3124" y="351"/>
                </a:lnTo>
                <a:lnTo>
                  <a:pt x="3299" y="220"/>
                </a:lnTo>
                <a:lnTo>
                  <a:pt x="3476" y="88"/>
                </a:lnTo>
                <a:lnTo>
                  <a:pt x="3696" y="44"/>
                </a:lnTo>
                <a:lnTo>
                  <a:pt x="3960" y="0"/>
                </a:lnTo>
                <a:close/>
                <a:moveTo>
                  <a:pt x="1628" y="11600"/>
                </a:moveTo>
                <a:lnTo>
                  <a:pt x="4180" y="11600"/>
                </a:lnTo>
                <a:lnTo>
                  <a:pt x="4400" y="11600"/>
                </a:lnTo>
                <a:lnTo>
                  <a:pt x="4576" y="11688"/>
                </a:lnTo>
                <a:lnTo>
                  <a:pt x="4752" y="11775"/>
                </a:lnTo>
                <a:lnTo>
                  <a:pt x="4884" y="11908"/>
                </a:lnTo>
                <a:lnTo>
                  <a:pt x="5016" y="12039"/>
                </a:lnTo>
                <a:lnTo>
                  <a:pt x="5104" y="12214"/>
                </a:lnTo>
                <a:lnTo>
                  <a:pt x="5148" y="12391"/>
                </a:lnTo>
                <a:lnTo>
                  <a:pt x="5192" y="12610"/>
                </a:lnTo>
                <a:lnTo>
                  <a:pt x="5192" y="13621"/>
                </a:lnTo>
                <a:lnTo>
                  <a:pt x="5280" y="13621"/>
                </a:lnTo>
                <a:lnTo>
                  <a:pt x="5764" y="13621"/>
                </a:lnTo>
                <a:lnTo>
                  <a:pt x="5896" y="13621"/>
                </a:lnTo>
                <a:lnTo>
                  <a:pt x="5896" y="12610"/>
                </a:lnTo>
                <a:lnTo>
                  <a:pt x="5896" y="12391"/>
                </a:lnTo>
                <a:lnTo>
                  <a:pt x="5984" y="12214"/>
                </a:lnTo>
                <a:lnTo>
                  <a:pt x="6072" y="12039"/>
                </a:lnTo>
                <a:lnTo>
                  <a:pt x="6160" y="11908"/>
                </a:lnTo>
                <a:lnTo>
                  <a:pt x="6336" y="11775"/>
                </a:lnTo>
                <a:lnTo>
                  <a:pt x="6512" y="11688"/>
                </a:lnTo>
                <a:lnTo>
                  <a:pt x="6688" y="11600"/>
                </a:lnTo>
                <a:lnTo>
                  <a:pt x="6864" y="11600"/>
                </a:lnTo>
                <a:lnTo>
                  <a:pt x="9460" y="11600"/>
                </a:lnTo>
                <a:lnTo>
                  <a:pt x="9636" y="11600"/>
                </a:lnTo>
                <a:lnTo>
                  <a:pt x="9812" y="11688"/>
                </a:lnTo>
                <a:lnTo>
                  <a:pt x="9988" y="11775"/>
                </a:lnTo>
                <a:lnTo>
                  <a:pt x="10164" y="11908"/>
                </a:lnTo>
                <a:lnTo>
                  <a:pt x="10252" y="12039"/>
                </a:lnTo>
                <a:lnTo>
                  <a:pt x="10340" y="12214"/>
                </a:lnTo>
                <a:lnTo>
                  <a:pt x="10428" y="12391"/>
                </a:lnTo>
                <a:lnTo>
                  <a:pt x="10428" y="12610"/>
                </a:lnTo>
                <a:lnTo>
                  <a:pt x="10428" y="13621"/>
                </a:lnTo>
                <a:lnTo>
                  <a:pt x="10604" y="13621"/>
                </a:lnTo>
                <a:lnTo>
                  <a:pt x="11000" y="13621"/>
                </a:lnTo>
                <a:lnTo>
                  <a:pt x="11220" y="13621"/>
                </a:lnTo>
                <a:lnTo>
                  <a:pt x="11220" y="12610"/>
                </a:lnTo>
                <a:lnTo>
                  <a:pt x="11220" y="12391"/>
                </a:lnTo>
                <a:lnTo>
                  <a:pt x="11308" y="12214"/>
                </a:lnTo>
                <a:lnTo>
                  <a:pt x="11396" y="12039"/>
                </a:lnTo>
                <a:lnTo>
                  <a:pt x="11528" y="11908"/>
                </a:lnTo>
                <a:lnTo>
                  <a:pt x="11660" y="11775"/>
                </a:lnTo>
                <a:lnTo>
                  <a:pt x="11836" y="11688"/>
                </a:lnTo>
                <a:lnTo>
                  <a:pt x="12012" y="11600"/>
                </a:lnTo>
                <a:lnTo>
                  <a:pt x="12232" y="11600"/>
                </a:lnTo>
                <a:lnTo>
                  <a:pt x="14784" y="11600"/>
                </a:lnTo>
                <a:lnTo>
                  <a:pt x="14960" y="11600"/>
                </a:lnTo>
                <a:lnTo>
                  <a:pt x="15180" y="11688"/>
                </a:lnTo>
                <a:lnTo>
                  <a:pt x="15313" y="11775"/>
                </a:lnTo>
                <a:lnTo>
                  <a:pt x="15488" y="11908"/>
                </a:lnTo>
                <a:lnTo>
                  <a:pt x="15576" y="12039"/>
                </a:lnTo>
                <a:lnTo>
                  <a:pt x="15707" y="12214"/>
                </a:lnTo>
                <a:lnTo>
                  <a:pt x="15752" y="12391"/>
                </a:lnTo>
                <a:lnTo>
                  <a:pt x="15752" y="12610"/>
                </a:lnTo>
                <a:lnTo>
                  <a:pt x="15752" y="13621"/>
                </a:lnTo>
                <a:lnTo>
                  <a:pt x="15928" y="13621"/>
                </a:lnTo>
                <a:lnTo>
                  <a:pt x="16324" y="13621"/>
                </a:lnTo>
                <a:lnTo>
                  <a:pt x="16544" y="13621"/>
                </a:lnTo>
                <a:lnTo>
                  <a:pt x="16544" y="14192"/>
                </a:lnTo>
                <a:lnTo>
                  <a:pt x="16324" y="14192"/>
                </a:lnTo>
                <a:lnTo>
                  <a:pt x="15928" y="14192"/>
                </a:lnTo>
                <a:lnTo>
                  <a:pt x="15752" y="14192"/>
                </a:lnTo>
                <a:lnTo>
                  <a:pt x="15752" y="15598"/>
                </a:lnTo>
                <a:lnTo>
                  <a:pt x="11220" y="15598"/>
                </a:lnTo>
                <a:lnTo>
                  <a:pt x="11220" y="14192"/>
                </a:lnTo>
                <a:lnTo>
                  <a:pt x="11000" y="14192"/>
                </a:lnTo>
                <a:lnTo>
                  <a:pt x="10604" y="14192"/>
                </a:lnTo>
                <a:lnTo>
                  <a:pt x="10428" y="14192"/>
                </a:lnTo>
                <a:lnTo>
                  <a:pt x="10428" y="15598"/>
                </a:lnTo>
                <a:lnTo>
                  <a:pt x="5896" y="15598"/>
                </a:lnTo>
                <a:lnTo>
                  <a:pt x="5896" y="14192"/>
                </a:lnTo>
                <a:lnTo>
                  <a:pt x="5764" y="14192"/>
                </a:lnTo>
                <a:lnTo>
                  <a:pt x="5280" y="14192"/>
                </a:lnTo>
                <a:lnTo>
                  <a:pt x="5192" y="14192"/>
                </a:lnTo>
                <a:lnTo>
                  <a:pt x="5192" y="15598"/>
                </a:lnTo>
                <a:lnTo>
                  <a:pt x="616" y="15598"/>
                </a:lnTo>
                <a:lnTo>
                  <a:pt x="616" y="14192"/>
                </a:lnTo>
                <a:lnTo>
                  <a:pt x="0" y="14192"/>
                </a:lnTo>
                <a:lnTo>
                  <a:pt x="0" y="13621"/>
                </a:lnTo>
                <a:lnTo>
                  <a:pt x="616" y="13621"/>
                </a:lnTo>
                <a:lnTo>
                  <a:pt x="616" y="12610"/>
                </a:lnTo>
                <a:lnTo>
                  <a:pt x="660" y="12391"/>
                </a:lnTo>
                <a:lnTo>
                  <a:pt x="704" y="12214"/>
                </a:lnTo>
                <a:lnTo>
                  <a:pt x="792" y="12039"/>
                </a:lnTo>
                <a:lnTo>
                  <a:pt x="924" y="11908"/>
                </a:lnTo>
                <a:lnTo>
                  <a:pt x="1056" y="11775"/>
                </a:lnTo>
                <a:lnTo>
                  <a:pt x="1231" y="11688"/>
                </a:lnTo>
                <a:lnTo>
                  <a:pt x="1408" y="11600"/>
                </a:lnTo>
                <a:lnTo>
                  <a:pt x="1628" y="11600"/>
                </a:lnTo>
                <a:close/>
                <a:moveTo>
                  <a:pt x="13508" y="9666"/>
                </a:moveTo>
                <a:lnTo>
                  <a:pt x="13772" y="9666"/>
                </a:lnTo>
                <a:lnTo>
                  <a:pt x="13992" y="9755"/>
                </a:lnTo>
                <a:lnTo>
                  <a:pt x="14212" y="9842"/>
                </a:lnTo>
                <a:lnTo>
                  <a:pt x="14388" y="10018"/>
                </a:lnTo>
                <a:lnTo>
                  <a:pt x="14564" y="10194"/>
                </a:lnTo>
                <a:lnTo>
                  <a:pt x="14652" y="10413"/>
                </a:lnTo>
                <a:lnTo>
                  <a:pt x="14740" y="10633"/>
                </a:lnTo>
                <a:lnTo>
                  <a:pt x="14784" y="10897"/>
                </a:lnTo>
                <a:lnTo>
                  <a:pt x="14740" y="11117"/>
                </a:lnTo>
                <a:lnTo>
                  <a:pt x="14696" y="11336"/>
                </a:lnTo>
                <a:lnTo>
                  <a:pt x="12364" y="11336"/>
                </a:lnTo>
                <a:lnTo>
                  <a:pt x="12320" y="11117"/>
                </a:lnTo>
                <a:lnTo>
                  <a:pt x="12276" y="10897"/>
                </a:lnTo>
                <a:lnTo>
                  <a:pt x="12320" y="10633"/>
                </a:lnTo>
                <a:lnTo>
                  <a:pt x="12364" y="10413"/>
                </a:lnTo>
                <a:lnTo>
                  <a:pt x="12496" y="10194"/>
                </a:lnTo>
                <a:lnTo>
                  <a:pt x="12628" y="10018"/>
                </a:lnTo>
                <a:lnTo>
                  <a:pt x="12848" y="9842"/>
                </a:lnTo>
                <a:lnTo>
                  <a:pt x="13024" y="9755"/>
                </a:lnTo>
                <a:lnTo>
                  <a:pt x="13288" y="9666"/>
                </a:lnTo>
                <a:lnTo>
                  <a:pt x="13508" y="9666"/>
                </a:lnTo>
                <a:close/>
                <a:moveTo>
                  <a:pt x="8184" y="9666"/>
                </a:moveTo>
                <a:lnTo>
                  <a:pt x="8448" y="9666"/>
                </a:lnTo>
                <a:lnTo>
                  <a:pt x="8668" y="9755"/>
                </a:lnTo>
                <a:lnTo>
                  <a:pt x="8888" y="9842"/>
                </a:lnTo>
                <a:lnTo>
                  <a:pt x="9064" y="10018"/>
                </a:lnTo>
                <a:lnTo>
                  <a:pt x="9240" y="10194"/>
                </a:lnTo>
                <a:lnTo>
                  <a:pt x="9328" y="10413"/>
                </a:lnTo>
                <a:lnTo>
                  <a:pt x="9416" y="10633"/>
                </a:lnTo>
                <a:lnTo>
                  <a:pt x="9460" y="10897"/>
                </a:lnTo>
                <a:lnTo>
                  <a:pt x="9416" y="11117"/>
                </a:lnTo>
                <a:lnTo>
                  <a:pt x="9372" y="11336"/>
                </a:lnTo>
                <a:lnTo>
                  <a:pt x="7041" y="11336"/>
                </a:lnTo>
                <a:lnTo>
                  <a:pt x="6952" y="11117"/>
                </a:lnTo>
                <a:lnTo>
                  <a:pt x="6952" y="10897"/>
                </a:lnTo>
                <a:lnTo>
                  <a:pt x="6996" y="10633"/>
                </a:lnTo>
                <a:lnTo>
                  <a:pt x="7041" y="10413"/>
                </a:lnTo>
                <a:lnTo>
                  <a:pt x="7172" y="10194"/>
                </a:lnTo>
                <a:lnTo>
                  <a:pt x="7304" y="10018"/>
                </a:lnTo>
                <a:lnTo>
                  <a:pt x="7480" y="9842"/>
                </a:lnTo>
                <a:lnTo>
                  <a:pt x="7700" y="9755"/>
                </a:lnTo>
                <a:lnTo>
                  <a:pt x="7964" y="9666"/>
                </a:lnTo>
                <a:lnTo>
                  <a:pt x="8184" y="9666"/>
                </a:lnTo>
                <a:close/>
                <a:moveTo>
                  <a:pt x="2948" y="9666"/>
                </a:moveTo>
                <a:lnTo>
                  <a:pt x="3168" y="9666"/>
                </a:lnTo>
                <a:lnTo>
                  <a:pt x="3432" y="9755"/>
                </a:lnTo>
                <a:lnTo>
                  <a:pt x="3652" y="9842"/>
                </a:lnTo>
                <a:lnTo>
                  <a:pt x="3828" y="10018"/>
                </a:lnTo>
                <a:lnTo>
                  <a:pt x="3960" y="10194"/>
                </a:lnTo>
                <a:lnTo>
                  <a:pt x="4092" y="10413"/>
                </a:lnTo>
                <a:lnTo>
                  <a:pt x="4136" y="10633"/>
                </a:lnTo>
                <a:lnTo>
                  <a:pt x="4180" y="10897"/>
                </a:lnTo>
                <a:lnTo>
                  <a:pt x="4180" y="11117"/>
                </a:lnTo>
                <a:lnTo>
                  <a:pt x="4092" y="11336"/>
                </a:lnTo>
                <a:lnTo>
                  <a:pt x="1760" y="11336"/>
                </a:lnTo>
                <a:lnTo>
                  <a:pt x="1716" y="11117"/>
                </a:lnTo>
                <a:lnTo>
                  <a:pt x="1672" y="10897"/>
                </a:lnTo>
                <a:lnTo>
                  <a:pt x="1716" y="10633"/>
                </a:lnTo>
                <a:lnTo>
                  <a:pt x="1804" y="10413"/>
                </a:lnTo>
                <a:lnTo>
                  <a:pt x="1892" y="10194"/>
                </a:lnTo>
                <a:lnTo>
                  <a:pt x="2068" y="10018"/>
                </a:lnTo>
                <a:lnTo>
                  <a:pt x="2244" y="9842"/>
                </a:lnTo>
                <a:lnTo>
                  <a:pt x="2464" y="9755"/>
                </a:lnTo>
                <a:lnTo>
                  <a:pt x="2684" y="9666"/>
                </a:lnTo>
                <a:lnTo>
                  <a:pt x="2948" y="9666"/>
                </a:lnTo>
                <a:close/>
                <a:moveTo>
                  <a:pt x="13508" y="5712"/>
                </a:moveTo>
                <a:lnTo>
                  <a:pt x="13508" y="6459"/>
                </a:lnTo>
                <a:lnTo>
                  <a:pt x="12892" y="6459"/>
                </a:lnTo>
                <a:lnTo>
                  <a:pt x="13552" y="8832"/>
                </a:lnTo>
                <a:lnTo>
                  <a:pt x="12716" y="8832"/>
                </a:lnTo>
                <a:lnTo>
                  <a:pt x="12012" y="6459"/>
                </a:lnTo>
                <a:lnTo>
                  <a:pt x="9503" y="6459"/>
                </a:lnTo>
                <a:lnTo>
                  <a:pt x="8844" y="8832"/>
                </a:lnTo>
                <a:lnTo>
                  <a:pt x="7964" y="8832"/>
                </a:lnTo>
                <a:lnTo>
                  <a:pt x="8668" y="6459"/>
                </a:lnTo>
                <a:lnTo>
                  <a:pt x="7964" y="6459"/>
                </a:lnTo>
                <a:lnTo>
                  <a:pt x="7964" y="5712"/>
                </a:lnTo>
                <a:lnTo>
                  <a:pt x="13508" y="5712"/>
                </a:lnTo>
                <a:close/>
                <a:moveTo>
                  <a:pt x="7920" y="703"/>
                </a:moveTo>
                <a:lnTo>
                  <a:pt x="7744" y="703"/>
                </a:lnTo>
                <a:lnTo>
                  <a:pt x="7568" y="747"/>
                </a:lnTo>
                <a:lnTo>
                  <a:pt x="7437" y="834"/>
                </a:lnTo>
                <a:lnTo>
                  <a:pt x="7304" y="923"/>
                </a:lnTo>
                <a:lnTo>
                  <a:pt x="7216" y="1054"/>
                </a:lnTo>
                <a:lnTo>
                  <a:pt x="7128" y="1186"/>
                </a:lnTo>
                <a:lnTo>
                  <a:pt x="7084" y="1362"/>
                </a:lnTo>
                <a:lnTo>
                  <a:pt x="7084" y="1537"/>
                </a:lnTo>
                <a:lnTo>
                  <a:pt x="7084" y="3164"/>
                </a:lnTo>
                <a:lnTo>
                  <a:pt x="6820" y="3207"/>
                </a:lnTo>
                <a:lnTo>
                  <a:pt x="6820" y="2944"/>
                </a:lnTo>
                <a:lnTo>
                  <a:pt x="5632" y="2944"/>
                </a:lnTo>
                <a:lnTo>
                  <a:pt x="4796" y="2416"/>
                </a:lnTo>
                <a:lnTo>
                  <a:pt x="2903" y="2416"/>
                </a:lnTo>
                <a:lnTo>
                  <a:pt x="2772" y="2461"/>
                </a:lnTo>
                <a:lnTo>
                  <a:pt x="2640" y="2504"/>
                </a:lnTo>
                <a:lnTo>
                  <a:pt x="2508" y="2548"/>
                </a:lnTo>
                <a:lnTo>
                  <a:pt x="2376" y="2636"/>
                </a:lnTo>
                <a:lnTo>
                  <a:pt x="2288" y="2724"/>
                </a:lnTo>
                <a:lnTo>
                  <a:pt x="2244" y="2856"/>
                </a:lnTo>
                <a:lnTo>
                  <a:pt x="2200" y="2988"/>
                </a:lnTo>
                <a:lnTo>
                  <a:pt x="2200" y="3119"/>
                </a:lnTo>
                <a:lnTo>
                  <a:pt x="2200" y="5360"/>
                </a:lnTo>
                <a:lnTo>
                  <a:pt x="2903" y="5360"/>
                </a:lnTo>
                <a:lnTo>
                  <a:pt x="2903" y="3735"/>
                </a:lnTo>
                <a:lnTo>
                  <a:pt x="3036" y="3735"/>
                </a:lnTo>
                <a:lnTo>
                  <a:pt x="3036" y="5360"/>
                </a:lnTo>
                <a:lnTo>
                  <a:pt x="3036" y="5800"/>
                </a:lnTo>
                <a:lnTo>
                  <a:pt x="3036" y="8744"/>
                </a:lnTo>
                <a:lnTo>
                  <a:pt x="3828" y="8744"/>
                </a:lnTo>
                <a:lnTo>
                  <a:pt x="3828" y="6283"/>
                </a:lnTo>
                <a:lnTo>
                  <a:pt x="4004" y="6283"/>
                </a:lnTo>
                <a:lnTo>
                  <a:pt x="4004" y="8744"/>
                </a:lnTo>
                <a:lnTo>
                  <a:pt x="4796" y="8744"/>
                </a:lnTo>
                <a:lnTo>
                  <a:pt x="4796" y="8304"/>
                </a:lnTo>
                <a:lnTo>
                  <a:pt x="4796" y="5800"/>
                </a:lnTo>
                <a:lnTo>
                  <a:pt x="4796" y="5360"/>
                </a:lnTo>
                <a:lnTo>
                  <a:pt x="4796" y="3735"/>
                </a:lnTo>
                <a:lnTo>
                  <a:pt x="4796" y="3295"/>
                </a:lnTo>
                <a:lnTo>
                  <a:pt x="5632" y="3735"/>
                </a:lnTo>
                <a:lnTo>
                  <a:pt x="6820" y="3735"/>
                </a:lnTo>
                <a:lnTo>
                  <a:pt x="6820" y="3515"/>
                </a:lnTo>
                <a:lnTo>
                  <a:pt x="7084" y="3471"/>
                </a:lnTo>
                <a:lnTo>
                  <a:pt x="7084" y="4701"/>
                </a:lnTo>
                <a:lnTo>
                  <a:pt x="7084" y="4877"/>
                </a:lnTo>
                <a:lnTo>
                  <a:pt x="7128" y="5009"/>
                </a:lnTo>
                <a:lnTo>
                  <a:pt x="7216" y="5141"/>
                </a:lnTo>
                <a:lnTo>
                  <a:pt x="7304" y="5272"/>
                </a:lnTo>
                <a:lnTo>
                  <a:pt x="7437" y="5404"/>
                </a:lnTo>
                <a:lnTo>
                  <a:pt x="7612" y="5448"/>
                </a:lnTo>
                <a:lnTo>
                  <a:pt x="7744" y="5537"/>
                </a:lnTo>
                <a:lnTo>
                  <a:pt x="7920" y="5537"/>
                </a:lnTo>
                <a:lnTo>
                  <a:pt x="13376" y="5537"/>
                </a:lnTo>
                <a:lnTo>
                  <a:pt x="13552" y="5537"/>
                </a:lnTo>
                <a:lnTo>
                  <a:pt x="13684" y="5448"/>
                </a:lnTo>
                <a:lnTo>
                  <a:pt x="13816" y="5404"/>
                </a:lnTo>
                <a:lnTo>
                  <a:pt x="13948" y="5272"/>
                </a:lnTo>
                <a:lnTo>
                  <a:pt x="14080" y="5141"/>
                </a:lnTo>
                <a:lnTo>
                  <a:pt x="14124" y="5009"/>
                </a:lnTo>
                <a:lnTo>
                  <a:pt x="14212" y="4877"/>
                </a:lnTo>
                <a:lnTo>
                  <a:pt x="14212" y="4701"/>
                </a:lnTo>
                <a:lnTo>
                  <a:pt x="14212" y="1537"/>
                </a:lnTo>
                <a:lnTo>
                  <a:pt x="14212" y="1362"/>
                </a:lnTo>
                <a:lnTo>
                  <a:pt x="14124" y="1186"/>
                </a:lnTo>
                <a:lnTo>
                  <a:pt x="14080" y="1054"/>
                </a:lnTo>
                <a:lnTo>
                  <a:pt x="13948" y="923"/>
                </a:lnTo>
                <a:lnTo>
                  <a:pt x="13860" y="834"/>
                </a:lnTo>
                <a:lnTo>
                  <a:pt x="13684" y="747"/>
                </a:lnTo>
                <a:lnTo>
                  <a:pt x="13552" y="703"/>
                </a:lnTo>
                <a:lnTo>
                  <a:pt x="13376" y="703"/>
                </a:lnTo>
                <a:lnTo>
                  <a:pt x="7920" y="703"/>
                </a:lnTo>
                <a:close/>
                <a:moveTo>
                  <a:pt x="13376" y="1362"/>
                </a:moveTo>
                <a:lnTo>
                  <a:pt x="13420" y="1362"/>
                </a:lnTo>
                <a:lnTo>
                  <a:pt x="13508" y="1406"/>
                </a:lnTo>
                <a:lnTo>
                  <a:pt x="13508" y="1450"/>
                </a:lnTo>
                <a:lnTo>
                  <a:pt x="13552" y="1537"/>
                </a:lnTo>
                <a:lnTo>
                  <a:pt x="13552" y="4701"/>
                </a:lnTo>
                <a:lnTo>
                  <a:pt x="13508" y="4746"/>
                </a:lnTo>
                <a:lnTo>
                  <a:pt x="13508" y="4789"/>
                </a:lnTo>
                <a:lnTo>
                  <a:pt x="13508" y="4833"/>
                </a:lnTo>
                <a:lnTo>
                  <a:pt x="13420" y="4833"/>
                </a:lnTo>
                <a:lnTo>
                  <a:pt x="13376" y="4877"/>
                </a:lnTo>
                <a:lnTo>
                  <a:pt x="7920" y="4877"/>
                </a:lnTo>
                <a:lnTo>
                  <a:pt x="7832" y="4833"/>
                </a:lnTo>
                <a:lnTo>
                  <a:pt x="7788" y="4833"/>
                </a:lnTo>
                <a:lnTo>
                  <a:pt x="7788" y="4789"/>
                </a:lnTo>
                <a:lnTo>
                  <a:pt x="7744" y="4746"/>
                </a:lnTo>
                <a:lnTo>
                  <a:pt x="7744" y="4701"/>
                </a:lnTo>
                <a:lnTo>
                  <a:pt x="7744" y="3339"/>
                </a:lnTo>
                <a:lnTo>
                  <a:pt x="10472" y="2768"/>
                </a:lnTo>
                <a:lnTo>
                  <a:pt x="10428" y="2724"/>
                </a:lnTo>
                <a:lnTo>
                  <a:pt x="7744" y="3076"/>
                </a:lnTo>
                <a:lnTo>
                  <a:pt x="7744" y="1537"/>
                </a:lnTo>
                <a:lnTo>
                  <a:pt x="7744" y="1450"/>
                </a:lnTo>
                <a:lnTo>
                  <a:pt x="7788" y="1406"/>
                </a:lnTo>
                <a:lnTo>
                  <a:pt x="7832" y="1362"/>
                </a:lnTo>
                <a:lnTo>
                  <a:pt x="7920" y="1362"/>
                </a:lnTo>
                <a:lnTo>
                  <a:pt x="13376" y="1362"/>
                </a:lnTo>
                <a:close/>
              </a:path>
            </a:pathLst>
          </a:custGeom>
          <a:solidFill>
            <a:srgbClr val="EC7061"/>
          </a:solidFill>
          <a:ln w="9525">
            <a:noFill/>
            <a:round/>
            <a:headEnd/>
            <a:tailEnd/>
          </a:ln>
        </p:spPr>
        <p:txBody>
          <a:bodyPr lIns="91421" tIns="45711" rIns="91421" bIns="45711"/>
          <a:lstStyle/>
          <a:p>
            <a:pPr>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4" name="组合 177"/>
          <p:cNvGrpSpPr/>
          <p:nvPr/>
        </p:nvGrpSpPr>
        <p:grpSpPr bwMode="gray">
          <a:xfrm>
            <a:off x="2422394" y="1688146"/>
            <a:ext cx="357401" cy="351615"/>
            <a:chOff x="5315630" y="4804682"/>
            <a:chExt cx="982663" cy="1158876"/>
          </a:xfrm>
          <a:solidFill>
            <a:srgbClr val="EC7061"/>
          </a:solidFill>
        </p:grpSpPr>
        <p:sp>
          <p:nvSpPr>
            <p:cNvPr id="55" name="Freeform 164"/>
            <p:cNvSpPr>
              <a:spLocks/>
            </p:cNvSpPr>
            <p:nvPr/>
          </p:nvSpPr>
          <p:spPr bwMode="gray">
            <a:xfrm>
              <a:off x="5315630" y="5219020"/>
              <a:ext cx="982663" cy="744538"/>
            </a:xfrm>
            <a:custGeom>
              <a:avLst/>
              <a:gdLst/>
              <a:ahLst/>
              <a:cxnLst>
                <a:cxn ang="0">
                  <a:pos x="11742" y="344"/>
                </a:cxn>
                <a:cxn ang="0">
                  <a:pos x="11977" y="812"/>
                </a:cxn>
                <a:cxn ang="0">
                  <a:pos x="12374" y="1569"/>
                </a:cxn>
                <a:cxn ang="0">
                  <a:pos x="12626" y="8436"/>
                </a:cxn>
                <a:cxn ang="0">
                  <a:pos x="12193" y="8094"/>
                </a:cxn>
                <a:cxn ang="0">
                  <a:pos x="11327" y="7661"/>
                </a:cxn>
                <a:cxn ang="0">
                  <a:pos x="10137" y="7409"/>
                </a:cxn>
                <a:cxn ang="0">
                  <a:pos x="8892" y="7463"/>
                </a:cxn>
                <a:cxn ang="0">
                  <a:pos x="7738" y="7806"/>
                </a:cxn>
                <a:cxn ang="0">
                  <a:pos x="7088" y="8202"/>
                </a:cxn>
                <a:cxn ang="0">
                  <a:pos x="6673" y="8310"/>
                </a:cxn>
                <a:cxn ang="0">
                  <a:pos x="6222" y="7986"/>
                </a:cxn>
                <a:cxn ang="0">
                  <a:pos x="5123" y="7554"/>
                </a:cxn>
                <a:cxn ang="0">
                  <a:pos x="3896" y="7391"/>
                </a:cxn>
                <a:cxn ang="0">
                  <a:pos x="2670" y="7554"/>
                </a:cxn>
                <a:cxn ang="0">
                  <a:pos x="1587" y="7986"/>
                </a:cxn>
                <a:cxn ang="0">
                  <a:pos x="1118" y="8310"/>
                </a:cxn>
                <a:cxn ang="0">
                  <a:pos x="992" y="1785"/>
                </a:cxn>
                <a:cxn ang="0">
                  <a:pos x="1551" y="1352"/>
                </a:cxn>
                <a:cxn ang="0">
                  <a:pos x="1912" y="91"/>
                </a:cxn>
                <a:cxn ang="0">
                  <a:pos x="1226" y="380"/>
                </a:cxn>
                <a:cxn ang="0">
                  <a:pos x="632" y="776"/>
                </a:cxn>
                <a:cxn ang="0">
                  <a:pos x="163" y="1227"/>
                </a:cxn>
                <a:cxn ang="0">
                  <a:pos x="0" y="1785"/>
                </a:cxn>
                <a:cxn ang="0">
                  <a:pos x="72" y="8815"/>
                </a:cxn>
                <a:cxn ang="0">
                  <a:pos x="270" y="9266"/>
                </a:cxn>
                <a:cxn ang="0">
                  <a:pos x="361" y="9554"/>
                </a:cxn>
                <a:cxn ang="0">
                  <a:pos x="578" y="9752"/>
                </a:cxn>
                <a:cxn ang="0">
                  <a:pos x="5988" y="9788"/>
                </a:cxn>
                <a:cxn ang="0">
                  <a:pos x="6204" y="10095"/>
                </a:cxn>
                <a:cxn ang="0">
                  <a:pos x="6548" y="10293"/>
                </a:cxn>
                <a:cxn ang="0">
                  <a:pos x="6945" y="10329"/>
                </a:cxn>
                <a:cxn ang="0">
                  <a:pos x="7305" y="10184"/>
                </a:cxn>
                <a:cxn ang="0">
                  <a:pos x="7575" y="9896"/>
                </a:cxn>
                <a:cxn ang="0">
                  <a:pos x="12933" y="9770"/>
                </a:cxn>
                <a:cxn ang="0">
                  <a:pos x="13203" y="9644"/>
                </a:cxn>
                <a:cxn ang="0">
                  <a:pos x="13348" y="9373"/>
                </a:cxn>
                <a:cxn ang="0">
                  <a:pos x="13473" y="8977"/>
                </a:cxn>
                <a:cxn ang="0">
                  <a:pos x="13618" y="8436"/>
                </a:cxn>
                <a:cxn ang="0">
                  <a:pos x="13546" y="1407"/>
                </a:cxn>
                <a:cxn ang="0">
                  <a:pos x="13149" y="902"/>
                </a:cxn>
                <a:cxn ang="0">
                  <a:pos x="12500" y="451"/>
                </a:cxn>
                <a:cxn ang="0">
                  <a:pos x="11742" y="91"/>
                </a:cxn>
              </a:cxnLst>
              <a:rect l="0" t="0" r="r" b="b"/>
              <a:pathLst>
                <a:path w="13618" h="10329">
                  <a:moveTo>
                    <a:pt x="11472" y="0"/>
                  </a:moveTo>
                  <a:lnTo>
                    <a:pt x="11616" y="163"/>
                  </a:lnTo>
                  <a:lnTo>
                    <a:pt x="11742" y="344"/>
                  </a:lnTo>
                  <a:lnTo>
                    <a:pt x="11850" y="523"/>
                  </a:lnTo>
                  <a:lnTo>
                    <a:pt x="11941" y="722"/>
                  </a:lnTo>
                  <a:lnTo>
                    <a:pt x="11977" y="812"/>
                  </a:lnTo>
                  <a:lnTo>
                    <a:pt x="12049" y="1082"/>
                  </a:lnTo>
                  <a:lnTo>
                    <a:pt x="12103" y="1371"/>
                  </a:lnTo>
                  <a:lnTo>
                    <a:pt x="12374" y="1569"/>
                  </a:lnTo>
                  <a:lnTo>
                    <a:pt x="12626" y="1785"/>
                  </a:lnTo>
                  <a:lnTo>
                    <a:pt x="12626" y="6220"/>
                  </a:lnTo>
                  <a:lnTo>
                    <a:pt x="12626" y="8436"/>
                  </a:lnTo>
                  <a:lnTo>
                    <a:pt x="12482" y="8310"/>
                  </a:lnTo>
                  <a:lnTo>
                    <a:pt x="12337" y="8202"/>
                  </a:lnTo>
                  <a:lnTo>
                    <a:pt x="12193" y="8094"/>
                  </a:lnTo>
                  <a:lnTo>
                    <a:pt x="12031" y="7986"/>
                  </a:lnTo>
                  <a:lnTo>
                    <a:pt x="11688" y="7806"/>
                  </a:lnTo>
                  <a:lnTo>
                    <a:pt x="11327" y="7661"/>
                  </a:lnTo>
                  <a:lnTo>
                    <a:pt x="10930" y="7554"/>
                  </a:lnTo>
                  <a:lnTo>
                    <a:pt x="10533" y="7463"/>
                  </a:lnTo>
                  <a:lnTo>
                    <a:pt x="10137" y="7409"/>
                  </a:lnTo>
                  <a:lnTo>
                    <a:pt x="9722" y="7391"/>
                  </a:lnTo>
                  <a:lnTo>
                    <a:pt x="9307" y="7409"/>
                  </a:lnTo>
                  <a:lnTo>
                    <a:pt x="8892" y="7463"/>
                  </a:lnTo>
                  <a:lnTo>
                    <a:pt x="8495" y="7554"/>
                  </a:lnTo>
                  <a:lnTo>
                    <a:pt x="8117" y="7661"/>
                  </a:lnTo>
                  <a:lnTo>
                    <a:pt x="7738" y="7806"/>
                  </a:lnTo>
                  <a:lnTo>
                    <a:pt x="7396" y="7986"/>
                  </a:lnTo>
                  <a:lnTo>
                    <a:pt x="7233" y="8094"/>
                  </a:lnTo>
                  <a:lnTo>
                    <a:pt x="7088" y="8202"/>
                  </a:lnTo>
                  <a:lnTo>
                    <a:pt x="6945" y="8310"/>
                  </a:lnTo>
                  <a:lnTo>
                    <a:pt x="6800" y="8436"/>
                  </a:lnTo>
                  <a:lnTo>
                    <a:pt x="6673" y="8310"/>
                  </a:lnTo>
                  <a:lnTo>
                    <a:pt x="6530" y="8202"/>
                  </a:lnTo>
                  <a:lnTo>
                    <a:pt x="6367" y="8094"/>
                  </a:lnTo>
                  <a:lnTo>
                    <a:pt x="6222" y="7986"/>
                  </a:lnTo>
                  <a:lnTo>
                    <a:pt x="5880" y="7806"/>
                  </a:lnTo>
                  <a:lnTo>
                    <a:pt x="5501" y="7661"/>
                  </a:lnTo>
                  <a:lnTo>
                    <a:pt x="5123" y="7554"/>
                  </a:lnTo>
                  <a:lnTo>
                    <a:pt x="4726" y="7463"/>
                  </a:lnTo>
                  <a:lnTo>
                    <a:pt x="4311" y="7409"/>
                  </a:lnTo>
                  <a:lnTo>
                    <a:pt x="3896" y="7391"/>
                  </a:lnTo>
                  <a:lnTo>
                    <a:pt x="3481" y="7409"/>
                  </a:lnTo>
                  <a:lnTo>
                    <a:pt x="3085" y="7463"/>
                  </a:lnTo>
                  <a:lnTo>
                    <a:pt x="2670" y="7554"/>
                  </a:lnTo>
                  <a:lnTo>
                    <a:pt x="2291" y="7661"/>
                  </a:lnTo>
                  <a:lnTo>
                    <a:pt x="1931" y="7806"/>
                  </a:lnTo>
                  <a:lnTo>
                    <a:pt x="1587" y="7986"/>
                  </a:lnTo>
                  <a:lnTo>
                    <a:pt x="1425" y="8094"/>
                  </a:lnTo>
                  <a:lnTo>
                    <a:pt x="1263" y="8202"/>
                  </a:lnTo>
                  <a:lnTo>
                    <a:pt x="1118" y="8310"/>
                  </a:lnTo>
                  <a:lnTo>
                    <a:pt x="992" y="8436"/>
                  </a:lnTo>
                  <a:lnTo>
                    <a:pt x="992" y="6220"/>
                  </a:lnTo>
                  <a:lnTo>
                    <a:pt x="992" y="1785"/>
                  </a:lnTo>
                  <a:lnTo>
                    <a:pt x="1154" y="1623"/>
                  </a:lnTo>
                  <a:lnTo>
                    <a:pt x="1353" y="1479"/>
                  </a:lnTo>
                  <a:lnTo>
                    <a:pt x="1551" y="1352"/>
                  </a:lnTo>
                  <a:lnTo>
                    <a:pt x="1768" y="1227"/>
                  </a:lnTo>
                  <a:lnTo>
                    <a:pt x="1840" y="650"/>
                  </a:lnTo>
                  <a:lnTo>
                    <a:pt x="1912" y="91"/>
                  </a:lnTo>
                  <a:lnTo>
                    <a:pt x="1677" y="181"/>
                  </a:lnTo>
                  <a:lnTo>
                    <a:pt x="1443" y="271"/>
                  </a:lnTo>
                  <a:lnTo>
                    <a:pt x="1226" y="380"/>
                  </a:lnTo>
                  <a:lnTo>
                    <a:pt x="1029" y="505"/>
                  </a:lnTo>
                  <a:lnTo>
                    <a:pt x="830" y="632"/>
                  </a:lnTo>
                  <a:lnTo>
                    <a:pt x="632" y="776"/>
                  </a:lnTo>
                  <a:lnTo>
                    <a:pt x="451" y="920"/>
                  </a:lnTo>
                  <a:lnTo>
                    <a:pt x="288" y="1082"/>
                  </a:lnTo>
                  <a:lnTo>
                    <a:pt x="163" y="1227"/>
                  </a:lnTo>
                  <a:lnTo>
                    <a:pt x="72" y="1407"/>
                  </a:lnTo>
                  <a:lnTo>
                    <a:pt x="18" y="1587"/>
                  </a:lnTo>
                  <a:lnTo>
                    <a:pt x="0" y="1785"/>
                  </a:lnTo>
                  <a:lnTo>
                    <a:pt x="0" y="8436"/>
                  </a:lnTo>
                  <a:lnTo>
                    <a:pt x="18" y="8635"/>
                  </a:lnTo>
                  <a:lnTo>
                    <a:pt x="72" y="8815"/>
                  </a:lnTo>
                  <a:lnTo>
                    <a:pt x="145" y="8977"/>
                  </a:lnTo>
                  <a:lnTo>
                    <a:pt x="270" y="9121"/>
                  </a:lnTo>
                  <a:lnTo>
                    <a:pt x="270" y="9266"/>
                  </a:lnTo>
                  <a:lnTo>
                    <a:pt x="270" y="9373"/>
                  </a:lnTo>
                  <a:lnTo>
                    <a:pt x="306" y="9464"/>
                  </a:lnTo>
                  <a:lnTo>
                    <a:pt x="361" y="9554"/>
                  </a:lnTo>
                  <a:lnTo>
                    <a:pt x="415" y="9644"/>
                  </a:lnTo>
                  <a:lnTo>
                    <a:pt x="487" y="9699"/>
                  </a:lnTo>
                  <a:lnTo>
                    <a:pt x="578" y="9752"/>
                  </a:lnTo>
                  <a:lnTo>
                    <a:pt x="685" y="9770"/>
                  </a:lnTo>
                  <a:lnTo>
                    <a:pt x="775" y="9788"/>
                  </a:lnTo>
                  <a:lnTo>
                    <a:pt x="5988" y="9788"/>
                  </a:lnTo>
                  <a:lnTo>
                    <a:pt x="6043" y="9896"/>
                  </a:lnTo>
                  <a:lnTo>
                    <a:pt x="6115" y="10005"/>
                  </a:lnTo>
                  <a:lnTo>
                    <a:pt x="6204" y="10095"/>
                  </a:lnTo>
                  <a:lnTo>
                    <a:pt x="6313" y="10184"/>
                  </a:lnTo>
                  <a:lnTo>
                    <a:pt x="6421" y="10239"/>
                  </a:lnTo>
                  <a:lnTo>
                    <a:pt x="6548" y="10293"/>
                  </a:lnTo>
                  <a:lnTo>
                    <a:pt x="6673" y="10329"/>
                  </a:lnTo>
                  <a:lnTo>
                    <a:pt x="6800" y="10329"/>
                  </a:lnTo>
                  <a:lnTo>
                    <a:pt x="6945" y="10329"/>
                  </a:lnTo>
                  <a:lnTo>
                    <a:pt x="7070" y="10293"/>
                  </a:lnTo>
                  <a:lnTo>
                    <a:pt x="7197" y="10239"/>
                  </a:lnTo>
                  <a:lnTo>
                    <a:pt x="7305" y="10184"/>
                  </a:lnTo>
                  <a:lnTo>
                    <a:pt x="7414" y="10095"/>
                  </a:lnTo>
                  <a:lnTo>
                    <a:pt x="7503" y="10005"/>
                  </a:lnTo>
                  <a:lnTo>
                    <a:pt x="7575" y="9896"/>
                  </a:lnTo>
                  <a:lnTo>
                    <a:pt x="7630" y="9788"/>
                  </a:lnTo>
                  <a:lnTo>
                    <a:pt x="12825" y="9788"/>
                  </a:lnTo>
                  <a:lnTo>
                    <a:pt x="12933" y="9770"/>
                  </a:lnTo>
                  <a:lnTo>
                    <a:pt x="13040" y="9752"/>
                  </a:lnTo>
                  <a:lnTo>
                    <a:pt x="13131" y="9699"/>
                  </a:lnTo>
                  <a:lnTo>
                    <a:pt x="13203" y="9644"/>
                  </a:lnTo>
                  <a:lnTo>
                    <a:pt x="13257" y="9554"/>
                  </a:lnTo>
                  <a:lnTo>
                    <a:pt x="13312" y="9464"/>
                  </a:lnTo>
                  <a:lnTo>
                    <a:pt x="13348" y="9373"/>
                  </a:lnTo>
                  <a:lnTo>
                    <a:pt x="13348" y="9266"/>
                  </a:lnTo>
                  <a:lnTo>
                    <a:pt x="13348" y="9121"/>
                  </a:lnTo>
                  <a:lnTo>
                    <a:pt x="13473" y="8977"/>
                  </a:lnTo>
                  <a:lnTo>
                    <a:pt x="13546" y="8815"/>
                  </a:lnTo>
                  <a:lnTo>
                    <a:pt x="13600" y="8635"/>
                  </a:lnTo>
                  <a:lnTo>
                    <a:pt x="13618" y="8436"/>
                  </a:lnTo>
                  <a:lnTo>
                    <a:pt x="13618" y="1785"/>
                  </a:lnTo>
                  <a:lnTo>
                    <a:pt x="13600" y="1587"/>
                  </a:lnTo>
                  <a:lnTo>
                    <a:pt x="13546" y="1407"/>
                  </a:lnTo>
                  <a:lnTo>
                    <a:pt x="13455" y="1227"/>
                  </a:lnTo>
                  <a:lnTo>
                    <a:pt x="13330" y="1082"/>
                  </a:lnTo>
                  <a:lnTo>
                    <a:pt x="13149" y="902"/>
                  </a:lnTo>
                  <a:lnTo>
                    <a:pt x="12933" y="740"/>
                  </a:lnTo>
                  <a:lnTo>
                    <a:pt x="12716" y="596"/>
                  </a:lnTo>
                  <a:lnTo>
                    <a:pt x="12500" y="451"/>
                  </a:lnTo>
                  <a:lnTo>
                    <a:pt x="12247" y="326"/>
                  </a:lnTo>
                  <a:lnTo>
                    <a:pt x="11995" y="199"/>
                  </a:lnTo>
                  <a:lnTo>
                    <a:pt x="11742" y="91"/>
                  </a:lnTo>
                  <a:lnTo>
                    <a:pt x="11472" y="0"/>
                  </a:lnTo>
                  <a:close/>
                </a:path>
              </a:pathLst>
            </a:custGeom>
            <a:grpFill/>
            <a:ln w="9525">
              <a:noFill/>
              <a:round/>
              <a:headEnd/>
              <a:tailEnd/>
            </a:ln>
          </p:spPr>
          <p:txBody>
            <a:bodyPr/>
            <a:lstStyle/>
            <a:p>
              <a:pPr>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65"/>
            <p:cNvSpPr>
              <a:spLocks/>
            </p:cNvSpPr>
            <p:nvPr/>
          </p:nvSpPr>
          <p:spPr bwMode="gray">
            <a:xfrm>
              <a:off x="5912530" y="4928507"/>
              <a:ext cx="31750" cy="85725"/>
            </a:xfrm>
            <a:custGeom>
              <a:avLst/>
              <a:gdLst/>
              <a:ahLst/>
              <a:cxnLst>
                <a:cxn ang="0">
                  <a:pos x="54" y="1190"/>
                </a:cxn>
                <a:cxn ang="0">
                  <a:pos x="72" y="1190"/>
                </a:cxn>
                <a:cxn ang="0">
                  <a:pos x="144" y="1172"/>
                </a:cxn>
                <a:cxn ang="0">
                  <a:pos x="234" y="1172"/>
                </a:cxn>
                <a:cxn ang="0">
                  <a:pos x="307" y="1154"/>
                </a:cxn>
                <a:cxn ang="0">
                  <a:pos x="361" y="1118"/>
                </a:cxn>
                <a:cxn ang="0">
                  <a:pos x="397" y="1081"/>
                </a:cxn>
                <a:cxn ang="0">
                  <a:pos x="433" y="1010"/>
                </a:cxn>
                <a:cxn ang="0">
                  <a:pos x="451" y="884"/>
                </a:cxn>
                <a:cxn ang="0">
                  <a:pos x="451" y="505"/>
                </a:cxn>
                <a:cxn ang="0">
                  <a:pos x="451" y="288"/>
                </a:cxn>
                <a:cxn ang="0">
                  <a:pos x="415" y="145"/>
                </a:cxn>
                <a:cxn ang="0">
                  <a:pos x="361" y="73"/>
                </a:cxn>
                <a:cxn ang="0">
                  <a:pos x="289" y="18"/>
                </a:cxn>
                <a:cxn ang="0">
                  <a:pos x="198" y="0"/>
                </a:cxn>
                <a:cxn ang="0">
                  <a:pos x="54" y="0"/>
                </a:cxn>
                <a:cxn ang="0">
                  <a:pos x="18" y="18"/>
                </a:cxn>
                <a:cxn ang="0">
                  <a:pos x="0" y="55"/>
                </a:cxn>
                <a:cxn ang="0">
                  <a:pos x="0" y="1118"/>
                </a:cxn>
                <a:cxn ang="0">
                  <a:pos x="18" y="1172"/>
                </a:cxn>
                <a:cxn ang="0">
                  <a:pos x="54" y="1190"/>
                </a:cxn>
              </a:cxnLst>
              <a:rect l="0" t="0" r="r" b="b"/>
              <a:pathLst>
                <a:path w="451" h="1190">
                  <a:moveTo>
                    <a:pt x="54" y="1190"/>
                  </a:moveTo>
                  <a:lnTo>
                    <a:pt x="72" y="1190"/>
                  </a:lnTo>
                  <a:lnTo>
                    <a:pt x="144" y="1172"/>
                  </a:lnTo>
                  <a:lnTo>
                    <a:pt x="234" y="1172"/>
                  </a:lnTo>
                  <a:lnTo>
                    <a:pt x="307" y="1154"/>
                  </a:lnTo>
                  <a:lnTo>
                    <a:pt x="361" y="1118"/>
                  </a:lnTo>
                  <a:lnTo>
                    <a:pt x="397" y="1081"/>
                  </a:lnTo>
                  <a:lnTo>
                    <a:pt x="433" y="1010"/>
                  </a:lnTo>
                  <a:lnTo>
                    <a:pt x="451" y="884"/>
                  </a:lnTo>
                  <a:lnTo>
                    <a:pt x="451" y="505"/>
                  </a:lnTo>
                  <a:lnTo>
                    <a:pt x="451" y="288"/>
                  </a:lnTo>
                  <a:lnTo>
                    <a:pt x="415" y="145"/>
                  </a:lnTo>
                  <a:lnTo>
                    <a:pt x="361" y="73"/>
                  </a:lnTo>
                  <a:lnTo>
                    <a:pt x="289" y="18"/>
                  </a:lnTo>
                  <a:lnTo>
                    <a:pt x="198" y="0"/>
                  </a:lnTo>
                  <a:lnTo>
                    <a:pt x="54" y="0"/>
                  </a:lnTo>
                  <a:lnTo>
                    <a:pt x="18" y="18"/>
                  </a:lnTo>
                  <a:lnTo>
                    <a:pt x="0" y="55"/>
                  </a:lnTo>
                  <a:lnTo>
                    <a:pt x="0" y="1118"/>
                  </a:lnTo>
                  <a:lnTo>
                    <a:pt x="18" y="1172"/>
                  </a:lnTo>
                  <a:lnTo>
                    <a:pt x="54" y="1190"/>
                  </a:lnTo>
                  <a:close/>
                </a:path>
              </a:pathLst>
            </a:custGeom>
            <a:grpFill/>
            <a:ln w="9525">
              <a:noFill/>
              <a:round/>
              <a:headEnd/>
              <a:tailEnd/>
            </a:ln>
          </p:spPr>
          <p:txBody>
            <a:bodyPr/>
            <a:lstStyle/>
            <a:p>
              <a:pPr>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166"/>
            <p:cNvSpPr>
              <a:spLocks/>
            </p:cNvSpPr>
            <p:nvPr/>
          </p:nvSpPr>
          <p:spPr bwMode="gray">
            <a:xfrm>
              <a:off x="5912530" y="5074557"/>
              <a:ext cx="31750" cy="104775"/>
            </a:xfrm>
            <a:custGeom>
              <a:avLst/>
              <a:gdLst/>
              <a:ahLst/>
              <a:cxnLst>
                <a:cxn ang="0">
                  <a:pos x="415" y="1316"/>
                </a:cxn>
                <a:cxn ang="0">
                  <a:pos x="451" y="1189"/>
                </a:cxn>
                <a:cxn ang="0">
                  <a:pos x="451" y="992"/>
                </a:cxn>
                <a:cxn ang="0">
                  <a:pos x="451" y="487"/>
                </a:cxn>
                <a:cxn ang="0">
                  <a:pos x="451" y="342"/>
                </a:cxn>
                <a:cxn ang="0">
                  <a:pos x="433" y="217"/>
                </a:cxn>
                <a:cxn ang="0">
                  <a:pos x="415" y="126"/>
                </a:cxn>
                <a:cxn ang="0">
                  <a:pos x="379" y="72"/>
                </a:cxn>
                <a:cxn ang="0">
                  <a:pos x="343" y="54"/>
                </a:cxn>
                <a:cxn ang="0">
                  <a:pos x="271" y="18"/>
                </a:cxn>
                <a:cxn ang="0">
                  <a:pos x="54" y="0"/>
                </a:cxn>
                <a:cxn ang="0">
                  <a:pos x="18" y="18"/>
                </a:cxn>
                <a:cxn ang="0">
                  <a:pos x="0" y="54"/>
                </a:cxn>
                <a:cxn ang="0">
                  <a:pos x="0" y="1424"/>
                </a:cxn>
                <a:cxn ang="0">
                  <a:pos x="18" y="1460"/>
                </a:cxn>
                <a:cxn ang="0">
                  <a:pos x="216" y="1388"/>
                </a:cxn>
                <a:cxn ang="0">
                  <a:pos x="415" y="1316"/>
                </a:cxn>
              </a:cxnLst>
              <a:rect l="0" t="0" r="r" b="b"/>
              <a:pathLst>
                <a:path w="451" h="1460">
                  <a:moveTo>
                    <a:pt x="415" y="1316"/>
                  </a:moveTo>
                  <a:lnTo>
                    <a:pt x="451" y="1189"/>
                  </a:lnTo>
                  <a:lnTo>
                    <a:pt x="451" y="992"/>
                  </a:lnTo>
                  <a:lnTo>
                    <a:pt x="451" y="487"/>
                  </a:lnTo>
                  <a:lnTo>
                    <a:pt x="451" y="342"/>
                  </a:lnTo>
                  <a:lnTo>
                    <a:pt x="433" y="217"/>
                  </a:lnTo>
                  <a:lnTo>
                    <a:pt x="415" y="126"/>
                  </a:lnTo>
                  <a:lnTo>
                    <a:pt x="379" y="72"/>
                  </a:lnTo>
                  <a:lnTo>
                    <a:pt x="343" y="54"/>
                  </a:lnTo>
                  <a:lnTo>
                    <a:pt x="271" y="18"/>
                  </a:lnTo>
                  <a:lnTo>
                    <a:pt x="54" y="0"/>
                  </a:lnTo>
                  <a:lnTo>
                    <a:pt x="18" y="18"/>
                  </a:lnTo>
                  <a:lnTo>
                    <a:pt x="0" y="54"/>
                  </a:lnTo>
                  <a:lnTo>
                    <a:pt x="0" y="1424"/>
                  </a:lnTo>
                  <a:lnTo>
                    <a:pt x="18" y="1460"/>
                  </a:lnTo>
                  <a:lnTo>
                    <a:pt x="216" y="1388"/>
                  </a:lnTo>
                  <a:lnTo>
                    <a:pt x="415" y="1316"/>
                  </a:lnTo>
                  <a:close/>
                </a:path>
              </a:pathLst>
            </a:custGeom>
            <a:grpFill/>
            <a:ln w="9525">
              <a:noFill/>
              <a:round/>
              <a:headEnd/>
              <a:tailEnd/>
            </a:ln>
          </p:spPr>
          <p:txBody>
            <a:bodyPr/>
            <a:lstStyle/>
            <a:p>
              <a:pPr>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67"/>
            <p:cNvSpPr>
              <a:spLocks noEditPoints="1"/>
            </p:cNvSpPr>
            <p:nvPr/>
          </p:nvSpPr>
          <p:spPr bwMode="gray">
            <a:xfrm>
              <a:off x="5456918" y="4804682"/>
              <a:ext cx="692150" cy="844550"/>
            </a:xfrm>
            <a:custGeom>
              <a:avLst/>
              <a:gdLst/>
              <a:ahLst/>
              <a:cxnLst>
                <a:cxn ang="0">
                  <a:pos x="72" y="10653"/>
                </a:cxn>
                <a:cxn ang="0">
                  <a:pos x="704" y="11464"/>
                </a:cxn>
                <a:cxn ang="0">
                  <a:pos x="2471" y="11644"/>
                </a:cxn>
                <a:cxn ang="0">
                  <a:pos x="4022" y="11662"/>
                </a:cxn>
                <a:cxn ang="0">
                  <a:pos x="5664" y="11373"/>
                </a:cxn>
                <a:cxn ang="0">
                  <a:pos x="6872" y="11644"/>
                </a:cxn>
                <a:cxn ang="0">
                  <a:pos x="8333" y="11572"/>
                </a:cxn>
                <a:cxn ang="0">
                  <a:pos x="9199" y="10977"/>
                </a:cxn>
                <a:cxn ang="0">
                  <a:pos x="9578" y="9878"/>
                </a:cxn>
                <a:cxn ang="0">
                  <a:pos x="9415" y="8958"/>
                </a:cxn>
                <a:cxn ang="0">
                  <a:pos x="9469" y="8399"/>
                </a:cxn>
                <a:cxn ang="0">
                  <a:pos x="9560" y="7228"/>
                </a:cxn>
                <a:cxn ang="0">
                  <a:pos x="9036" y="6128"/>
                </a:cxn>
                <a:cxn ang="0">
                  <a:pos x="8964" y="4380"/>
                </a:cxn>
                <a:cxn ang="0">
                  <a:pos x="8820" y="2812"/>
                </a:cxn>
                <a:cxn ang="0">
                  <a:pos x="8730" y="1316"/>
                </a:cxn>
                <a:cxn ang="0">
                  <a:pos x="8080" y="415"/>
                </a:cxn>
                <a:cxn ang="0">
                  <a:pos x="6674" y="0"/>
                </a:cxn>
                <a:cxn ang="0">
                  <a:pos x="4798" y="145"/>
                </a:cxn>
                <a:cxn ang="0">
                  <a:pos x="4238" y="775"/>
                </a:cxn>
                <a:cxn ang="0">
                  <a:pos x="3823" y="3046"/>
                </a:cxn>
                <a:cxn ang="0">
                  <a:pos x="1515" y="3280"/>
                </a:cxn>
                <a:cxn ang="0">
                  <a:pos x="883" y="3984"/>
                </a:cxn>
                <a:cxn ang="0">
                  <a:pos x="1749" y="4524"/>
                </a:cxn>
                <a:cxn ang="0">
                  <a:pos x="2200" y="4055"/>
                </a:cxn>
                <a:cxn ang="0">
                  <a:pos x="4221" y="4200"/>
                </a:cxn>
                <a:cxn ang="0">
                  <a:pos x="4707" y="6723"/>
                </a:cxn>
                <a:cxn ang="0">
                  <a:pos x="5122" y="10526"/>
                </a:cxn>
                <a:cxn ang="0">
                  <a:pos x="3823" y="10635"/>
                </a:cxn>
                <a:cxn ang="0">
                  <a:pos x="3445" y="9535"/>
                </a:cxn>
                <a:cxn ang="0">
                  <a:pos x="2742" y="10292"/>
                </a:cxn>
                <a:cxn ang="0">
                  <a:pos x="2236" y="10671"/>
                </a:cxn>
                <a:cxn ang="0">
                  <a:pos x="1010" y="10364"/>
                </a:cxn>
                <a:cxn ang="0">
                  <a:pos x="7900" y="1388"/>
                </a:cxn>
                <a:cxn ang="0">
                  <a:pos x="7973" y="2866"/>
                </a:cxn>
                <a:cxn ang="0">
                  <a:pos x="7395" y="3262"/>
                </a:cxn>
                <a:cxn ang="0">
                  <a:pos x="8153" y="4145"/>
                </a:cxn>
                <a:cxn ang="0">
                  <a:pos x="7486" y="5570"/>
                </a:cxn>
                <a:cxn ang="0">
                  <a:pos x="6096" y="6039"/>
                </a:cxn>
                <a:cxn ang="0">
                  <a:pos x="5086" y="3695"/>
                </a:cxn>
                <a:cxn ang="0">
                  <a:pos x="5140" y="883"/>
                </a:cxn>
                <a:cxn ang="0">
                  <a:pos x="7125" y="847"/>
                </a:cxn>
                <a:cxn ang="0">
                  <a:pos x="8802" y="6975"/>
                </a:cxn>
                <a:cxn ang="0">
                  <a:pos x="8839" y="8129"/>
                </a:cxn>
                <a:cxn ang="0">
                  <a:pos x="8116" y="8327"/>
                </a:cxn>
                <a:cxn ang="0">
                  <a:pos x="7720" y="7858"/>
                </a:cxn>
                <a:cxn ang="0">
                  <a:pos x="7576" y="7029"/>
                </a:cxn>
                <a:cxn ang="0">
                  <a:pos x="7287" y="7588"/>
                </a:cxn>
                <a:cxn ang="0">
                  <a:pos x="7504" y="10256"/>
                </a:cxn>
                <a:cxn ang="0">
                  <a:pos x="7720" y="9661"/>
                </a:cxn>
                <a:cxn ang="0">
                  <a:pos x="8027" y="9138"/>
                </a:cxn>
                <a:cxn ang="0">
                  <a:pos x="8766" y="9228"/>
                </a:cxn>
                <a:cxn ang="0">
                  <a:pos x="8820" y="10274"/>
                </a:cxn>
                <a:cxn ang="0">
                  <a:pos x="7774" y="11013"/>
                </a:cxn>
                <a:cxn ang="0">
                  <a:pos x="6385" y="10617"/>
                </a:cxn>
                <a:cxn ang="0">
                  <a:pos x="6096" y="7967"/>
                </a:cxn>
                <a:cxn ang="0">
                  <a:pos x="6403" y="6669"/>
                </a:cxn>
                <a:cxn ang="0">
                  <a:pos x="7486" y="6254"/>
                </a:cxn>
                <a:cxn ang="0">
                  <a:pos x="8585" y="6633"/>
                </a:cxn>
              </a:cxnLst>
              <a:rect l="0" t="0" r="r" b="b"/>
              <a:pathLst>
                <a:path w="9596" h="11698">
                  <a:moveTo>
                    <a:pt x="541" y="6164"/>
                  </a:moveTo>
                  <a:lnTo>
                    <a:pt x="469" y="6705"/>
                  </a:lnTo>
                  <a:lnTo>
                    <a:pt x="18" y="10058"/>
                  </a:lnTo>
                  <a:lnTo>
                    <a:pt x="0" y="10202"/>
                  </a:lnTo>
                  <a:lnTo>
                    <a:pt x="18" y="10364"/>
                  </a:lnTo>
                  <a:lnTo>
                    <a:pt x="36" y="10508"/>
                  </a:lnTo>
                  <a:lnTo>
                    <a:pt x="72" y="10653"/>
                  </a:lnTo>
                  <a:lnTo>
                    <a:pt x="126" y="10796"/>
                  </a:lnTo>
                  <a:lnTo>
                    <a:pt x="180" y="10923"/>
                  </a:lnTo>
                  <a:lnTo>
                    <a:pt x="271" y="11067"/>
                  </a:lnTo>
                  <a:lnTo>
                    <a:pt x="361" y="11176"/>
                  </a:lnTo>
                  <a:lnTo>
                    <a:pt x="469" y="11283"/>
                  </a:lnTo>
                  <a:lnTo>
                    <a:pt x="577" y="11392"/>
                  </a:lnTo>
                  <a:lnTo>
                    <a:pt x="704" y="11464"/>
                  </a:lnTo>
                  <a:lnTo>
                    <a:pt x="830" y="11536"/>
                  </a:lnTo>
                  <a:lnTo>
                    <a:pt x="974" y="11590"/>
                  </a:lnTo>
                  <a:lnTo>
                    <a:pt x="1119" y="11625"/>
                  </a:lnTo>
                  <a:lnTo>
                    <a:pt x="1280" y="11662"/>
                  </a:lnTo>
                  <a:lnTo>
                    <a:pt x="1425" y="11662"/>
                  </a:lnTo>
                  <a:lnTo>
                    <a:pt x="2236" y="11662"/>
                  </a:lnTo>
                  <a:lnTo>
                    <a:pt x="2471" y="11644"/>
                  </a:lnTo>
                  <a:lnTo>
                    <a:pt x="2706" y="11590"/>
                  </a:lnTo>
                  <a:lnTo>
                    <a:pt x="2941" y="11500"/>
                  </a:lnTo>
                  <a:lnTo>
                    <a:pt x="3138" y="11373"/>
                  </a:lnTo>
                  <a:lnTo>
                    <a:pt x="3337" y="11500"/>
                  </a:lnTo>
                  <a:lnTo>
                    <a:pt x="3553" y="11590"/>
                  </a:lnTo>
                  <a:lnTo>
                    <a:pt x="3788" y="11644"/>
                  </a:lnTo>
                  <a:lnTo>
                    <a:pt x="4022" y="11662"/>
                  </a:lnTo>
                  <a:lnTo>
                    <a:pt x="4816" y="11662"/>
                  </a:lnTo>
                  <a:lnTo>
                    <a:pt x="4960" y="11662"/>
                  </a:lnTo>
                  <a:lnTo>
                    <a:pt x="5104" y="11625"/>
                  </a:lnTo>
                  <a:lnTo>
                    <a:pt x="5267" y="11590"/>
                  </a:lnTo>
                  <a:lnTo>
                    <a:pt x="5393" y="11536"/>
                  </a:lnTo>
                  <a:lnTo>
                    <a:pt x="5537" y="11464"/>
                  </a:lnTo>
                  <a:lnTo>
                    <a:pt x="5664" y="11373"/>
                  </a:lnTo>
                  <a:lnTo>
                    <a:pt x="5772" y="11283"/>
                  </a:lnTo>
                  <a:lnTo>
                    <a:pt x="5880" y="11176"/>
                  </a:lnTo>
                  <a:lnTo>
                    <a:pt x="5917" y="11122"/>
                  </a:lnTo>
                  <a:lnTo>
                    <a:pt x="6115" y="11283"/>
                  </a:lnTo>
                  <a:lnTo>
                    <a:pt x="6331" y="11428"/>
                  </a:lnTo>
                  <a:lnTo>
                    <a:pt x="6584" y="11554"/>
                  </a:lnTo>
                  <a:lnTo>
                    <a:pt x="6872" y="11644"/>
                  </a:lnTo>
                  <a:lnTo>
                    <a:pt x="7179" y="11680"/>
                  </a:lnTo>
                  <a:lnTo>
                    <a:pt x="7522" y="11698"/>
                  </a:lnTo>
                  <a:lnTo>
                    <a:pt x="7702" y="11698"/>
                  </a:lnTo>
                  <a:lnTo>
                    <a:pt x="7864" y="11680"/>
                  </a:lnTo>
                  <a:lnTo>
                    <a:pt x="8027" y="11662"/>
                  </a:lnTo>
                  <a:lnTo>
                    <a:pt x="8189" y="11625"/>
                  </a:lnTo>
                  <a:lnTo>
                    <a:pt x="8333" y="11572"/>
                  </a:lnTo>
                  <a:lnTo>
                    <a:pt x="8478" y="11518"/>
                  </a:lnTo>
                  <a:lnTo>
                    <a:pt x="8603" y="11446"/>
                  </a:lnTo>
                  <a:lnTo>
                    <a:pt x="8748" y="11373"/>
                  </a:lnTo>
                  <a:lnTo>
                    <a:pt x="8875" y="11283"/>
                  </a:lnTo>
                  <a:lnTo>
                    <a:pt x="8982" y="11176"/>
                  </a:lnTo>
                  <a:lnTo>
                    <a:pt x="9091" y="11085"/>
                  </a:lnTo>
                  <a:lnTo>
                    <a:pt x="9199" y="10977"/>
                  </a:lnTo>
                  <a:lnTo>
                    <a:pt x="9271" y="10869"/>
                  </a:lnTo>
                  <a:lnTo>
                    <a:pt x="9343" y="10743"/>
                  </a:lnTo>
                  <a:lnTo>
                    <a:pt x="9415" y="10617"/>
                  </a:lnTo>
                  <a:lnTo>
                    <a:pt x="9451" y="10490"/>
                  </a:lnTo>
                  <a:lnTo>
                    <a:pt x="9505" y="10329"/>
                  </a:lnTo>
                  <a:lnTo>
                    <a:pt x="9542" y="10112"/>
                  </a:lnTo>
                  <a:lnTo>
                    <a:pt x="9578" y="9878"/>
                  </a:lnTo>
                  <a:lnTo>
                    <a:pt x="9596" y="9607"/>
                  </a:lnTo>
                  <a:lnTo>
                    <a:pt x="9596" y="9499"/>
                  </a:lnTo>
                  <a:lnTo>
                    <a:pt x="9578" y="9373"/>
                  </a:lnTo>
                  <a:lnTo>
                    <a:pt x="9560" y="9265"/>
                  </a:lnTo>
                  <a:lnTo>
                    <a:pt x="9524" y="9156"/>
                  </a:lnTo>
                  <a:lnTo>
                    <a:pt x="9469" y="9049"/>
                  </a:lnTo>
                  <a:lnTo>
                    <a:pt x="9415" y="8958"/>
                  </a:lnTo>
                  <a:lnTo>
                    <a:pt x="9343" y="8850"/>
                  </a:lnTo>
                  <a:lnTo>
                    <a:pt x="9271" y="8778"/>
                  </a:lnTo>
                  <a:lnTo>
                    <a:pt x="9217" y="8724"/>
                  </a:lnTo>
                  <a:lnTo>
                    <a:pt x="9253" y="8687"/>
                  </a:lnTo>
                  <a:lnTo>
                    <a:pt x="9343" y="8598"/>
                  </a:lnTo>
                  <a:lnTo>
                    <a:pt x="9397" y="8508"/>
                  </a:lnTo>
                  <a:lnTo>
                    <a:pt x="9469" y="8399"/>
                  </a:lnTo>
                  <a:lnTo>
                    <a:pt x="9505" y="8291"/>
                  </a:lnTo>
                  <a:lnTo>
                    <a:pt x="9542" y="8184"/>
                  </a:lnTo>
                  <a:lnTo>
                    <a:pt x="9578" y="8075"/>
                  </a:lnTo>
                  <a:lnTo>
                    <a:pt x="9596" y="7967"/>
                  </a:lnTo>
                  <a:lnTo>
                    <a:pt x="9596" y="7840"/>
                  </a:lnTo>
                  <a:lnTo>
                    <a:pt x="9578" y="7516"/>
                  </a:lnTo>
                  <a:lnTo>
                    <a:pt x="9560" y="7228"/>
                  </a:lnTo>
                  <a:lnTo>
                    <a:pt x="9524" y="6993"/>
                  </a:lnTo>
                  <a:lnTo>
                    <a:pt x="9451" y="6777"/>
                  </a:lnTo>
                  <a:lnTo>
                    <a:pt x="9451" y="6741"/>
                  </a:lnTo>
                  <a:lnTo>
                    <a:pt x="9379" y="6579"/>
                  </a:lnTo>
                  <a:lnTo>
                    <a:pt x="9290" y="6417"/>
                  </a:lnTo>
                  <a:lnTo>
                    <a:pt x="9181" y="6272"/>
                  </a:lnTo>
                  <a:lnTo>
                    <a:pt x="9036" y="6128"/>
                  </a:lnTo>
                  <a:lnTo>
                    <a:pt x="8928" y="6020"/>
                  </a:lnTo>
                  <a:lnTo>
                    <a:pt x="8802" y="5930"/>
                  </a:lnTo>
                  <a:lnTo>
                    <a:pt x="8857" y="5768"/>
                  </a:lnTo>
                  <a:lnTo>
                    <a:pt x="8893" y="5588"/>
                  </a:lnTo>
                  <a:lnTo>
                    <a:pt x="8946" y="5264"/>
                  </a:lnTo>
                  <a:lnTo>
                    <a:pt x="8964" y="4884"/>
                  </a:lnTo>
                  <a:lnTo>
                    <a:pt x="8964" y="4380"/>
                  </a:lnTo>
                  <a:lnTo>
                    <a:pt x="8946" y="4037"/>
                  </a:lnTo>
                  <a:lnTo>
                    <a:pt x="8893" y="3731"/>
                  </a:lnTo>
                  <a:lnTo>
                    <a:pt x="8802" y="3461"/>
                  </a:lnTo>
                  <a:lnTo>
                    <a:pt x="8748" y="3334"/>
                  </a:lnTo>
                  <a:lnTo>
                    <a:pt x="8694" y="3226"/>
                  </a:lnTo>
                  <a:lnTo>
                    <a:pt x="8766" y="3028"/>
                  </a:lnTo>
                  <a:lnTo>
                    <a:pt x="8820" y="2812"/>
                  </a:lnTo>
                  <a:lnTo>
                    <a:pt x="8857" y="2578"/>
                  </a:lnTo>
                  <a:lnTo>
                    <a:pt x="8857" y="2308"/>
                  </a:lnTo>
                  <a:lnTo>
                    <a:pt x="8857" y="2091"/>
                  </a:lnTo>
                  <a:lnTo>
                    <a:pt x="8839" y="1875"/>
                  </a:lnTo>
                  <a:lnTo>
                    <a:pt x="8820" y="1676"/>
                  </a:lnTo>
                  <a:lnTo>
                    <a:pt x="8784" y="1478"/>
                  </a:lnTo>
                  <a:lnTo>
                    <a:pt x="8730" y="1316"/>
                  </a:lnTo>
                  <a:lnTo>
                    <a:pt x="8676" y="1153"/>
                  </a:lnTo>
                  <a:lnTo>
                    <a:pt x="8603" y="1010"/>
                  </a:lnTo>
                  <a:lnTo>
                    <a:pt x="8513" y="865"/>
                  </a:lnTo>
                  <a:lnTo>
                    <a:pt x="8424" y="739"/>
                  </a:lnTo>
                  <a:lnTo>
                    <a:pt x="8315" y="613"/>
                  </a:lnTo>
                  <a:lnTo>
                    <a:pt x="8207" y="505"/>
                  </a:lnTo>
                  <a:lnTo>
                    <a:pt x="8080" y="415"/>
                  </a:lnTo>
                  <a:lnTo>
                    <a:pt x="7955" y="324"/>
                  </a:lnTo>
                  <a:lnTo>
                    <a:pt x="7828" y="252"/>
                  </a:lnTo>
                  <a:lnTo>
                    <a:pt x="7683" y="181"/>
                  </a:lnTo>
                  <a:lnTo>
                    <a:pt x="7540" y="126"/>
                  </a:lnTo>
                  <a:lnTo>
                    <a:pt x="7287" y="72"/>
                  </a:lnTo>
                  <a:lnTo>
                    <a:pt x="7016" y="36"/>
                  </a:lnTo>
                  <a:lnTo>
                    <a:pt x="6674" y="0"/>
                  </a:lnTo>
                  <a:lnTo>
                    <a:pt x="6313" y="0"/>
                  </a:lnTo>
                  <a:lnTo>
                    <a:pt x="5411" y="0"/>
                  </a:lnTo>
                  <a:lnTo>
                    <a:pt x="5285" y="0"/>
                  </a:lnTo>
                  <a:lnTo>
                    <a:pt x="5158" y="18"/>
                  </a:lnTo>
                  <a:lnTo>
                    <a:pt x="5033" y="54"/>
                  </a:lnTo>
                  <a:lnTo>
                    <a:pt x="4906" y="90"/>
                  </a:lnTo>
                  <a:lnTo>
                    <a:pt x="4798" y="145"/>
                  </a:lnTo>
                  <a:lnTo>
                    <a:pt x="4689" y="216"/>
                  </a:lnTo>
                  <a:lnTo>
                    <a:pt x="4600" y="288"/>
                  </a:lnTo>
                  <a:lnTo>
                    <a:pt x="4509" y="378"/>
                  </a:lnTo>
                  <a:lnTo>
                    <a:pt x="4419" y="469"/>
                  </a:lnTo>
                  <a:lnTo>
                    <a:pt x="4347" y="559"/>
                  </a:lnTo>
                  <a:lnTo>
                    <a:pt x="4292" y="666"/>
                  </a:lnTo>
                  <a:lnTo>
                    <a:pt x="4238" y="775"/>
                  </a:lnTo>
                  <a:lnTo>
                    <a:pt x="4185" y="901"/>
                  </a:lnTo>
                  <a:lnTo>
                    <a:pt x="4149" y="1028"/>
                  </a:lnTo>
                  <a:lnTo>
                    <a:pt x="4131" y="1153"/>
                  </a:lnTo>
                  <a:lnTo>
                    <a:pt x="4131" y="1280"/>
                  </a:lnTo>
                  <a:lnTo>
                    <a:pt x="4131" y="3083"/>
                  </a:lnTo>
                  <a:lnTo>
                    <a:pt x="3986" y="3064"/>
                  </a:lnTo>
                  <a:lnTo>
                    <a:pt x="3823" y="3046"/>
                  </a:lnTo>
                  <a:lnTo>
                    <a:pt x="2309" y="3046"/>
                  </a:lnTo>
                  <a:lnTo>
                    <a:pt x="2164" y="3064"/>
                  </a:lnTo>
                  <a:lnTo>
                    <a:pt x="2020" y="3083"/>
                  </a:lnTo>
                  <a:lnTo>
                    <a:pt x="1894" y="3101"/>
                  </a:lnTo>
                  <a:lnTo>
                    <a:pt x="1749" y="3155"/>
                  </a:lnTo>
                  <a:lnTo>
                    <a:pt x="1624" y="3208"/>
                  </a:lnTo>
                  <a:lnTo>
                    <a:pt x="1515" y="3280"/>
                  </a:lnTo>
                  <a:lnTo>
                    <a:pt x="1389" y="3353"/>
                  </a:lnTo>
                  <a:lnTo>
                    <a:pt x="1280" y="3425"/>
                  </a:lnTo>
                  <a:lnTo>
                    <a:pt x="1191" y="3533"/>
                  </a:lnTo>
                  <a:lnTo>
                    <a:pt x="1100" y="3623"/>
                  </a:lnTo>
                  <a:lnTo>
                    <a:pt x="1010" y="3749"/>
                  </a:lnTo>
                  <a:lnTo>
                    <a:pt x="938" y="3857"/>
                  </a:lnTo>
                  <a:lnTo>
                    <a:pt x="883" y="3984"/>
                  </a:lnTo>
                  <a:lnTo>
                    <a:pt x="830" y="4109"/>
                  </a:lnTo>
                  <a:lnTo>
                    <a:pt x="794" y="4254"/>
                  </a:lnTo>
                  <a:lnTo>
                    <a:pt x="776" y="4398"/>
                  </a:lnTo>
                  <a:lnTo>
                    <a:pt x="613" y="5642"/>
                  </a:lnTo>
                  <a:lnTo>
                    <a:pt x="541" y="6164"/>
                  </a:lnTo>
                  <a:close/>
                  <a:moveTo>
                    <a:pt x="1624" y="5498"/>
                  </a:moveTo>
                  <a:lnTo>
                    <a:pt x="1749" y="4524"/>
                  </a:lnTo>
                  <a:lnTo>
                    <a:pt x="1767" y="4417"/>
                  </a:lnTo>
                  <a:lnTo>
                    <a:pt x="1822" y="4326"/>
                  </a:lnTo>
                  <a:lnTo>
                    <a:pt x="1876" y="4254"/>
                  </a:lnTo>
                  <a:lnTo>
                    <a:pt x="1930" y="4182"/>
                  </a:lnTo>
                  <a:lnTo>
                    <a:pt x="2020" y="4109"/>
                  </a:lnTo>
                  <a:lnTo>
                    <a:pt x="2110" y="4073"/>
                  </a:lnTo>
                  <a:lnTo>
                    <a:pt x="2200" y="4055"/>
                  </a:lnTo>
                  <a:lnTo>
                    <a:pt x="2309" y="4037"/>
                  </a:lnTo>
                  <a:lnTo>
                    <a:pt x="3823" y="4037"/>
                  </a:lnTo>
                  <a:lnTo>
                    <a:pt x="3914" y="4037"/>
                  </a:lnTo>
                  <a:lnTo>
                    <a:pt x="3986" y="4055"/>
                  </a:lnTo>
                  <a:lnTo>
                    <a:pt x="4058" y="4091"/>
                  </a:lnTo>
                  <a:lnTo>
                    <a:pt x="4131" y="4127"/>
                  </a:lnTo>
                  <a:lnTo>
                    <a:pt x="4221" y="4200"/>
                  </a:lnTo>
                  <a:lnTo>
                    <a:pt x="4292" y="4290"/>
                  </a:lnTo>
                  <a:lnTo>
                    <a:pt x="4347" y="4398"/>
                  </a:lnTo>
                  <a:lnTo>
                    <a:pt x="4383" y="4524"/>
                  </a:lnTo>
                  <a:lnTo>
                    <a:pt x="4528" y="5479"/>
                  </a:lnTo>
                  <a:lnTo>
                    <a:pt x="4600" y="6020"/>
                  </a:lnTo>
                  <a:lnTo>
                    <a:pt x="4618" y="6111"/>
                  </a:lnTo>
                  <a:lnTo>
                    <a:pt x="4707" y="6723"/>
                  </a:lnTo>
                  <a:lnTo>
                    <a:pt x="4707" y="6759"/>
                  </a:lnTo>
                  <a:lnTo>
                    <a:pt x="4816" y="7480"/>
                  </a:lnTo>
                  <a:lnTo>
                    <a:pt x="5231" y="10184"/>
                  </a:lnTo>
                  <a:lnTo>
                    <a:pt x="5231" y="10292"/>
                  </a:lnTo>
                  <a:lnTo>
                    <a:pt x="5213" y="10364"/>
                  </a:lnTo>
                  <a:lnTo>
                    <a:pt x="5176" y="10454"/>
                  </a:lnTo>
                  <a:lnTo>
                    <a:pt x="5122" y="10526"/>
                  </a:lnTo>
                  <a:lnTo>
                    <a:pt x="5069" y="10581"/>
                  </a:lnTo>
                  <a:lnTo>
                    <a:pt x="4997" y="10635"/>
                  </a:lnTo>
                  <a:lnTo>
                    <a:pt x="4906" y="10671"/>
                  </a:lnTo>
                  <a:lnTo>
                    <a:pt x="4816" y="10671"/>
                  </a:lnTo>
                  <a:lnTo>
                    <a:pt x="4022" y="10671"/>
                  </a:lnTo>
                  <a:lnTo>
                    <a:pt x="3914" y="10671"/>
                  </a:lnTo>
                  <a:lnTo>
                    <a:pt x="3823" y="10635"/>
                  </a:lnTo>
                  <a:lnTo>
                    <a:pt x="3734" y="10599"/>
                  </a:lnTo>
                  <a:lnTo>
                    <a:pt x="3662" y="10526"/>
                  </a:lnTo>
                  <a:lnTo>
                    <a:pt x="3607" y="10454"/>
                  </a:lnTo>
                  <a:lnTo>
                    <a:pt x="3553" y="10382"/>
                  </a:lnTo>
                  <a:lnTo>
                    <a:pt x="3517" y="10292"/>
                  </a:lnTo>
                  <a:lnTo>
                    <a:pt x="3499" y="10184"/>
                  </a:lnTo>
                  <a:lnTo>
                    <a:pt x="3445" y="9535"/>
                  </a:lnTo>
                  <a:lnTo>
                    <a:pt x="3427" y="9499"/>
                  </a:lnTo>
                  <a:lnTo>
                    <a:pt x="3373" y="9481"/>
                  </a:lnTo>
                  <a:lnTo>
                    <a:pt x="2886" y="9481"/>
                  </a:lnTo>
                  <a:lnTo>
                    <a:pt x="2832" y="9499"/>
                  </a:lnTo>
                  <a:lnTo>
                    <a:pt x="2814" y="9535"/>
                  </a:lnTo>
                  <a:lnTo>
                    <a:pt x="2760" y="10184"/>
                  </a:lnTo>
                  <a:lnTo>
                    <a:pt x="2742" y="10292"/>
                  </a:lnTo>
                  <a:lnTo>
                    <a:pt x="2706" y="10382"/>
                  </a:lnTo>
                  <a:lnTo>
                    <a:pt x="2651" y="10454"/>
                  </a:lnTo>
                  <a:lnTo>
                    <a:pt x="2597" y="10526"/>
                  </a:lnTo>
                  <a:lnTo>
                    <a:pt x="2508" y="10599"/>
                  </a:lnTo>
                  <a:lnTo>
                    <a:pt x="2435" y="10635"/>
                  </a:lnTo>
                  <a:lnTo>
                    <a:pt x="2327" y="10671"/>
                  </a:lnTo>
                  <a:lnTo>
                    <a:pt x="2236" y="10671"/>
                  </a:lnTo>
                  <a:lnTo>
                    <a:pt x="1425" y="10671"/>
                  </a:lnTo>
                  <a:lnTo>
                    <a:pt x="1334" y="10671"/>
                  </a:lnTo>
                  <a:lnTo>
                    <a:pt x="1245" y="10635"/>
                  </a:lnTo>
                  <a:lnTo>
                    <a:pt x="1173" y="10581"/>
                  </a:lnTo>
                  <a:lnTo>
                    <a:pt x="1100" y="10526"/>
                  </a:lnTo>
                  <a:lnTo>
                    <a:pt x="1046" y="10454"/>
                  </a:lnTo>
                  <a:lnTo>
                    <a:pt x="1010" y="10364"/>
                  </a:lnTo>
                  <a:lnTo>
                    <a:pt x="992" y="10292"/>
                  </a:lnTo>
                  <a:lnTo>
                    <a:pt x="992" y="10184"/>
                  </a:lnTo>
                  <a:lnTo>
                    <a:pt x="1497" y="6507"/>
                  </a:lnTo>
                  <a:lnTo>
                    <a:pt x="1551" y="6002"/>
                  </a:lnTo>
                  <a:lnTo>
                    <a:pt x="1624" y="5498"/>
                  </a:lnTo>
                  <a:close/>
                  <a:moveTo>
                    <a:pt x="7864" y="1316"/>
                  </a:moveTo>
                  <a:lnTo>
                    <a:pt x="7900" y="1388"/>
                  </a:lnTo>
                  <a:lnTo>
                    <a:pt x="7955" y="1496"/>
                  </a:lnTo>
                  <a:lnTo>
                    <a:pt x="8009" y="1712"/>
                  </a:lnTo>
                  <a:lnTo>
                    <a:pt x="8045" y="1982"/>
                  </a:lnTo>
                  <a:lnTo>
                    <a:pt x="8062" y="2308"/>
                  </a:lnTo>
                  <a:lnTo>
                    <a:pt x="8062" y="2523"/>
                  </a:lnTo>
                  <a:lnTo>
                    <a:pt x="8027" y="2704"/>
                  </a:lnTo>
                  <a:lnTo>
                    <a:pt x="7973" y="2866"/>
                  </a:lnTo>
                  <a:lnTo>
                    <a:pt x="7918" y="2974"/>
                  </a:lnTo>
                  <a:lnTo>
                    <a:pt x="7828" y="3046"/>
                  </a:lnTo>
                  <a:lnTo>
                    <a:pt x="7720" y="3119"/>
                  </a:lnTo>
                  <a:lnTo>
                    <a:pt x="7576" y="3190"/>
                  </a:lnTo>
                  <a:lnTo>
                    <a:pt x="7395" y="3244"/>
                  </a:lnTo>
                  <a:lnTo>
                    <a:pt x="7377" y="3244"/>
                  </a:lnTo>
                  <a:lnTo>
                    <a:pt x="7395" y="3262"/>
                  </a:lnTo>
                  <a:lnTo>
                    <a:pt x="7594" y="3334"/>
                  </a:lnTo>
                  <a:lnTo>
                    <a:pt x="7756" y="3407"/>
                  </a:lnTo>
                  <a:lnTo>
                    <a:pt x="7900" y="3497"/>
                  </a:lnTo>
                  <a:lnTo>
                    <a:pt x="7991" y="3604"/>
                  </a:lnTo>
                  <a:lnTo>
                    <a:pt x="8062" y="3749"/>
                  </a:lnTo>
                  <a:lnTo>
                    <a:pt x="8116" y="3930"/>
                  </a:lnTo>
                  <a:lnTo>
                    <a:pt x="8153" y="4145"/>
                  </a:lnTo>
                  <a:lnTo>
                    <a:pt x="8171" y="4380"/>
                  </a:lnTo>
                  <a:lnTo>
                    <a:pt x="8171" y="4884"/>
                  </a:lnTo>
                  <a:lnTo>
                    <a:pt x="8153" y="5228"/>
                  </a:lnTo>
                  <a:lnTo>
                    <a:pt x="8098" y="5498"/>
                  </a:lnTo>
                  <a:lnTo>
                    <a:pt x="8062" y="5642"/>
                  </a:lnTo>
                  <a:lnTo>
                    <a:pt x="7792" y="5588"/>
                  </a:lnTo>
                  <a:lnTo>
                    <a:pt x="7486" y="5570"/>
                  </a:lnTo>
                  <a:lnTo>
                    <a:pt x="7232" y="5588"/>
                  </a:lnTo>
                  <a:lnTo>
                    <a:pt x="6980" y="5624"/>
                  </a:lnTo>
                  <a:lnTo>
                    <a:pt x="6746" y="5678"/>
                  </a:lnTo>
                  <a:lnTo>
                    <a:pt x="6529" y="5768"/>
                  </a:lnTo>
                  <a:lnTo>
                    <a:pt x="6367" y="5840"/>
                  </a:lnTo>
                  <a:lnTo>
                    <a:pt x="6223" y="5930"/>
                  </a:lnTo>
                  <a:lnTo>
                    <a:pt x="6096" y="6039"/>
                  </a:lnTo>
                  <a:lnTo>
                    <a:pt x="5970" y="6146"/>
                  </a:lnTo>
                  <a:lnTo>
                    <a:pt x="5627" y="6146"/>
                  </a:lnTo>
                  <a:lnTo>
                    <a:pt x="5591" y="5894"/>
                  </a:lnTo>
                  <a:lnTo>
                    <a:pt x="5357" y="4380"/>
                  </a:lnTo>
                  <a:lnTo>
                    <a:pt x="5303" y="4127"/>
                  </a:lnTo>
                  <a:lnTo>
                    <a:pt x="5213" y="3912"/>
                  </a:lnTo>
                  <a:lnTo>
                    <a:pt x="5086" y="3695"/>
                  </a:lnTo>
                  <a:lnTo>
                    <a:pt x="4924" y="3515"/>
                  </a:lnTo>
                  <a:lnTo>
                    <a:pt x="4924" y="1280"/>
                  </a:lnTo>
                  <a:lnTo>
                    <a:pt x="4942" y="1189"/>
                  </a:lnTo>
                  <a:lnTo>
                    <a:pt x="4960" y="1099"/>
                  </a:lnTo>
                  <a:lnTo>
                    <a:pt x="5015" y="1010"/>
                  </a:lnTo>
                  <a:lnTo>
                    <a:pt x="5069" y="938"/>
                  </a:lnTo>
                  <a:lnTo>
                    <a:pt x="5140" y="883"/>
                  </a:lnTo>
                  <a:lnTo>
                    <a:pt x="5231" y="829"/>
                  </a:lnTo>
                  <a:lnTo>
                    <a:pt x="5321" y="811"/>
                  </a:lnTo>
                  <a:lnTo>
                    <a:pt x="5411" y="793"/>
                  </a:lnTo>
                  <a:lnTo>
                    <a:pt x="6313" y="793"/>
                  </a:lnTo>
                  <a:lnTo>
                    <a:pt x="6620" y="793"/>
                  </a:lnTo>
                  <a:lnTo>
                    <a:pt x="6890" y="811"/>
                  </a:lnTo>
                  <a:lnTo>
                    <a:pt x="7125" y="847"/>
                  </a:lnTo>
                  <a:lnTo>
                    <a:pt x="7305" y="901"/>
                  </a:lnTo>
                  <a:lnTo>
                    <a:pt x="7467" y="956"/>
                  </a:lnTo>
                  <a:lnTo>
                    <a:pt x="7612" y="1046"/>
                  </a:lnTo>
                  <a:lnTo>
                    <a:pt x="7738" y="1171"/>
                  </a:lnTo>
                  <a:lnTo>
                    <a:pt x="7864" y="1316"/>
                  </a:lnTo>
                  <a:close/>
                  <a:moveTo>
                    <a:pt x="8802" y="6958"/>
                  </a:moveTo>
                  <a:lnTo>
                    <a:pt x="8802" y="6975"/>
                  </a:lnTo>
                  <a:lnTo>
                    <a:pt x="8839" y="7102"/>
                  </a:lnTo>
                  <a:lnTo>
                    <a:pt x="8875" y="7246"/>
                  </a:lnTo>
                  <a:lnTo>
                    <a:pt x="8910" y="7643"/>
                  </a:lnTo>
                  <a:lnTo>
                    <a:pt x="8910" y="7858"/>
                  </a:lnTo>
                  <a:lnTo>
                    <a:pt x="8910" y="7949"/>
                  </a:lnTo>
                  <a:lnTo>
                    <a:pt x="8875" y="8039"/>
                  </a:lnTo>
                  <a:lnTo>
                    <a:pt x="8839" y="8129"/>
                  </a:lnTo>
                  <a:lnTo>
                    <a:pt x="8766" y="8202"/>
                  </a:lnTo>
                  <a:lnTo>
                    <a:pt x="8694" y="8255"/>
                  </a:lnTo>
                  <a:lnTo>
                    <a:pt x="8622" y="8309"/>
                  </a:lnTo>
                  <a:lnTo>
                    <a:pt x="8531" y="8327"/>
                  </a:lnTo>
                  <a:lnTo>
                    <a:pt x="8424" y="8345"/>
                  </a:lnTo>
                  <a:lnTo>
                    <a:pt x="8207" y="8345"/>
                  </a:lnTo>
                  <a:lnTo>
                    <a:pt x="8116" y="8327"/>
                  </a:lnTo>
                  <a:lnTo>
                    <a:pt x="8027" y="8309"/>
                  </a:lnTo>
                  <a:lnTo>
                    <a:pt x="7937" y="8255"/>
                  </a:lnTo>
                  <a:lnTo>
                    <a:pt x="7864" y="8202"/>
                  </a:lnTo>
                  <a:lnTo>
                    <a:pt x="7810" y="8129"/>
                  </a:lnTo>
                  <a:lnTo>
                    <a:pt x="7756" y="8039"/>
                  </a:lnTo>
                  <a:lnTo>
                    <a:pt x="7738" y="7949"/>
                  </a:lnTo>
                  <a:lnTo>
                    <a:pt x="7720" y="7858"/>
                  </a:lnTo>
                  <a:lnTo>
                    <a:pt x="7720" y="7552"/>
                  </a:lnTo>
                  <a:lnTo>
                    <a:pt x="7720" y="7264"/>
                  </a:lnTo>
                  <a:lnTo>
                    <a:pt x="7702" y="7174"/>
                  </a:lnTo>
                  <a:lnTo>
                    <a:pt x="7683" y="7120"/>
                  </a:lnTo>
                  <a:lnTo>
                    <a:pt x="7665" y="7083"/>
                  </a:lnTo>
                  <a:lnTo>
                    <a:pt x="7629" y="7047"/>
                  </a:lnTo>
                  <a:lnTo>
                    <a:pt x="7576" y="7029"/>
                  </a:lnTo>
                  <a:lnTo>
                    <a:pt x="7522" y="7029"/>
                  </a:lnTo>
                  <a:lnTo>
                    <a:pt x="7449" y="7029"/>
                  </a:lnTo>
                  <a:lnTo>
                    <a:pt x="7395" y="7065"/>
                  </a:lnTo>
                  <a:lnTo>
                    <a:pt x="7359" y="7083"/>
                  </a:lnTo>
                  <a:lnTo>
                    <a:pt x="7323" y="7138"/>
                  </a:lnTo>
                  <a:lnTo>
                    <a:pt x="7305" y="7300"/>
                  </a:lnTo>
                  <a:lnTo>
                    <a:pt x="7287" y="7588"/>
                  </a:lnTo>
                  <a:lnTo>
                    <a:pt x="7287" y="9715"/>
                  </a:lnTo>
                  <a:lnTo>
                    <a:pt x="7305" y="9985"/>
                  </a:lnTo>
                  <a:lnTo>
                    <a:pt x="7323" y="10148"/>
                  </a:lnTo>
                  <a:lnTo>
                    <a:pt x="7359" y="10184"/>
                  </a:lnTo>
                  <a:lnTo>
                    <a:pt x="7395" y="10220"/>
                  </a:lnTo>
                  <a:lnTo>
                    <a:pt x="7449" y="10238"/>
                  </a:lnTo>
                  <a:lnTo>
                    <a:pt x="7504" y="10256"/>
                  </a:lnTo>
                  <a:lnTo>
                    <a:pt x="7576" y="10238"/>
                  </a:lnTo>
                  <a:lnTo>
                    <a:pt x="7612" y="10220"/>
                  </a:lnTo>
                  <a:lnTo>
                    <a:pt x="7665" y="10184"/>
                  </a:lnTo>
                  <a:lnTo>
                    <a:pt x="7683" y="10148"/>
                  </a:lnTo>
                  <a:lnTo>
                    <a:pt x="7702" y="10076"/>
                  </a:lnTo>
                  <a:lnTo>
                    <a:pt x="7720" y="9985"/>
                  </a:lnTo>
                  <a:lnTo>
                    <a:pt x="7720" y="9661"/>
                  </a:lnTo>
                  <a:lnTo>
                    <a:pt x="7720" y="9589"/>
                  </a:lnTo>
                  <a:lnTo>
                    <a:pt x="7738" y="9481"/>
                  </a:lnTo>
                  <a:lnTo>
                    <a:pt x="7756" y="9391"/>
                  </a:lnTo>
                  <a:lnTo>
                    <a:pt x="7810" y="9301"/>
                  </a:lnTo>
                  <a:lnTo>
                    <a:pt x="7864" y="9228"/>
                  </a:lnTo>
                  <a:lnTo>
                    <a:pt x="7937" y="9174"/>
                  </a:lnTo>
                  <a:lnTo>
                    <a:pt x="8027" y="9138"/>
                  </a:lnTo>
                  <a:lnTo>
                    <a:pt x="8116" y="9102"/>
                  </a:lnTo>
                  <a:lnTo>
                    <a:pt x="8207" y="9102"/>
                  </a:lnTo>
                  <a:lnTo>
                    <a:pt x="8424" y="9102"/>
                  </a:lnTo>
                  <a:lnTo>
                    <a:pt x="8531" y="9102"/>
                  </a:lnTo>
                  <a:lnTo>
                    <a:pt x="8622" y="9138"/>
                  </a:lnTo>
                  <a:lnTo>
                    <a:pt x="8694" y="9174"/>
                  </a:lnTo>
                  <a:lnTo>
                    <a:pt x="8766" y="9228"/>
                  </a:lnTo>
                  <a:lnTo>
                    <a:pt x="8839" y="9301"/>
                  </a:lnTo>
                  <a:lnTo>
                    <a:pt x="8875" y="9391"/>
                  </a:lnTo>
                  <a:lnTo>
                    <a:pt x="8910" y="9481"/>
                  </a:lnTo>
                  <a:lnTo>
                    <a:pt x="8910" y="9589"/>
                  </a:lnTo>
                  <a:lnTo>
                    <a:pt x="8875" y="9985"/>
                  </a:lnTo>
                  <a:lnTo>
                    <a:pt x="8857" y="10148"/>
                  </a:lnTo>
                  <a:lnTo>
                    <a:pt x="8820" y="10274"/>
                  </a:lnTo>
                  <a:lnTo>
                    <a:pt x="8748" y="10418"/>
                  </a:lnTo>
                  <a:lnTo>
                    <a:pt x="8658" y="10562"/>
                  </a:lnTo>
                  <a:lnTo>
                    <a:pt x="8531" y="10689"/>
                  </a:lnTo>
                  <a:lnTo>
                    <a:pt x="8369" y="10796"/>
                  </a:lnTo>
                  <a:lnTo>
                    <a:pt x="8189" y="10905"/>
                  </a:lnTo>
                  <a:lnTo>
                    <a:pt x="7991" y="10959"/>
                  </a:lnTo>
                  <a:lnTo>
                    <a:pt x="7774" y="11013"/>
                  </a:lnTo>
                  <a:lnTo>
                    <a:pt x="7522" y="11031"/>
                  </a:lnTo>
                  <a:lnTo>
                    <a:pt x="7269" y="11013"/>
                  </a:lnTo>
                  <a:lnTo>
                    <a:pt x="7053" y="10977"/>
                  </a:lnTo>
                  <a:lnTo>
                    <a:pt x="6836" y="10923"/>
                  </a:lnTo>
                  <a:lnTo>
                    <a:pt x="6656" y="10832"/>
                  </a:lnTo>
                  <a:lnTo>
                    <a:pt x="6511" y="10725"/>
                  </a:lnTo>
                  <a:lnTo>
                    <a:pt x="6385" y="10617"/>
                  </a:lnTo>
                  <a:lnTo>
                    <a:pt x="6295" y="10472"/>
                  </a:lnTo>
                  <a:lnTo>
                    <a:pt x="6223" y="10329"/>
                  </a:lnTo>
                  <a:lnTo>
                    <a:pt x="6223" y="10184"/>
                  </a:lnTo>
                  <a:lnTo>
                    <a:pt x="6205" y="10040"/>
                  </a:lnTo>
                  <a:lnTo>
                    <a:pt x="6096" y="9355"/>
                  </a:lnTo>
                  <a:lnTo>
                    <a:pt x="6096" y="9301"/>
                  </a:lnTo>
                  <a:lnTo>
                    <a:pt x="6096" y="7967"/>
                  </a:lnTo>
                  <a:lnTo>
                    <a:pt x="6115" y="7534"/>
                  </a:lnTo>
                  <a:lnTo>
                    <a:pt x="6133" y="7228"/>
                  </a:lnTo>
                  <a:lnTo>
                    <a:pt x="6169" y="7083"/>
                  </a:lnTo>
                  <a:lnTo>
                    <a:pt x="6223" y="6940"/>
                  </a:lnTo>
                  <a:lnTo>
                    <a:pt x="6277" y="6850"/>
                  </a:lnTo>
                  <a:lnTo>
                    <a:pt x="6331" y="6741"/>
                  </a:lnTo>
                  <a:lnTo>
                    <a:pt x="6403" y="6669"/>
                  </a:lnTo>
                  <a:lnTo>
                    <a:pt x="6547" y="6543"/>
                  </a:lnTo>
                  <a:lnTo>
                    <a:pt x="6674" y="6453"/>
                  </a:lnTo>
                  <a:lnTo>
                    <a:pt x="6800" y="6381"/>
                  </a:lnTo>
                  <a:lnTo>
                    <a:pt x="6962" y="6327"/>
                  </a:lnTo>
                  <a:lnTo>
                    <a:pt x="7125" y="6291"/>
                  </a:lnTo>
                  <a:lnTo>
                    <a:pt x="7305" y="6272"/>
                  </a:lnTo>
                  <a:lnTo>
                    <a:pt x="7486" y="6254"/>
                  </a:lnTo>
                  <a:lnTo>
                    <a:pt x="7756" y="6272"/>
                  </a:lnTo>
                  <a:lnTo>
                    <a:pt x="7991" y="6309"/>
                  </a:lnTo>
                  <a:lnTo>
                    <a:pt x="8189" y="6381"/>
                  </a:lnTo>
                  <a:lnTo>
                    <a:pt x="8351" y="6453"/>
                  </a:lnTo>
                  <a:lnTo>
                    <a:pt x="8406" y="6489"/>
                  </a:lnTo>
                  <a:lnTo>
                    <a:pt x="8460" y="6525"/>
                  </a:lnTo>
                  <a:lnTo>
                    <a:pt x="8585" y="6633"/>
                  </a:lnTo>
                  <a:lnTo>
                    <a:pt x="8676" y="6723"/>
                  </a:lnTo>
                  <a:lnTo>
                    <a:pt x="8748" y="6832"/>
                  </a:lnTo>
                  <a:lnTo>
                    <a:pt x="8802" y="6958"/>
                  </a:lnTo>
                  <a:close/>
                </a:path>
              </a:pathLst>
            </a:custGeom>
            <a:grpFill/>
            <a:ln w="9525">
              <a:noFill/>
              <a:round/>
              <a:headEnd/>
              <a:tailEnd/>
            </a:ln>
          </p:spPr>
          <p:txBody>
            <a:bodyPr/>
            <a:lstStyle/>
            <a:p>
              <a:pPr>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168"/>
            <p:cNvSpPr>
              <a:spLocks/>
            </p:cNvSpPr>
            <p:nvPr/>
          </p:nvSpPr>
          <p:spPr bwMode="gray">
            <a:xfrm>
              <a:off x="5658530" y="5206320"/>
              <a:ext cx="42863" cy="198438"/>
            </a:xfrm>
            <a:custGeom>
              <a:avLst/>
              <a:gdLst/>
              <a:ahLst/>
              <a:cxnLst>
                <a:cxn ang="0">
                  <a:pos x="54" y="2739"/>
                </a:cxn>
                <a:cxn ang="0">
                  <a:pos x="523" y="2739"/>
                </a:cxn>
                <a:cxn ang="0">
                  <a:pos x="541" y="2721"/>
                </a:cxn>
                <a:cxn ang="0">
                  <a:pos x="559" y="2703"/>
                </a:cxn>
                <a:cxn ang="0">
                  <a:pos x="577" y="2667"/>
                </a:cxn>
                <a:cxn ang="0">
                  <a:pos x="415" y="1081"/>
                </a:cxn>
                <a:cxn ang="0">
                  <a:pos x="361" y="541"/>
                </a:cxn>
                <a:cxn ang="0">
                  <a:pos x="324" y="36"/>
                </a:cxn>
                <a:cxn ang="0">
                  <a:pos x="324" y="0"/>
                </a:cxn>
                <a:cxn ang="0">
                  <a:pos x="306" y="0"/>
                </a:cxn>
                <a:cxn ang="0">
                  <a:pos x="306" y="18"/>
                </a:cxn>
                <a:cxn ang="0">
                  <a:pos x="234" y="523"/>
                </a:cxn>
                <a:cxn ang="0">
                  <a:pos x="180" y="1009"/>
                </a:cxn>
                <a:cxn ang="0">
                  <a:pos x="54" y="1964"/>
                </a:cxn>
                <a:cxn ang="0">
                  <a:pos x="0" y="2685"/>
                </a:cxn>
                <a:cxn ang="0">
                  <a:pos x="0" y="2721"/>
                </a:cxn>
                <a:cxn ang="0">
                  <a:pos x="54" y="2739"/>
                </a:cxn>
              </a:cxnLst>
              <a:rect l="0" t="0" r="r" b="b"/>
              <a:pathLst>
                <a:path w="577" h="2739">
                  <a:moveTo>
                    <a:pt x="54" y="2739"/>
                  </a:moveTo>
                  <a:lnTo>
                    <a:pt x="523" y="2739"/>
                  </a:lnTo>
                  <a:lnTo>
                    <a:pt x="541" y="2721"/>
                  </a:lnTo>
                  <a:lnTo>
                    <a:pt x="559" y="2703"/>
                  </a:lnTo>
                  <a:lnTo>
                    <a:pt x="577" y="2667"/>
                  </a:lnTo>
                  <a:lnTo>
                    <a:pt x="415" y="1081"/>
                  </a:lnTo>
                  <a:lnTo>
                    <a:pt x="361" y="541"/>
                  </a:lnTo>
                  <a:lnTo>
                    <a:pt x="324" y="36"/>
                  </a:lnTo>
                  <a:lnTo>
                    <a:pt x="324" y="0"/>
                  </a:lnTo>
                  <a:lnTo>
                    <a:pt x="306" y="0"/>
                  </a:lnTo>
                  <a:lnTo>
                    <a:pt x="306" y="18"/>
                  </a:lnTo>
                  <a:lnTo>
                    <a:pt x="234" y="523"/>
                  </a:lnTo>
                  <a:lnTo>
                    <a:pt x="180" y="1009"/>
                  </a:lnTo>
                  <a:lnTo>
                    <a:pt x="54" y="1964"/>
                  </a:lnTo>
                  <a:lnTo>
                    <a:pt x="0" y="2685"/>
                  </a:lnTo>
                  <a:lnTo>
                    <a:pt x="0" y="2721"/>
                  </a:lnTo>
                  <a:lnTo>
                    <a:pt x="54" y="2739"/>
                  </a:lnTo>
                  <a:close/>
                </a:path>
              </a:pathLst>
            </a:custGeom>
            <a:grpFill/>
            <a:ln w="9525">
              <a:noFill/>
              <a:round/>
              <a:headEnd/>
              <a:tailEnd/>
            </a:ln>
          </p:spPr>
          <p:txBody>
            <a:bodyPr/>
            <a:lstStyle/>
            <a:p>
              <a:pPr>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0" name="Freeform 110"/>
          <p:cNvSpPr>
            <a:spLocks noEditPoints="1"/>
          </p:cNvSpPr>
          <p:nvPr/>
        </p:nvSpPr>
        <p:spPr bwMode="gray">
          <a:xfrm>
            <a:off x="3231372" y="1718625"/>
            <a:ext cx="422111" cy="310332"/>
          </a:xfrm>
          <a:custGeom>
            <a:avLst/>
            <a:gdLst/>
            <a:ahLst/>
            <a:cxnLst>
              <a:cxn ang="0">
                <a:pos x="16192" y="3740"/>
              </a:cxn>
              <a:cxn ang="0">
                <a:pos x="15357" y="3784"/>
              </a:cxn>
              <a:cxn ang="0">
                <a:pos x="11000" y="2948"/>
              </a:cxn>
              <a:cxn ang="0">
                <a:pos x="10252" y="2376"/>
              </a:cxn>
              <a:cxn ang="0">
                <a:pos x="2288" y="88"/>
              </a:cxn>
              <a:cxn ang="0">
                <a:pos x="1540" y="44"/>
              </a:cxn>
              <a:cxn ang="0">
                <a:pos x="572" y="968"/>
              </a:cxn>
              <a:cxn ang="0">
                <a:pos x="44" y="2728"/>
              </a:cxn>
              <a:cxn ang="0">
                <a:pos x="264" y="4400"/>
              </a:cxn>
              <a:cxn ang="0">
                <a:pos x="880" y="5016"/>
              </a:cxn>
              <a:cxn ang="0">
                <a:pos x="1760" y="4928"/>
              </a:cxn>
              <a:cxn ang="0">
                <a:pos x="4928" y="5984"/>
              </a:cxn>
              <a:cxn ang="0">
                <a:pos x="5764" y="6512"/>
              </a:cxn>
              <a:cxn ang="0">
                <a:pos x="5764" y="8712"/>
              </a:cxn>
              <a:cxn ang="0">
                <a:pos x="6600" y="9812"/>
              </a:cxn>
              <a:cxn ang="0">
                <a:pos x="8272" y="9812"/>
              </a:cxn>
              <a:cxn ang="0">
                <a:pos x="9461" y="9196"/>
              </a:cxn>
              <a:cxn ang="0">
                <a:pos x="10164" y="8096"/>
              </a:cxn>
              <a:cxn ang="0">
                <a:pos x="10032" y="6556"/>
              </a:cxn>
              <a:cxn ang="0">
                <a:pos x="11044" y="6468"/>
              </a:cxn>
              <a:cxn ang="0">
                <a:pos x="14741" y="6908"/>
              </a:cxn>
              <a:cxn ang="0">
                <a:pos x="15488" y="7260"/>
              </a:cxn>
              <a:cxn ang="0">
                <a:pos x="16280" y="6556"/>
              </a:cxn>
              <a:cxn ang="0">
                <a:pos x="16676" y="5324"/>
              </a:cxn>
              <a:cxn ang="0">
                <a:pos x="2200" y="2640"/>
              </a:cxn>
              <a:cxn ang="0">
                <a:pos x="1672" y="3960"/>
              </a:cxn>
              <a:cxn ang="0">
                <a:pos x="1188" y="4312"/>
              </a:cxn>
              <a:cxn ang="0">
                <a:pos x="836" y="3828"/>
              </a:cxn>
              <a:cxn ang="0">
                <a:pos x="836" y="2376"/>
              </a:cxn>
              <a:cxn ang="0">
                <a:pos x="1408" y="1100"/>
              </a:cxn>
              <a:cxn ang="0">
                <a:pos x="1892" y="748"/>
              </a:cxn>
              <a:cxn ang="0">
                <a:pos x="2200" y="1232"/>
              </a:cxn>
              <a:cxn ang="0">
                <a:pos x="2200" y="2640"/>
              </a:cxn>
              <a:cxn ang="0">
                <a:pos x="3036" y="1848"/>
              </a:cxn>
              <a:cxn ang="0">
                <a:pos x="9504" y="3168"/>
              </a:cxn>
              <a:cxn ang="0">
                <a:pos x="10516" y="5588"/>
              </a:cxn>
              <a:cxn ang="0">
                <a:pos x="10032" y="5368"/>
              </a:cxn>
              <a:cxn ang="0">
                <a:pos x="9812" y="4708"/>
              </a:cxn>
              <a:cxn ang="0">
                <a:pos x="10032" y="4048"/>
              </a:cxn>
              <a:cxn ang="0">
                <a:pos x="10516" y="3872"/>
              </a:cxn>
              <a:cxn ang="0">
                <a:pos x="10956" y="4356"/>
              </a:cxn>
              <a:cxn ang="0">
                <a:pos x="10956" y="5060"/>
              </a:cxn>
              <a:cxn ang="0">
                <a:pos x="12012" y="4268"/>
              </a:cxn>
              <a:cxn ang="0">
                <a:pos x="15180" y="4620"/>
              </a:cxn>
              <a:cxn ang="0">
                <a:pos x="15928" y="6072"/>
              </a:cxn>
              <a:cxn ang="0">
                <a:pos x="15444" y="6732"/>
              </a:cxn>
              <a:cxn ang="0">
                <a:pos x="15357" y="6336"/>
              </a:cxn>
              <a:cxn ang="0">
                <a:pos x="15708" y="5191"/>
              </a:cxn>
              <a:cxn ang="0">
                <a:pos x="15620" y="4312"/>
              </a:cxn>
              <a:cxn ang="0">
                <a:pos x="15972" y="4268"/>
              </a:cxn>
              <a:cxn ang="0">
                <a:pos x="16148" y="5280"/>
              </a:cxn>
            </a:cxnLst>
            <a:rect l="0" t="0" r="r" b="b"/>
            <a:pathLst>
              <a:path w="16676" h="14872">
                <a:moveTo>
                  <a:pt x="16632" y="4400"/>
                </a:moveTo>
                <a:lnTo>
                  <a:pt x="16500" y="4092"/>
                </a:lnTo>
                <a:lnTo>
                  <a:pt x="16367" y="3872"/>
                </a:lnTo>
                <a:lnTo>
                  <a:pt x="16192" y="3740"/>
                </a:lnTo>
                <a:lnTo>
                  <a:pt x="15972" y="3652"/>
                </a:lnTo>
                <a:lnTo>
                  <a:pt x="15752" y="3608"/>
                </a:lnTo>
                <a:lnTo>
                  <a:pt x="15532" y="3696"/>
                </a:lnTo>
                <a:lnTo>
                  <a:pt x="15357" y="3784"/>
                </a:lnTo>
                <a:lnTo>
                  <a:pt x="15180" y="3960"/>
                </a:lnTo>
                <a:lnTo>
                  <a:pt x="11440" y="3212"/>
                </a:lnTo>
                <a:lnTo>
                  <a:pt x="11220" y="3080"/>
                </a:lnTo>
                <a:lnTo>
                  <a:pt x="11000" y="2948"/>
                </a:lnTo>
                <a:lnTo>
                  <a:pt x="10736" y="2860"/>
                </a:lnTo>
                <a:lnTo>
                  <a:pt x="10473" y="2816"/>
                </a:lnTo>
                <a:lnTo>
                  <a:pt x="10384" y="2596"/>
                </a:lnTo>
                <a:lnTo>
                  <a:pt x="10252" y="2376"/>
                </a:lnTo>
                <a:lnTo>
                  <a:pt x="2904" y="880"/>
                </a:lnTo>
                <a:lnTo>
                  <a:pt x="2728" y="572"/>
                </a:lnTo>
                <a:lnTo>
                  <a:pt x="2552" y="309"/>
                </a:lnTo>
                <a:lnTo>
                  <a:pt x="2288" y="88"/>
                </a:lnTo>
                <a:lnTo>
                  <a:pt x="2024" y="0"/>
                </a:lnTo>
                <a:lnTo>
                  <a:pt x="1848" y="0"/>
                </a:lnTo>
                <a:lnTo>
                  <a:pt x="1716" y="0"/>
                </a:lnTo>
                <a:lnTo>
                  <a:pt x="1540" y="44"/>
                </a:lnTo>
                <a:lnTo>
                  <a:pt x="1364" y="88"/>
                </a:lnTo>
                <a:lnTo>
                  <a:pt x="1056" y="309"/>
                </a:lnTo>
                <a:lnTo>
                  <a:pt x="792" y="616"/>
                </a:lnTo>
                <a:lnTo>
                  <a:pt x="572" y="968"/>
                </a:lnTo>
                <a:lnTo>
                  <a:pt x="396" y="1320"/>
                </a:lnTo>
                <a:lnTo>
                  <a:pt x="220" y="1760"/>
                </a:lnTo>
                <a:lnTo>
                  <a:pt x="88" y="2244"/>
                </a:lnTo>
                <a:lnTo>
                  <a:pt x="44" y="2728"/>
                </a:lnTo>
                <a:lnTo>
                  <a:pt x="0" y="3168"/>
                </a:lnTo>
                <a:lnTo>
                  <a:pt x="44" y="3608"/>
                </a:lnTo>
                <a:lnTo>
                  <a:pt x="132" y="4004"/>
                </a:lnTo>
                <a:lnTo>
                  <a:pt x="264" y="4400"/>
                </a:lnTo>
                <a:lnTo>
                  <a:pt x="440" y="4708"/>
                </a:lnTo>
                <a:lnTo>
                  <a:pt x="572" y="4840"/>
                </a:lnTo>
                <a:lnTo>
                  <a:pt x="704" y="4928"/>
                </a:lnTo>
                <a:lnTo>
                  <a:pt x="880" y="5016"/>
                </a:lnTo>
                <a:lnTo>
                  <a:pt x="1012" y="5060"/>
                </a:lnTo>
                <a:lnTo>
                  <a:pt x="1276" y="5060"/>
                </a:lnTo>
                <a:lnTo>
                  <a:pt x="1496" y="5016"/>
                </a:lnTo>
                <a:lnTo>
                  <a:pt x="1760" y="4928"/>
                </a:lnTo>
                <a:lnTo>
                  <a:pt x="1980" y="4752"/>
                </a:lnTo>
                <a:lnTo>
                  <a:pt x="4575" y="5280"/>
                </a:lnTo>
                <a:lnTo>
                  <a:pt x="4708" y="5632"/>
                </a:lnTo>
                <a:lnTo>
                  <a:pt x="4928" y="5984"/>
                </a:lnTo>
                <a:lnTo>
                  <a:pt x="5104" y="6160"/>
                </a:lnTo>
                <a:lnTo>
                  <a:pt x="5280" y="6336"/>
                </a:lnTo>
                <a:lnTo>
                  <a:pt x="5544" y="6468"/>
                </a:lnTo>
                <a:lnTo>
                  <a:pt x="5764" y="6512"/>
                </a:lnTo>
                <a:lnTo>
                  <a:pt x="5764" y="7524"/>
                </a:lnTo>
                <a:lnTo>
                  <a:pt x="5236" y="7524"/>
                </a:lnTo>
                <a:lnTo>
                  <a:pt x="5236" y="8712"/>
                </a:lnTo>
                <a:lnTo>
                  <a:pt x="5764" y="8712"/>
                </a:lnTo>
                <a:lnTo>
                  <a:pt x="5764" y="9372"/>
                </a:lnTo>
                <a:lnTo>
                  <a:pt x="4444" y="14872"/>
                </a:lnTo>
                <a:lnTo>
                  <a:pt x="5412" y="14872"/>
                </a:lnTo>
                <a:lnTo>
                  <a:pt x="6600" y="9812"/>
                </a:lnTo>
                <a:lnTo>
                  <a:pt x="7040" y="9812"/>
                </a:lnTo>
                <a:lnTo>
                  <a:pt x="7040" y="14872"/>
                </a:lnTo>
                <a:lnTo>
                  <a:pt x="8272" y="14872"/>
                </a:lnTo>
                <a:lnTo>
                  <a:pt x="8272" y="9812"/>
                </a:lnTo>
                <a:lnTo>
                  <a:pt x="8668" y="9812"/>
                </a:lnTo>
                <a:lnTo>
                  <a:pt x="9900" y="14872"/>
                </a:lnTo>
                <a:lnTo>
                  <a:pt x="10824" y="14872"/>
                </a:lnTo>
                <a:lnTo>
                  <a:pt x="9461" y="9196"/>
                </a:lnTo>
                <a:lnTo>
                  <a:pt x="9416" y="9240"/>
                </a:lnTo>
                <a:lnTo>
                  <a:pt x="9416" y="8712"/>
                </a:lnTo>
                <a:lnTo>
                  <a:pt x="10164" y="8712"/>
                </a:lnTo>
                <a:lnTo>
                  <a:pt x="10164" y="8096"/>
                </a:lnTo>
                <a:lnTo>
                  <a:pt x="10164" y="7524"/>
                </a:lnTo>
                <a:lnTo>
                  <a:pt x="9680" y="7524"/>
                </a:lnTo>
                <a:lnTo>
                  <a:pt x="9680" y="6380"/>
                </a:lnTo>
                <a:lnTo>
                  <a:pt x="10032" y="6556"/>
                </a:lnTo>
                <a:lnTo>
                  <a:pt x="10252" y="6600"/>
                </a:lnTo>
                <a:lnTo>
                  <a:pt x="10428" y="6600"/>
                </a:lnTo>
                <a:lnTo>
                  <a:pt x="10736" y="6556"/>
                </a:lnTo>
                <a:lnTo>
                  <a:pt x="11044" y="6468"/>
                </a:lnTo>
                <a:lnTo>
                  <a:pt x="11308" y="6292"/>
                </a:lnTo>
                <a:lnTo>
                  <a:pt x="11528" y="6072"/>
                </a:lnTo>
                <a:lnTo>
                  <a:pt x="14652" y="6688"/>
                </a:lnTo>
                <a:lnTo>
                  <a:pt x="14741" y="6908"/>
                </a:lnTo>
                <a:lnTo>
                  <a:pt x="14872" y="7084"/>
                </a:lnTo>
                <a:lnTo>
                  <a:pt x="15048" y="7216"/>
                </a:lnTo>
                <a:lnTo>
                  <a:pt x="15224" y="7260"/>
                </a:lnTo>
                <a:lnTo>
                  <a:pt x="15488" y="7260"/>
                </a:lnTo>
                <a:lnTo>
                  <a:pt x="15708" y="7172"/>
                </a:lnTo>
                <a:lnTo>
                  <a:pt x="15928" y="7040"/>
                </a:lnTo>
                <a:lnTo>
                  <a:pt x="16148" y="6820"/>
                </a:lnTo>
                <a:lnTo>
                  <a:pt x="16280" y="6556"/>
                </a:lnTo>
                <a:lnTo>
                  <a:pt x="16412" y="6292"/>
                </a:lnTo>
                <a:lnTo>
                  <a:pt x="16544" y="5984"/>
                </a:lnTo>
                <a:lnTo>
                  <a:pt x="16632" y="5632"/>
                </a:lnTo>
                <a:lnTo>
                  <a:pt x="16676" y="5324"/>
                </a:lnTo>
                <a:lnTo>
                  <a:pt x="16676" y="4972"/>
                </a:lnTo>
                <a:lnTo>
                  <a:pt x="16676" y="4664"/>
                </a:lnTo>
                <a:lnTo>
                  <a:pt x="16632" y="4400"/>
                </a:lnTo>
                <a:close/>
                <a:moveTo>
                  <a:pt x="2200" y="2640"/>
                </a:moveTo>
                <a:lnTo>
                  <a:pt x="2112" y="3036"/>
                </a:lnTo>
                <a:lnTo>
                  <a:pt x="1980" y="3388"/>
                </a:lnTo>
                <a:lnTo>
                  <a:pt x="1804" y="3696"/>
                </a:lnTo>
                <a:lnTo>
                  <a:pt x="1672" y="3960"/>
                </a:lnTo>
                <a:lnTo>
                  <a:pt x="1540" y="4136"/>
                </a:lnTo>
                <a:lnTo>
                  <a:pt x="1408" y="4224"/>
                </a:lnTo>
                <a:lnTo>
                  <a:pt x="1276" y="4312"/>
                </a:lnTo>
                <a:lnTo>
                  <a:pt x="1188" y="4312"/>
                </a:lnTo>
                <a:lnTo>
                  <a:pt x="1056" y="4268"/>
                </a:lnTo>
                <a:lnTo>
                  <a:pt x="968" y="4136"/>
                </a:lnTo>
                <a:lnTo>
                  <a:pt x="924" y="4004"/>
                </a:lnTo>
                <a:lnTo>
                  <a:pt x="836" y="3828"/>
                </a:lnTo>
                <a:lnTo>
                  <a:pt x="792" y="3520"/>
                </a:lnTo>
                <a:lnTo>
                  <a:pt x="792" y="3168"/>
                </a:lnTo>
                <a:lnTo>
                  <a:pt x="792" y="2772"/>
                </a:lnTo>
                <a:lnTo>
                  <a:pt x="836" y="2376"/>
                </a:lnTo>
                <a:lnTo>
                  <a:pt x="924" y="2024"/>
                </a:lnTo>
                <a:lnTo>
                  <a:pt x="1056" y="1672"/>
                </a:lnTo>
                <a:lnTo>
                  <a:pt x="1232" y="1364"/>
                </a:lnTo>
                <a:lnTo>
                  <a:pt x="1408" y="1100"/>
                </a:lnTo>
                <a:lnTo>
                  <a:pt x="1540" y="924"/>
                </a:lnTo>
                <a:lnTo>
                  <a:pt x="1628" y="836"/>
                </a:lnTo>
                <a:lnTo>
                  <a:pt x="1760" y="748"/>
                </a:lnTo>
                <a:lnTo>
                  <a:pt x="1892" y="748"/>
                </a:lnTo>
                <a:lnTo>
                  <a:pt x="1980" y="792"/>
                </a:lnTo>
                <a:lnTo>
                  <a:pt x="2068" y="880"/>
                </a:lnTo>
                <a:lnTo>
                  <a:pt x="2156" y="1056"/>
                </a:lnTo>
                <a:lnTo>
                  <a:pt x="2200" y="1232"/>
                </a:lnTo>
                <a:lnTo>
                  <a:pt x="2244" y="1540"/>
                </a:lnTo>
                <a:lnTo>
                  <a:pt x="2288" y="1892"/>
                </a:lnTo>
                <a:lnTo>
                  <a:pt x="2244" y="2244"/>
                </a:lnTo>
                <a:lnTo>
                  <a:pt x="2200" y="2640"/>
                </a:lnTo>
                <a:close/>
                <a:moveTo>
                  <a:pt x="9240" y="3432"/>
                </a:moveTo>
                <a:lnTo>
                  <a:pt x="9240" y="3476"/>
                </a:lnTo>
                <a:lnTo>
                  <a:pt x="3036" y="2244"/>
                </a:lnTo>
                <a:lnTo>
                  <a:pt x="3036" y="1848"/>
                </a:lnTo>
                <a:lnTo>
                  <a:pt x="3036" y="1540"/>
                </a:lnTo>
                <a:lnTo>
                  <a:pt x="9724" y="2860"/>
                </a:lnTo>
                <a:lnTo>
                  <a:pt x="9768" y="2992"/>
                </a:lnTo>
                <a:lnTo>
                  <a:pt x="9504" y="3168"/>
                </a:lnTo>
                <a:lnTo>
                  <a:pt x="9240" y="3432"/>
                </a:lnTo>
                <a:close/>
                <a:moveTo>
                  <a:pt x="10824" y="5368"/>
                </a:moveTo>
                <a:lnTo>
                  <a:pt x="10648" y="5544"/>
                </a:lnTo>
                <a:lnTo>
                  <a:pt x="10516" y="5588"/>
                </a:lnTo>
                <a:lnTo>
                  <a:pt x="10428" y="5588"/>
                </a:lnTo>
                <a:lnTo>
                  <a:pt x="10340" y="5588"/>
                </a:lnTo>
                <a:lnTo>
                  <a:pt x="10208" y="5544"/>
                </a:lnTo>
                <a:lnTo>
                  <a:pt x="10032" y="5368"/>
                </a:lnTo>
                <a:lnTo>
                  <a:pt x="9944" y="5236"/>
                </a:lnTo>
                <a:lnTo>
                  <a:pt x="9900" y="5060"/>
                </a:lnTo>
                <a:lnTo>
                  <a:pt x="9856" y="4884"/>
                </a:lnTo>
                <a:lnTo>
                  <a:pt x="9812" y="4708"/>
                </a:lnTo>
                <a:lnTo>
                  <a:pt x="9856" y="4532"/>
                </a:lnTo>
                <a:lnTo>
                  <a:pt x="9900" y="4356"/>
                </a:lnTo>
                <a:lnTo>
                  <a:pt x="9944" y="4181"/>
                </a:lnTo>
                <a:lnTo>
                  <a:pt x="10032" y="4048"/>
                </a:lnTo>
                <a:lnTo>
                  <a:pt x="10208" y="3916"/>
                </a:lnTo>
                <a:lnTo>
                  <a:pt x="10340" y="3872"/>
                </a:lnTo>
                <a:lnTo>
                  <a:pt x="10428" y="3828"/>
                </a:lnTo>
                <a:lnTo>
                  <a:pt x="10516" y="3872"/>
                </a:lnTo>
                <a:lnTo>
                  <a:pt x="10648" y="3916"/>
                </a:lnTo>
                <a:lnTo>
                  <a:pt x="10824" y="4048"/>
                </a:lnTo>
                <a:lnTo>
                  <a:pt x="10912" y="4181"/>
                </a:lnTo>
                <a:lnTo>
                  <a:pt x="10956" y="4356"/>
                </a:lnTo>
                <a:lnTo>
                  <a:pt x="11000" y="4532"/>
                </a:lnTo>
                <a:lnTo>
                  <a:pt x="11044" y="4708"/>
                </a:lnTo>
                <a:lnTo>
                  <a:pt x="11000" y="4884"/>
                </a:lnTo>
                <a:lnTo>
                  <a:pt x="10956" y="5060"/>
                </a:lnTo>
                <a:lnTo>
                  <a:pt x="10912" y="5236"/>
                </a:lnTo>
                <a:lnTo>
                  <a:pt x="10824" y="5368"/>
                </a:lnTo>
                <a:close/>
                <a:moveTo>
                  <a:pt x="15180" y="4884"/>
                </a:moveTo>
                <a:lnTo>
                  <a:pt x="12012" y="4268"/>
                </a:lnTo>
                <a:lnTo>
                  <a:pt x="11924" y="3960"/>
                </a:lnTo>
                <a:lnTo>
                  <a:pt x="11792" y="3740"/>
                </a:lnTo>
                <a:lnTo>
                  <a:pt x="15092" y="4356"/>
                </a:lnTo>
                <a:lnTo>
                  <a:pt x="15180" y="4620"/>
                </a:lnTo>
                <a:lnTo>
                  <a:pt x="15180" y="4884"/>
                </a:lnTo>
                <a:close/>
                <a:moveTo>
                  <a:pt x="16104" y="5544"/>
                </a:moveTo>
                <a:lnTo>
                  <a:pt x="16016" y="5809"/>
                </a:lnTo>
                <a:lnTo>
                  <a:pt x="15928" y="6072"/>
                </a:lnTo>
                <a:lnTo>
                  <a:pt x="15840" y="6292"/>
                </a:lnTo>
                <a:lnTo>
                  <a:pt x="15708" y="6468"/>
                </a:lnTo>
                <a:lnTo>
                  <a:pt x="15532" y="6688"/>
                </a:lnTo>
                <a:lnTo>
                  <a:pt x="15444" y="6732"/>
                </a:lnTo>
                <a:lnTo>
                  <a:pt x="15357" y="6732"/>
                </a:lnTo>
                <a:lnTo>
                  <a:pt x="15268" y="6688"/>
                </a:lnTo>
                <a:lnTo>
                  <a:pt x="15180" y="6512"/>
                </a:lnTo>
                <a:lnTo>
                  <a:pt x="15357" y="6336"/>
                </a:lnTo>
                <a:lnTo>
                  <a:pt x="15488" y="6072"/>
                </a:lnTo>
                <a:lnTo>
                  <a:pt x="15576" y="5764"/>
                </a:lnTo>
                <a:lnTo>
                  <a:pt x="15664" y="5500"/>
                </a:lnTo>
                <a:lnTo>
                  <a:pt x="15708" y="5191"/>
                </a:lnTo>
                <a:lnTo>
                  <a:pt x="15708" y="4884"/>
                </a:lnTo>
                <a:lnTo>
                  <a:pt x="15664" y="4576"/>
                </a:lnTo>
                <a:lnTo>
                  <a:pt x="15576" y="4268"/>
                </a:lnTo>
                <a:lnTo>
                  <a:pt x="15620" y="4312"/>
                </a:lnTo>
                <a:lnTo>
                  <a:pt x="15752" y="4181"/>
                </a:lnTo>
                <a:lnTo>
                  <a:pt x="15840" y="4181"/>
                </a:lnTo>
                <a:lnTo>
                  <a:pt x="15928" y="4224"/>
                </a:lnTo>
                <a:lnTo>
                  <a:pt x="15972" y="4268"/>
                </a:lnTo>
                <a:lnTo>
                  <a:pt x="16104" y="4532"/>
                </a:lnTo>
                <a:lnTo>
                  <a:pt x="16148" y="4752"/>
                </a:lnTo>
                <a:lnTo>
                  <a:pt x="16148" y="4972"/>
                </a:lnTo>
                <a:lnTo>
                  <a:pt x="16148" y="5280"/>
                </a:lnTo>
                <a:lnTo>
                  <a:pt x="16104" y="5544"/>
                </a:lnTo>
                <a:close/>
              </a:path>
            </a:pathLst>
          </a:custGeom>
          <a:solidFill>
            <a:srgbClr val="EC7061"/>
          </a:solidFill>
          <a:ln w="9525">
            <a:noFill/>
            <a:round/>
            <a:headEnd/>
            <a:tailEnd/>
          </a:ln>
        </p:spPr>
        <p:txBody>
          <a:bodyPr lIns="91421" tIns="45711" rIns="91421" bIns="45711"/>
          <a:lstStyle/>
          <a:p>
            <a:pPr>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666110" y="1979753"/>
            <a:ext cx="651101" cy="430869"/>
          </a:xfrm>
          <a:prstGeom prst="rect">
            <a:avLst/>
          </a:prstGeom>
        </p:spPr>
        <p:txBody>
          <a:bodyPr wrap="none" lIns="91421" tIns="45711" rIns="91421" bIns="45711" anchor="ctr">
            <a:spAutoFit/>
          </a:bodyPr>
          <a:lstStyle/>
          <a:p>
            <a:pPr lvl="0" algn="ctr" defTabSz="914209">
              <a:defRPr/>
            </a:pPr>
            <a:r>
              <a:rPr lang="en-US" altLang="zh-CN" sz="1100" dirty="0">
                <a:solidFill>
                  <a:prstClr val="black">
                    <a:lumMod val="75000"/>
                    <a:lumOff val="25000"/>
                  </a:prstClr>
                </a:solidFill>
                <a:latin typeface="Huawei Sans" panose="020C0503030203020204" pitchFamily="34" charset="0"/>
              </a:rPr>
              <a:t>Digital </a:t>
            </a:r>
          </a:p>
          <a:p>
            <a:pPr lvl="0" algn="ctr" defTabSz="914209">
              <a:defRPr/>
            </a:pPr>
            <a:r>
              <a:rPr lang="en-US" altLang="zh-CN" sz="1100" dirty="0">
                <a:solidFill>
                  <a:prstClr val="black">
                    <a:lumMod val="75000"/>
                    <a:lumOff val="25000"/>
                  </a:prstClr>
                </a:solidFill>
                <a:latin typeface="Huawei Sans" panose="020C0503030203020204" pitchFamily="34" charset="0"/>
              </a:rPr>
              <a:t>library</a:t>
            </a:r>
            <a:endParaRPr lang="en-US" altLang="zh-CN" sz="11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1443111" y="1979753"/>
            <a:ext cx="814608" cy="430869"/>
          </a:xfrm>
          <a:prstGeom prst="rect">
            <a:avLst/>
          </a:prstGeom>
        </p:spPr>
        <p:txBody>
          <a:bodyPr wrap="none" lIns="91421" tIns="45711" rIns="91421" bIns="45711" anchor="ctr">
            <a:spAutoFit/>
          </a:bodyPr>
          <a:lstStyle/>
          <a:p>
            <a:pPr lvl="0" algn="ctr" defTabSz="914209">
              <a:defRPr/>
            </a:pPr>
            <a:r>
              <a:rPr lang="en-US" altLang="zh-CN" sz="1100" dirty="0">
                <a:solidFill>
                  <a:prstClr val="black">
                    <a:lumMod val="75000"/>
                    <a:lumOff val="25000"/>
                  </a:prstClr>
                </a:solidFill>
                <a:latin typeface="Huawei Sans" panose="020C0503030203020204" pitchFamily="34" charset="0"/>
              </a:rPr>
              <a:t>Remote </a:t>
            </a:r>
          </a:p>
          <a:p>
            <a:pPr lvl="0" algn="ctr" defTabSz="914209">
              <a:defRPr/>
            </a:pPr>
            <a:r>
              <a:rPr lang="en-US" altLang="zh-CN" sz="1100" dirty="0">
                <a:solidFill>
                  <a:prstClr val="black">
                    <a:lumMod val="75000"/>
                    <a:lumOff val="25000"/>
                  </a:prstClr>
                </a:solidFill>
                <a:latin typeface="Huawei Sans" panose="020C0503030203020204" pitchFamily="34" charset="0"/>
              </a:rPr>
              <a:t>education</a:t>
            </a:r>
            <a:endParaRPr lang="en-US" altLang="zh-CN" sz="11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2961847" y="1979753"/>
            <a:ext cx="904376" cy="430869"/>
          </a:xfrm>
          <a:prstGeom prst="rect">
            <a:avLst/>
          </a:prstGeom>
        </p:spPr>
        <p:txBody>
          <a:bodyPr wrap="none" lIns="91421" tIns="45711" rIns="91421" bIns="45711" anchor="ctr">
            <a:spAutoFit/>
          </a:bodyPr>
          <a:lstStyle/>
          <a:p>
            <a:pPr lvl="0" algn="ctr" defTabSz="914209">
              <a:defRPr/>
            </a:pPr>
            <a:r>
              <a:rPr lang="en-US" altLang="zh-CN" sz="1100" dirty="0">
                <a:solidFill>
                  <a:prstClr val="black">
                    <a:lumMod val="75000"/>
                    <a:lumOff val="25000"/>
                  </a:prstClr>
                </a:solidFill>
                <a:latin typeface="Huawei Sans" panose="020C0503030203020204" pitchFamily="34" charset="0"/>
              </a:rPr>
              <a:t>Virtual </a:t>
            </a:r>
          </a:p>
          <a:p>
            <a:pPr lvl="0" algn="ctr" defTabSz="914209">
              <a:defRPr/>
            </a:pPr>
            <a:r>
              <a:rPr lang="en-US" altLang="zh-CN" sz="1100" dirty="0">
                <a:solidFill>
                  <a:prstClr val="black">
                    <a:lumMod val="75000"/>
                    <a:lumOff val="25000"/>
                  </a:prstClr>
                </a:solidFill>
                <a:latin typeface="Huawei Sans" panose="020C0503030203020204" pitchFamily="34" charset="0"/>
              </a:rPr>
              <a:t>experiment</a:t>
            </a:r>
            <a:endParaRPr lang="en-US" altLang="zh-CN" sz="11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2277819" y="1979753"/>
            <a:ext cx="708810" cy="430869"/>
          </a:xfrm>
          <a:prstGeom prst="rect">
            <a:avLst/>
          </a:prstGeom>
        </p:spPr>
        <p:txBody>
          <a:bodyPr wrap="none" lIns="91421" tIns="45711" rIns="91421" bIns="45711" anchor="ctr">
            <a:spAutoFit/>
          </a:bodyPr>
          <a:lstStyle/>
          <a:p>
            <a:pPr lvl="0" algn="ctr" defTabSz="914209">
              <a:defRPr/>
            </a:pPr>
            <a:r>
              <a:rPr lang="en-US" altLang="zh-CN" sz="1100" dirty="0">
                <a:solidFill>
                  <a:prstClr val="black">
                    <a:lumMod val="75000"/>
                    <a:lumOff val="25000"/>
                  </a:prstClr>
                </a:solidFill>
                <a:latin typeface="Huawei Sans" panose="020C0503030203020204" pitchFamily="34" charset="0"/>
              </a:rPr>
              <a:t>Mobile </a:t>
            </a:r>
          </a:p>
          <a:p>
            <a:pPr lvl="0" algn="ctr" defTabSz="914209">
              <a:defRPr/>
            </a:pPr>
            <a:r>
              <a:rPr lang="en-US" altLang="zh-CN" sz="1100" dirty="0">
                <a:solidFill>
                  <a:prstClr val="black">
                    <a:lumMod val="75000"/>
                    <a:lumOff val="25000"/>
                  </a:prstClr>
                </a:solidFill>
                <a:latin typeface="Huawei Sans" panose="020C0503030203020204" pitchFamily="34" charset="0"/>
              </a:rPr>
              <a:t>learning</a:t>
            </a:r>
            <a:endParaRPr lang="en-US" altLang="zh-CN" sz="11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30910" y="3420116"/>
            <a:ext cx="304815" cy="249395"/>
          </a:xfrm>
          <a:prstGeom prst="rect">
            <a:avLst/>
          </a:prstGeom>
        </p:spPr>
      </p:pic>
      <p:cxnSp>
        <p:nvCxnSpPr>
          <p:cNvPr id="66" name="直接连接符 65"/>
          <p:cNvCxnSpPr/>
          <p:nvPr/>
        </p:nvCxnSpPr>
        <p:spPr bwMode="gray">
          <a:xfrm>
            <a:off x="3442427" y="2918334"/>
            <a:ext cx="0" cy="62647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7682878" y="1885795"/>
            <a:ext cx="4029697" cy="3788729"/>
          </a:xfrm>
          <a:prstGeom prst="rect">
            <a:avLst/>
          </a:prstGeom>
        </p:spPr>
        <p:txBody>
          <a:bodyPr wrap="square">
            <a:spAutoFit/>
          </a:bodyPr>
          <a:lstStyle/>
          <a:p>
            <a:pPr marL="285750" lvl="0" indent="-285750" fontAlgn="ctr">
              <a:lnSpc>
                <a:spcPct val="140000"/>
              </a:lnSpc>
              <a:spcBef>
                <a:spcPts val="600"/>
              </a:spcBef>
              <a:buSzPct val="50000"/>
              <a:buFont typeface="Wingdings" panose="05000000000000000000" pitchFamily="2" charset="2"/>
              <a:buChar char="l"/>
            </a:pPr>
            <a:r>
              <a:rPr lang="en-US" altLang="zh-CN" sz="1400" dirty="0">
                <a:solidFill>
                  <a:prstClr val="black"/>
                </a:solidFill>
                <a:latin typeface="Huawei Sans" panose="020C0503030203020204" pitchFamily="34" charset="0"/>
              </a:rPr>
              <a:t>A </a:t>
            </a:r>
            <a:r>
              <a:rPr lang="en-US" altLang="zh-CN" sz="1400" dirty="0" smtClean="0">
                <a:solidFill>
                  <a:prstClr val="black"/>
                </a:solidFill>
                <a:latin typeface="Huawei Sans" panose="020C0503030203020204" pitchFamily="34" charset="0"/>
              </a:rPr>
              <a:t>higher education </a:t>
            </a:r>
            <a:r>
              <a:rPr lang="en-US" altLang="zh-CN" sz="1400" dirty="0">
                <a:solidFill>
                  <a:prstClr val="black"/>
                </a:solidFill>
                <a:latin typeface="Huawei Sans" panose="020C0503030203020204" pitchFamily="34" charset="0"/>
              </a:rPr>
              <a:t>campus network is a computer network that provides teaching, </a:t>
            </a:r>
            <a:r>
              <a:rPr lang="en-US" altLang="zh-CN" sz="1400" dirty="0" smtClean="0">
                <a:solidFill>
                  <a:prstClr val="black"/>
                </a:solidFill>
                <a:latin typeface="Huawei Sans" panose="020C0503030203020204" pitchFamily="34" charset="0"/>
              </a:rPr>
              <a:t>research</a:t>
            </a:r>
            <a:r>
              <a:rPr lang="en-US" altLang="zh-CN" sz="1400" dirty="0">
                <a:solidFill>
                  <a:prstClr val="black"/>
                </a:solidFill>
                <a:latin typeface="Huawei Sans" panose="020C0503030203020204" pitchFamily="34" charset="0"/>
              </a:rPr>
              <a:t>, and comprehensive information services for teachers and students </a:t>
            </a:r>
            <a:r>
              <a:rPr lang="en-US" altLang="zh-CN" sz="1400" dirty="0" smtClean="0">
                <a:solidFill>
                  <a:prstClr val="black"/>
                </a:solidFill>
                <a:latin typeface="Huawei Sans" panose="020C0503030203020204" pitchFamily="34" charset="0"/>
              </a:rPr>
              <a:t>(as well as </a:t>
            </a:r>
            <a:r>
              <a:rPr lang="en-US" altLang="zh-CN" sz="1400" dirty="0">
                <a:solidFill>
                  <a:prstClr val="black"/>
                </a:solidFill>
                <a:latin typeface="Huawei Sans" panose="020C0503030203020204" pitchFamily="34" charset="0"/>
              </a:rPr>
              <a:t>family members and visitors).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40000"/>
              </a:lnSpc>
              <a:spcBef>
                <a:spcPts val="600"/>
              </a:spcBef>
              <a:buSzPct val="50000"/>
              <a:buFont typeface="Wingdings" panose="05000000000000000000" pitchFamily="2" charset="2"/>
              <a:buChar char="l"/>
            </a:pPr>
            <a:r>
              <a:rPr lang="en-US" altLang="zh-CN" sz="1400" dirty="0">
                <a:solidFill>
                  <a:prstClr val="black"/>
                </a:solidFill>
                <a:latin typeface="Huawei Sans" panose="020C0503030203020204" pitchFamily="34" charset="0"/>
              </a:rPr>
              <a:t>A higher education campus network is generally divided into the dormitory area, living area, teaching area, and public area. It provides wired and wireless network access services to help the campus enter the digital era and improve talent cultivation and innovation capabilities.</a:t>
            </a:r>
          </a:p>
        </p:txBody>
      </p:sp>
      <p:sp>
        <p:nvSpPr>
          <p:cNvPr id="68" name="Freeform 159"/>
          <p:cNvSpPr/>
          <p:nvPr/>
        </p:nvSpPr>
        <p:spPr bwMode="gray">
          <a:xfrm flipH="1">
            <a:off x="6642100" y="991076"/>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b="1">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624068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t>Primary/Secondary Education Campus Network (Education MAN)</a:t>
            </a:r>
            <a:endParaRPr lang="zh-CN" altLang="en-US" dirty="0"/>
          </a:p>
        </p:txBody>
      </p:sp>
      <p:sp>
        <p:nvSpPr>
          <p:cNvPr id="159" name="矩形 158"/>
          <p:cNvSpPr/>
          <p:nvPr/>
        </p:nvSpPr>
        <p:spPr bwMode="gray">
          <a:xfrm>
            <a:off x="571030" y="5310594"/>
            <a:ext cx="50519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矩形 161"/>
          <p:cNvSpPr/>
          <p:nvPr/>
        </p:nvSpPr>
        <p:spPr bwMode="gray">
          <a:xfrm>
            <a:off x="5667305" y="4098738"/>
            <a:ext cx="1969659" cy="917463"/>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3" name="直接连接符 162"/>
          <p:cNvCxnSpPr/>
          <p:nvPr/>
        </p:nvCxnSpPr>
        <p:spPr bwMode="gray">
          <a:xfrm>
            <a:off x="6151386" y="4609983"/>
            <a:ext cx="573264"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bwMode="gray">
          <a:xfrm>
            <a:off x="3115208" y="4098738"/>
            <a:ext cx="1966595" cy="917463"/>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5" name="直接连接符 164"/>
          <p:cNvCxnSpPr/>
          <p:nvPr/>
        </p:nvCxnSpPr>
        <p:spPr bwMode="gray">
          <a:xfrm>
            <a:off x="3573796" y="4609983"/>
            <a:ext cx="70617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6" name="矩形 165"/>
          <p:cNvSpPr/>
          <p:nvPr/>
        </p:nvSpPr>
        <p:spPr bwMode="gray">
          <a:xfrm>
            <a:off x="610246" y="4098738"/>
            <a:ext cx="2021315" cy="917463"/>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7" name="直接连接符 166"/>
          <p:cNvCxnSpPr/>
          <p:nvPr/>
        </p:nvCxnSpPr>
        <p:spPr bwMode="gray">
          <a:xfrm>
            <a:off x="1036313" y="4609983"/>
            <a:ext cx="80582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bwMode="gray">
          <a:xfrm>
            <a:off x="3534702" y="3984426"/>
            <a:ext cx="0" cy="59943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9" name="Freeform 159"/>
          <p:cNvSpPr/>
          <p:nvPr/>
        </p:nvSpPr>
        <p:spPr bwMode="gray">
          <a:xfrm flipH="1">
            <a:off x="4661670" y="2254510"/>
            <a:ext cx="1709921" cy="9008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none" lIns="216000" tIns="288000" rtlCol="0" anchor="ctr">
            <a:noAutofit/>
          </a:bodyPr>
          <a:lstStyle/>
          <a:p>
            <a:pPr algn="ctr"/>
            <a:endParaRPr lang="en-US" sz="1100" b="1" dirty="0">
              <a:solidFill>
                <a:schemeClr val="bg1">
                  <a:lumMod val="65000"/>
                </a:schemeClr>
              </a:solidFill>
              <a:latin typeface="Huawei Sans" panose="020C0503030203020204" pitchFamily="34" charset="0"/>
            </a:endParaRPr>
          </a:p>
        </p:txBody>
      </p:sp>
      <p:cxnSp>
        <p:nvCxnSpPr>
          <p:cNvPr id="170" name="直接连接符 169"/>
          <p:cNvCxnSpPr/>
          <p:nvPr/>
        </p:nvCxnSpPr>
        <p:spPr bwMode="gray">
          <a:xfrm>
            <a:off x="1036313" y="3984426"/>
            <a:ext cx="0" cy="11356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1" name="任意多边形 170"/>
          <p:cNvSpPr/>
          <p:nvPr/>
        </p:nvSpPr>
        <p:spPr bwMode="gray">
          <a:xfrm flipV="1">
            <a:off x="575550" y="2754683"/>
            <a:ext cx="3492197" cy="633332"/>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797039 w 1413835"/>
              <a:gd name="connsiteY0" fmla="*/ 137969 h 797945"/>
              <a:gd name="connsiteX1" fmla="*/ 0 w 1413835"/>
              <a:gd name="connsiteY1" fmla="*/ 13109 h 797945"/>
              <a:gd name="connsiteX2" fmla="*/ 194635 w 1413835"/>
              <a:gd name="connsiteY2" fmla="*/ 797945 h 797945"/>
              <a:gd name="connsiteX3" fmla="*/ 1413835 w 1413835"/>
              <a:gd name="connsiteY3" fmla="*/ 797945 h 797945"/>
              <a:gd name="connsiteX4" fmla="*/ 797039 w 1413835"/>
              <a:gd name="connsiteY4" fmla="*/ 137969 h 797945"/>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846345 w 1463141"/>
              <a:gd name="connsiteY0" fmla="*/ 245008 h 904984"/>
              <a:gd name="connsiteX1" fmla="*/ 0 w 1463141"/>
              <a:gd name="connsiteY1" fmla="*/ 0 h 904984"/>
              <a:gd name="connsiteX2" fmla="*/ 243941 w 1463141"/>
              <a:gd name="connsiteY2" fmla="*/ 904984 h 904984"/>
              <a:gd name="connsiteX3" fmla="*/ 1463141 w 1463141"/>
              <a:gd name="connsiteY3" fmla="*/ 904984 h 904984"/>
              <a:gd name="connsiteX4" fmla="*/ 846345 w 1463141"/>
              <a:gd name="connsiteY4" fmla="*/ 245008 h 904984"/>
              <a:gd name="connsiteX0" fmla="*/ 1217209 w 1463141"/>
              <a:gd name="connsiteY0" fmla="*/ 0 h 905495"/>
              <a:gd name="connsiteX1" fmla="*/ 0 w 1463141"/>
              <a:gd name="connsiteY1" fmla="*/ 511 h 905495"/>
              <a:gd name="connsiteX2" fmla="*/ 243941 w 1463141"/>
              <a:gd name="connsiteY2" fmla="*/ 905495 h 905495"/>
              <a:gd name="connsiteX3" fmla="*/ 1463141 w 1463141"/>
              <a:gd name="connsiteY3" fmla="*/ 905495 h 905495"/>
              <a:gd name="connsiteX4" fmla="*/ 1217209 w 1463141"/>
              <a:gd name="connsiteY4" fmla="*/ 0 h 905495"/>
              <a:gd name="connsiteX0" fmla="*/ 2539615 w 2785547"/>
              <a:gd name="connsiteY0" fmla="*/ 0 h 905495"/>
              <a:gd name="connsiteX1" fmla="*/ 1322406 w 2785547"/>
              <a:gd name="connsiteY1" fmla="*/ 511 h 905495"/>
              <a:gd name="connsiteX2" fmla="*/ 0 w 2785547"/>
              <a:gd name="connsiteY2" fmla="*/ 860222 h 905495"/>
              <a:gd name="connsiteX3" fmla="*/ 2785547 w 2785547"/>
              <a:gd name="connsiteY3" fmla="*/ 905495 h 905495"/>
              <a:gd name="connsiteX4" fmla="*/ 2539615 w 2785547"/>
              <a:gd name="connsiteY4" fmla="*/ 0 h 905495"/>
              <a:gd name="connsiteX0" fmla="*/ 2539615 w 3577295"/>
              <a:gd name="connsiteY0" fmla="*/ 0 h 860222"/>
              <a:gd name="connsiteX1" fmla="*/ 1322406 w 3577295"/>
              <a:gd name="connsiteY1" fmla="*/ 511 h 860222"/>
              <a:gd name="connsiteX2" fmla="*/ 0 w 3577295"/>
              <a:gd name="connsiteY2" fmla="*/ 860222 h 860222"/>
              <a:gd name="connsiteX3" fmla="*/ 3577295 w 3577295"/>
              <a:gd name="connsiteY3" fmla="*/ 856739 h 860222"/>
              <a:gd name="connsiteX4" fmla="*/ 2539615 w 3577295"/>
              <a:gd name="connsiteY4" fmla="*/ 0 h 860222"/>
              <a:gd name="connsiteX0" fmla="*/ 2539615 w 3929818"/>
              <a:gd name="connsiteY0" fmla="*/ 0 h 868348"/>
              <a:gd name="connsiteX1" fmla="*/ 1322406 w 3929818"/>
              <a:gd name="connsiteY1" fmla="*/ 511 h 868348"/>
              <a:gd name="connsiteX2" fmla="*/ 0 w 3929818"/>
              <a:gd name="connsiteY2" fmla="*/ 860222 h 868348"/>
              <a:gd name="connsiteX3" fmla="*/ 3929818 w 3929818"/>
              <a:gd name="connsiteY3" fmla="*/ 868348 h 868348"/>
              <a:gd name="connsiteX4" fmla="*/ 2539615 w 3929818"/>
              <a:gd name="connsiteY4" fmla="*/ 0 h 868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9818" h="868348">
                <a:moveTo>
                  <a:pt x="2539615" y="0"/>
                </a:moveTo>
                <a:lnTo>
                  <a:pt x="1322406" y="511"/>
                </a:lnTo>
                <a:lnTo>
                  <a:pt x="0" y="860222"/>
                </a:lnTo>
                <a:lnTo>
                  <a:pt x="3929818" y="868348"/>
                </a:lnTo>
                <a:lnTo>
                  <a:pt x="2539615" y="0"/>
                </a:lnTo>
                <a:close/>
              </a:path>
            </a:pathLst>
          </a:custGeom>
          <a:gradFill flip="none" rotWithShape="1">
            <a:gsLst>
              <a:gs pos="100000">
                <a:schemeClr val="bg1">
                  <a:alpha val="0"/>
                </a:schemeClr>
              </a:gs>
              <a:gs pos="0">
                <a:srgbClr val="FFD17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2" name="直接连接符 171"/>
          <p:cNvCxnSpPr>
            <a:stCxn id="176" idx="2"/>
          </p:cNvCxnSpPr>
          <p:nvPr/>
        </p:nvCxnSpPr>
        <p:spPr bwMode="gray">
          <a:xfrm>
            <a:off x="3988280" y="3499344"/>
            <a:ext cx="0" cy="4850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3" name="Freeform 159"/>
          <p:cNvSpPr/>
          <p:nvPr/>
        </p:nvSpPr>
        <p:spPr bwMode="gray">
          <a:xfrm flipH="1">
            <a:off x="1579990" y="2991430"/>
            <a:ext cx="1091152" cy="651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F2CC"/>
          </a:solidFill>
          <a:ln w="19050">
            <a:solidFill>
              <a:srgbClr val="FFD17D"/>
            </a:solidFill>
          </a:ln>
        </p:spPr>
        <p:style>
          <a:lnRef idx="1">
            <a:schemeClr val="accent1"/>
          </a:lnRef>
          <a:fillRef idx="0">
            <a:schemeClr val="accent1"/>
          </a:fillRef>
          <a:effectRef idx="0">
            <a:schemeClr val="accent1"/>
          </a:effectRef>
          <a:fontRef idx="minor">
            <a:schemeClr val="tx1"/>
          </a:fontRef>
        </p:style>
        <p:txBody>
          <a:bodyPr wrap="square" tIns="108000" rtlCol="0" anchor="ctr">
            <a:noAutofit/>
          </a:bodyPr>
          <a:lstStyle/>
          <a:p>
            <a:pPr algn="ctr"/>
            <a:endParaRPr lang="en-US" altLang="zh-CN" sz="900"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4" name="直接连接符 173"/>
          <p:cNvCxnSpPr/>
          <p:nvPr/>
        </p:nvCxnSpPr>
        <p:spPr bwMode="gray">
          <a:xfrm>
            <a:off x="2744695" y="3348460"/>
            <a:ext cx="24693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75" name="图片 87" descr="汇聚交换机.png"/>
          <p:cNvPicPr>
            <a:picLocks noChangeAspect="1"/>
          </p:cNvPicPr>
          <p:nvPr/>
        </p:nvPicPr>
        <p:blipFill>
          <a:blip r:embed="rId3" cstate="print"/>
          <a:stretch>
            <a:fillRect/>
          </a:stretch>
        </p:blipFill>
        <p:spPr bwMode="gray">
          <a:xfrm>
            <a:off x="851900" y="4451014"/>
            <a:ext cx="368827" cy="301768"/>
          </a:xfrm>
          <a:prstGeom prst="rect">
            <a:avLst/>
          </a:prstGeom>
        </p:spPr>
      </p:pic>
      <p:pic>
        <p:nvPicPr>
          <p:cNvPr id="176" name="图片 86" descr="核心交换机.png"/>
          <p:cNvPicPr>
            <a:picLocks noChangeAspect="1"/>
          </p:cNvPicPr>
          <p:nvPr/>
        </p:nvPicPr>
        <p:blipFill>
          <a:blip r:embed="rId4" cstate="print"/>
          <a:stretch>
            <a:fillRect/>
          </a:stretch>
        </p:blipFill>
        <p:spPr bwMode="gray">
          <a:xfrm>
            <a:off x="3803866" y="3197576"/>
            <a:ext cx="368827" cy="301768"/>
          </a:xfrm>
          <a:prstGeom prst="rect">
            <a:avLst/>
          </a:prstGeom>
        </p:spPr>
      </p:pic>
      <p:pic>
        <p:nvPicPr>
          <p:cNvPr id="177"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30910" y="3223763"/>
            <a:ext cx="304815" cy="249395"/>
          </a:xfrm>
          <a:prstGeom prst="rect">
            <a:avLst/>
          </a:prstGeom>
        </p:spPr>
      </p:pic>
      <p:sp>
        <p:nvSpPr>
          <p:cNvPr id="178" name="Freeform 159"/>
          <p:cNvSpPr/>
          <p:nvPr/>
        </p:nvSpPr>
        <p:spPr bwMode="gray">
          <a:xfrm flipH="1">
            <a:off x="3534701" y="1499581"/>
            <a:ext cx="898890" cy="4498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sz="1200" b="1" dirty="0" smtClean="0">
                <a:solidFill>
                  <a:schemeClr val="lt1"/>
                </a:solidFill>
                <a:latin typeface="Huawei Sans" panose="020C0503030203020204" pitchFamily="34" charset="0"/>
              </a:rPr>
              <a:t>Internet</a:t>
            </a:r>
            <a:endPar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159"/>
          <p:cNvSpPr/>
          <p:nvPr/>
        </p:nvSpPr>
        <p:spPr bwMode="gray">
          <a:xfrm flipH="1">
            <a:off x="4658992" y="1499581"/>
            <a:ext cx="898890" cy="4498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dirty="0" smtClean="0">
                <a:solidFill>
                  <a:schemeClr val="lt1"/>
                </a:solidFill>
                <a:latin typeface="Huawei Sans" panose="020C0503030203020204" pitchFamily="34" charset="0"/>
              </a:rPr>
              <a:t>CERNET</a:t>
            </a:r>
            <a:endPar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290166" y="2120017"/>
            <a:ext cx="368827" cy="301768"/>
          </a:xfrm>
          <a:prstGeom prst="rect">
            <a:avLst/>
          </a:prstGeom>
        </p:spPr>
      </p:pic>
      <p:cxnSp>
        <p:nvCxnSpPr>
          <p:cNvPr id="181" name="直接连接符 180"/>
          <p:cNvCxnSpPr>
            <a:stCxn id="180" idx="2"/>
            <a:endCxn id="176" idx="0"/>
          </p:cNvCxnSpPr>
          <p:nvPr/>
        </p:nvCxnSpPr>
        <p:spPr bwMode="gray">
          <a:xfrm flipH="1">
            <a:off x="3988280" y="2421785"/>
            <a:ext cx="486300" cy="775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2" name="矩形 181"/>
          <p:cNvSpPr/>
          <p:nvPr/>
        </p:nvSpPr>
        <p:spPr bwMode="gray">
          <a:xfrm>
            <a:off x="567435" y="2038406"/>
            <a:ext cx="3520174" cy="816998"/>
          </a:xfrm>
          <a:prstGeom prst="rect">
            <a:avLst/>
          </a:prstGeom>
          <a:solidFill>
            <a:srgbClr val="FFF2CC"/>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矩形 182"/>
          <p:cNvSpPr/>
          <p:nvPr/>
        </p:nvSpPr>
        <p:spPr bwMode="gray">
          <a:xfrm>
            <a:off x="489089" y="2356782"/>
            <a:ext cx="905979" cy="461647"/>
          </a:xfrm>
          <a:prstGeom prst="rect">
            <a:avLst/>
          </a:prstGeom>
        </p:spPr>
        <p:txBody>
          <a:bodyPr wrap="none" lIns="91421" tIns="45711" rIns="91421" bIns="45711" anchor="ctr">
            <a:spAutoFit/>
          </a:bodyPr>
          <a:lstStyle/>
          <a:p>
            <a:pPr algn="ctr" defTabSz="914209">
              <a:defRPr/>
            </a:pPr>
            <a:r>
              <a:rPr lang="en-US" sz="1200" dirty="0" smtClean="0">
                <a:solidFill>
                  <a:schemeClr val="tx1">
                    <a:lumMod val="75000"/>
                    <a:lumOff val="25000"/>
                  </a:schemeClr>
                </a:solidFill>
                <a:latin typeface="Huawei Sans" panose="020C0503030203020204" pitchFamily="34" charset="0"/>
              </a:rPr>
              <a:t>e-</a:t>
            </a:r>
          </a:p>
          <a:p>
            <a:pPr algn="ctr" defTabSz="914209">
              <a:defRPr/>
            </a:pPr>
            <a:r>
              <a:rPr lang="en-US" sz="1200" dirty="0" smtClean="0">
                <a:solidFill>
                  <a:schemeClr val="tx1">
                    <a:lumMod val="75000"/>
                    <a:lumOff val="25000"/>
                  </a:schemeClr>
                </a:solidFill>
                <a:latin typeface="Huawei Sans" panose="020C0503030203020204" pitchFamily="34" charset="0"/>
              </a:rPr>
              <a:t>Schoolbag</a:t>
            </a:r>
            <a:endParaRPr lang="en-US" altLang="zh-CN" sz="12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矩形 183"/>
          <p:cNvSpPr/>
          <p:nvPr/>
        </p:nvSpPr>
        <p:spPr bwMode="gray">
          <a:xfrm>
            <a:off x="1255407" y="2366209"/>
            <a:ext cx="958878" cy="461647"/>
          </a:xfrm>
          <a:prstGeom prst="rect">
            <a:avLst/>
          </a:prstGeom>
        </p:spPr>
        <p:txBody>
          <a:bodyPr wrap="none" lIns="91421" tIns="45711" rIns="91421" bIns="45711" anchor="ctr">
            <a:spAutoFit/>
          </a:bodyPr>
          <a:lstStyle/>
          <a:p>
            <a:pPr algn="ctr" defTabSz="914209">
              <a:defRPr/>
            </a:pPr>
            <a:r>
              <a:rPr lang="en-US" sz="1200" dirty="0" smtClean="0">
                <a:solidFill>
                  <a:schemeClr val="tx1">
                    <a:lumMod val="75000"/>
                    <a:lumOff val="25000"/>
                  </a:schemeClr>
                </a:solidFill>
                <a:latin typeface="Huawei Sans" panose="020C0503030203020204" pitchFamily="34" charset="0"/>
              </a:rPr>
              <a:t>Health </a:t>
            </a:r>
          </a:p>
          <a:p>
            <a:pPr algn="ctr" defTabSz="914209">
              <a:defRPr/>
            </a:pPr>
            <a:r>
              <a:rPr lang="en-US" sz="1200" dirty="0" smtClean="0">
                <a:solidFill>
                  <a:schemeClr val="tx1">
                    <a:lumMod val="75000"/>
                    <a:lumOff val="25000"/>
                  </a:schemeClr>
                </a:solidFill>
                <a:latin typeface="Huawei Sans" panose="020C0503030203020204" pitchFamily="34" charset="0"/>
              </a:rPr>
              <a:t>monitoring</a:t>
            </a:r>
            <a:endParaRPr lang="en-US" altLang="zh-CN" sz="12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矩形 184"/>
          <p:cNvSpPr/>
          <p:nvPr/>
        </p:nvSpPr>
        <p:spPr bwMode="gray">
          <a:xfrm>
            <a:off x="2596935" y="2356782"/>
            <a:ext cx="917200" cy="461647"/>
          </a:xfrm>
          <a:prstGeom prst="rect">
            <a:avLst/>
          </a:prstGeom>
        </p:spPr>
        <p:txBody>
          <a:bodyPr wrap="none" lIns="91421" tIns="45711" rIns="91421" bIns="45711" anchor="ctr">
            <a:spAutoFit/>
          </a:bodyPr>
          <a:lstStyle/>
          <a:p>
            <a:pPr algn="ctr" defTabSz="914209">
              <a:defRPr/>
            </a:pPr>
            <a:r>
              <a:rPr lang="en-US" sz="1200" dirty="0" smtClean="0">
                <a:solidFill>
                  <a:schemeClr val="tx1">
                    <a:lumMod val="75000"/>
                    <a:lumOff val="25000"/>
                  </a:schemeClr>
                </a:solidFill>
                <a:latin typeface="Huawei Sans" panose="020C0503030203020204" pitchFamily="34" charset="0"/>
              </a:rPr>
              <a:t>Personnel </a:t>
            </a:r>
          </a:p>
          <a:p>
            <a:pPr algn="ctr" defTabSz="914209">
              <a:defRPr/>
            </a:pPr>
            <a:r>
              <a:rPr lang="en-US" sz="1200" dirty="0" smtClean="0">
                <a:solidFill>
                  <a:schemeClr val="tx1">
                    <a:lumMod val="75000"/>
                    <a:lumOff val="25000"/>
                  </a:schemeClr>
                </a:solidFill>
                <a:latin typeface="Huawei Sans" panose="020C0503030203020204" pitchFamily="34" charset="0"/>
              </a:rPr>
              <a:t>locating</a:t>
            </a:r>
            <a:endParaRPr lang="en-US" altLang="zh-CN" sz="12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矩形 185"/>
          <p:cNvSpPr/>
          <p:nvPr/>
        </p:nvSpPr>
        <p:spPr bwMode="gray">
          <a:xfrm>
            <a:off x="2043323" y="2449115"/>
            <a:ext cx="631866" cy="276981"/>
          </a:xfrm>
          <a:prstGeom prst="rect">
            <a:avLst/>
          </a:prstGeom>
        </p:spPr>
        <p:txBody>
          <a:bodyPr wrap="none" lIns="91421" tIns="45711" rIns="91421" bIns="45711" anchor="ctr">
            <a:spAutoFit/>
          </a:bodyPr>
          <a:lstStyle/>
          <a:p>
            <a:pPr algn="ctr" defTabSz="914209">
              <a:defRPr/>
            </a:pPr>
            <a:r>
              <a:rPr lang="en-US" sz="1200" dirty="0" smtClean="0">
                <a:solidFill>
                  <a:schemeClr val="tx1">
                    <a:lumMod val="75000"/>
                    <a:lumOff val="25000"/>
                  </a:schemeClr>
                </a:solidFill>
                <a:latin typeface="Huawei Sans" panose="020C0503030203020204" pitchFamily="34" charset="0"/>
              </a:rPr>
              <a:t>AR/VR</a:t>
            </a:r>
            <a:endParaRPr lang="en-US" altLang="zh-CN" sz="12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7" name="图片 87" descr="汇聚交换机.png"/>
          <p:cNvPicPr>
            <a:picLocks noChangeAspect="1"/>
          </p:cNvPicPr>
          <p:nvPr/>
        </p:nvPicPr>
        <p:blipFill>
          <a:blip r:embed="rId3" cstate="print"/>
          <a:stretch>
            <a:fillRect/>
          </a:stretch>
        </p:blipFill>
        <p:spPr bwMode="gray">
          <a:xfrm>
            <a:off x="3362744" y="4451014"/>
            <a:ext cx="368827" cy="301768"/>
          </a:xfrm>
          <a:prstGeom prst="rect">
            <a:avLst/>
          </a:prstGeom>
        </p:spPr>
      </p:pic>
      <p:sp>
        <p:nvSpPr>
          <p:cNvPr id="188" name="矩形 187"/>
          <p:cNvSpPr/>
          <p:nvPr/>
        </p:nvSpPr>
        <p:spPr bwMode="gray">
          <a:xfrm>
            <a:off x="7565937" y="1514146"/>
            <a:ext cx="4155550" cy="4228850"/>
          </a:xfrm>
          <a:prstGeom prst="rect">
            <a:avLst/>
          </a:prstGeom>
        </p:spPr>
        <p:txBody>
          <a:bodyPr wrap="square">
            <a:spAutoFit/>
          </a:bodyPr>
          <a:lstStyle/>
          <a:p>
            <a:pPr marL="285750" indent="-285750" fontAlgn="ctr">
              <a:lnSpc>
                <a:spcPct val="140000"/>
              </a:lnSpc>
              <a:buSzPct val="50000"/>
              <a:buFont typeface="Wingdings" panose="05000000000000000000" pitchFamily="2" charset="2"/>
              <a:buChar char="l"/>
            </a:pPr>
            <a:r>
              <a:rPr lang="en-US" sz="1200" dirty="0" smtClean="0">
                <a:latin typeface="Huawei Sans" panose="020C0503030203020204" pitchFamily="34" charset="0"/>
              </a:rPr>
              <a:t>Primary/Secondary education campus networks refer to campus networks of general education institutions, for example, campus networks of primary and secondary schools. They provide basic network platforms for primary and secondary schools to support teaching, research, teaching affairs, and services.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200" dirty="0" smtClean="0">
                <a:latin typeface="Huawei Sans" panose="020C0503030203020204" pitchFamily="34" charset="0"/>
              </a:rPr>
              <a:t>Compared with higher education campus networks, primary/secondary education campus networks have small scales.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200" dirty="0" smtClean="0">
                <a:latin typeface="Huawei Sans" panose="020C0503030203020204" pitchFamily="34" charset="0"/>
              </a:rPr>
              <a:t>Typical primary/secondary education campus networks are uniformly planned and constructed by an upper-level network management department and connected to the education MAN to implement full data convergence for teaching, learning, management, testing, evaluation, service, etc.</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9" name="直接连接符 188"/>
          <p:cNvCxnSpPr/>
          <p:nvPr/>
        </p:nvCxnSpPr>
        <p:spPr bwMode="gray">
          <a:xfrm>
            <a:off x="1036313" y="3984426"/>
            <a:ext cx="5009924"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bwMode="gray">
          <a:xfrm>
            <a:off x="6046237" y="3984426"/>
            <a:ext cx="0" cy="59943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91" name="图片 87" descr="汇聚交换机.png"/>
          <p:cNvPicPr>
            <a:picLocks noChangeAspect="1"/>
          </p:cNvPicPr>
          <p:nvPr/>
        </p:nvPicPr>
        <p:blipFill>
          <a:blip r:embed="rId3" cstate="print"/>
          <a:stretch>
            <a:fillRect/>
          </a:stretch>
        </p:blipFill>
        <p:spPr bwMode="gray">
          <a:xfrm>
            <a:off x="5861824" y="4451014"/>
            <a:ext cx="368827" cy="301768"/>
          </a:xfrm>
          <a:prstGeom prst="rect">
            <a:avLst/>
          </a:prstGeom>
        </p:spPr>
      </p:pic>
      <p:sp>
        <p:nvSpPr>
          <p:cNvPr id="192" name="矩形 191"/>
          <p:cNvSpPr/>
          <p:nvPr/>
        </p:nvSpPr>
        <p:spPr bwMode="gray">
          <a:xfrm>
            <a:off x="4060074" y="3628571"/>
            <a:ext cx="1470274" cy="307777"/>
          </a:xfrm>
          <a:prstGeom prst="rect">
            <a:avLst/>
          </a:prstGeom>
        </p:spPr>
        <p:txBody>
          <a:bodyPr wrap="none">
            <a:spAutoFit/>
          </a:bodyPr>
          <a:lstStyle/>
          <a:p>
            <a:r>
              <a:rPr lang="en-US" sz="1400" dirty="0" smtClean="0">
                <a:solidFill>
                  <a:schemeClr val="tx1">
                    <a:lumMod val="75000"/>
                    <a:lumOff val="25000"/>
                  </a:schemeClr>
                </a:solidFill>
                <a:latin typeface="Huawei Sans" panose="020C0503030203020204" pitchFamily="34" charset="0"/>
              </a:rPr>
              <a:t>Education MAN</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3"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014260" y="3223763"/>
            <a:ext cx="304815" cy="249395"/>
          </a:xfrm>
          <a:prstGeom prst="rect">
            <a:avLst/>
          </a:prstGeom>
        </p:spPr>
      </p:pic>
      <p:pic>
        <p:nvPicPr>
          <p:cNvPr id="194" name="图片 87" descr="汇聚交换机.png"/>
          <p:cNvPicPr>
            <a:picLocks noChangeAspect="1"/>
          </p:cNvPicPr>
          <p:nvPr/>
        </p:nvPicPr>
        <p:blipFill>
          <a:blip r:embed="rId3" cstate="print"/>
          <a:stretch>
            <a:fillRect/>
          </a:stretch>
        </p:blipFill>
        <p:spPr bwMode="gray">
          <a:xfrm>
            <a:off x="721771" y="5565650"/>
            <a:ext cx="200000" cy="163636"/>
          </a:xfrm>
          <a:prstGeom prst="rect">
            <a:avLst/>
          </a:prstGeom>
        </p:spPr>
      </p:pic>
      <p:pic>
        <p:nvPicPr>
          <p:cNvPr id="195"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21771" y="5377376"/>
            <a:ext cx="200000" cy="163636"/>
          </a:xfrm>
          <a:prstGeom prst="rect">
            <a:avLst/>
          </a:prstGeom>
        </p:spPr>
      </p:pic>
      <p:pic>
        <p:nvPicPr>
          <p:cNvPr id="196" name="图片 105" descr="AP.png"/>
          <p:cNvPicPr>
            <a:picLocks noChangeAspect="1"/>
          </p:cNvPicPr>
          <p:nvPr/>
        </p:nvPicPr>
        <p:blipFill>
          <a:blip r:embed="rId8" cstate="print"/>
          <a:stretch>
            <a:fillRect/>
          </a:stretch>
        </p:blipFill>
        <p:spPr bwMode="gray">
          <a:xfrm>
            <a:off x="721771" y="5747251"/>
            <a:ext cx="200000" cy="163636"/>
          </a:xfrm>
          <a:prstGeom prst="rect">
            <a:avLst/>
          </a:prstGeom>
        </p:spPr>
      </p:pic>
      <p:sp>
        <p:nvSpPr>
          <p:cNvPr id="197" name="矩形 196"/>
          <p:cNvSpPr/>
          <p:nvPr/>
        </p:nvSpPr>
        <p:spPr bwMode="gray">
          <a:xfrm>
            <a:off x="1007008" y="4093844"/>
            <a:ext cx="1494319" cy="276999"/>
          </a:xfrm>
          <a:prstGeom prst="rect">
            <a:avLst/>
          </a:prstGeom>
        </p:spPr>
        <p:txBody>
          <a:bodyPr wrap="none">
            <a:spAutoFit/>
          </a:bodyPr>
          <a:lstStyle/>
          <a:p>
            <a:pPr algn="r"/>
            <a:r>
              <a:rPr lang="en-US" sz="1200" dirty="0" smtClean="0">
                <a:solidFill>
                  <a:schemeClr val="bg1">
                    <a:lumMod val="50000"/>
                  </a:schemeClr>
                </a:solidFill>
                <a:latin typeface="Huawei Sans" panose="020C0503030203020204" pitchFamily="34" charset="0"/>
              </a:rPr>
              <a:t>Center of district X</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矩形 197"/>
          <p:cNvSpPr/>
          <p:nvPr/>
        </p:nvSpPr>
        <p:spPr bwMode="gray">
          <a:xfrm>
            <a:off x="3578153" y="4093844"/>
            <a:ext cx="1489510" cy="276999"/>
          </a:xfrm>
          <a:prstGeom prst="rect">
            <a:avLst/>
          </a:prstGeom>
        </p:spPr>
        <p:txBody>
          <a:bodyPr wrap="none">
            <a:spAutoFit/>
          </a:bodyPr>
          <a:lstStyle/>
          <a:p>
            <a:pPr algn="r"/>
            <a:r>
              <a:rPr lang="en-US" sz="1200" dirty="0" smtClean="0">
                <a:solidFill>
                  <a:schemeClr val="bg1">
                    <a:lumMod val="50000"/>
                  </a:schemeClr>
                </a:solidFill>
                <a:latin typeface="Huawei Sans" panose="020C0503030203020204" pitchFamily="34" charset="0"/>
              </a:rPr>
              <a:t>Center of </a:t>
            </a:r>
            <a:r>
              <a:rPr lang="en-US" altLang="zh-CN" sz="1200" dirty="0">
                <a:solidFill>
                  <a:schemeClr val="bg1">
                    <a:lumMod val="50000"/>
                  </a:schemeClr>
                </a:solidFill>
                <a:latin typeface="Huawei Sans" panose="020C0503030203020204" pitchFamily="34" charset="0"/>
              </a:rPr>
              <a:t>district</a:t>
            </a:r>
            <a:r>
              <a:rPr lang="en-US" sz="1200" dirty="0" smtClean="0">
                <a:solidFill>
                  <a:schemeClr val="bg1">
                    <a:lumMod val="50000"/>
                  </a:schemeClr>
                </a:solidFill>
                <a:latin typeface="Huawei Sans" panose="020C0503030203020204" pitchFamily="34" charset="0"/>
              </a:rPr>
              <a:t> 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矩形 198"/>
          <p:cNvSpPr/>
          <p:nvPr/>
        </p:nvSpPr>
        <p:spPr bwMode="gray">
          <a:xfrm>
            <a:off x="6029029" y="4093844"/>
            <a:ext cx="1492716" cy="276999"/>
          </a:xfrm>
          <a:prstGeom prst="rect">
            <a:avLst/>
          </a:prstGeom>
        </p:spPr>
        <p:txBody>
          <a:bodyPr wrap="none">
            <a:spAutoFit/>
          </a:bodyPr>
          <a:lstStyle/>
          <a:p>
            <a:pPr algn="r"/>
            <a:r>
              <a:rPr lang="en-US" sz="1200" dirty="0" smtClean="0">
                <a:solidFill>
                  <a:schemeClr val="bg1">
                    <a:lumMod val="50000"/>
                  </a:schemeClr>
                </a:solidFill>
                <a:latin typeface="Huawei Sans" panose="020C0503030203020204" pitchFamily="34" charset="0"/>
              </a:rPr>
              <a:t>Center of </a:t>
            </a:r>
            <a:r>
              <a:rPr lang="en-US" altLang="zh-CN" sz="1200" dirty="0">
                <a:solidFill>
                  <a:schemeClr val="bg1">
                    <a:lumMod val="50000"/>
                  </a:schemeClr>
                </a:solidFill>
                <a:latin typeface="Huawei Sans" panose="020C0503030203020204" pitchFamily="34" charset="0"/>
              </a:rPr>
              <a:t>district</a:t>
            </a:r>
            <a:r>
              <a:rPr lang="en-US" sz="1200" dirty="0" smtClean="0">
                <a:solidFill>
                  <a:schemeClr val="bg1">
                    <a:lumMod val="50000"/>
                  </a:schemeClr>
                </a:solidFill>
                <a:latin typeface="Huawei Sans" panose="020C0503030203020204" pitchFamily="34" charset="0"/>
              </a:rPr>
              <a:t> Z</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Freeform 186"/>
          <p:cNvSpPr>
            <a:spLocks noEditPoints="1"/>
          </p:cNvSpPr>
          <p:nvPr/>
        </p:nvSpPr>
        <p:spPr bwMode="gray">
          <a:xfrm>
            <a:off x="1826626" y="4409673"/>
            <a:ext cx="320633" cy="321544"/>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矩形 200"/>
          <p:cNvSpPr/>
          <p:nvPr/>
        </p:nvSpPr>
        <p:spPr bwMode="gray">
          <a:xfrm>
            <a:off x="975857" y="4739202"/>
            <a:ext cx="1675459" cy="276999"/>
          </a:xfrm>
          <a:prstGeom prst="rect">
            <a:avLst/>
          </a:prstGeom>
        </p:spPr>
        <p:txBody>
          <a:bodyPr wrap="none">
            <a:spAutoFit/>
          </a:bodyPr>
          <a:lstStyle/>
          <a:p>
            <a:pPr algn="ctr"/>
            <a:r>
              <a:rPr lang="en-US" sz="1200" dirty="0" smtClean="0">
                <a:solidFill>
                  <a:schemeClr val="bg1">
                    <a:lumMod val="50000"/>
                  </a:schemeClr>
                </a:solidFill>
                <a:latin typeface="Huawei Sans" panose="020C0503030203020204" pitchFamily="34" charset="0"/>
              </a:rPr>
              <a:t>Education committee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Freeform 186"/>
          <p:cNvSpPr>
            <a:spLocks noEditPoints="1"/>
          </p:cNvSpPr>
          <p:nvPr/>
        </p:nvSpPr>
        <p:spPr bwMode="gray">
          <a:xfrm>
            <a:off x="4255945" y="4409673"/>
            <a:ext cx="320633" cy="321544"/>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矩形 202"/>
          <p:cNvSpPr/>
          <p:nvPr/>
        </p:nvSpPr>
        <p:spPr bwMode="gray">
          <a:xfrm>
            <a:off x="3472382" y="4739202"/>
            <a:ext cx="1675459" cy="276999"/>
          </a:xfrm>
          <a:prstGeom prst="rect">
            <a:avLst/>
          </a:prstGeom>
        </p:spPr>
        <p:txBody>
          <a:bodyPr wrap="none">
            <a:spAutoFit/>
          </a:bodyPr>
          <a:lstStyle/>
          <a:p>
            <a:pPr algn="ctr"/>
            <a:r>
              <a:rPr lang="en-US" sz="1200" dirty="0" smtClean="0">
                <a:solidFill>
                  <a:schemeClr val="bg1">
                    <a:lumMod val="50000"/>
                  </a:schemeClr>
                </a:solidFill>
                <a:latin typeface="Huawei Sans" panose="020C0503030203020204" pitchFamily="34" charset="0"/>
              </a:rPr>
              <a:t>Education committee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Freeform 186"/>
          <p:cNvSpPr>
            <a:spLocks noEditPoints="1"/>
          </p:cNvSpPr>
          <p:nvPr/>
        </p:nvSpPr>
        <p:spPr bwMode="gray">
          <a:xfrm>
            <a:off x="6706777" y="4409673"/>
            <a:ext cx="320633" cy="321544"/>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矩形 204"/>
          <p:cNvSpPr/>
          <p:nvPr/>
        </p:nvSpPr>
        <p:spPr bwMode="gray">
          <a:xfrm>
            <a:off x="6036338" y="4739202"/>
            <a:ext cx="1675459" cy="276999"/>
          </a:xfrm>
          <a:prstGeom prst="rect">
            <a:avLst/>
          </a:prstGeom>
        </p:spPr>
        <p:txBody>
          <a:bodyPr wrap="none">
            <a:spAutoFit/>
          </a:bodyPr>
          <a:lstStyle/>
          <a:p>
            <a:pPr algn="ctr"/>
            <a:r>
              <a:rPr lang="en-US" sz="1200" dirty="0" smtClean="0">
                <a:solidFill>
                  <a:schemeClr val="bg1">
                    <a:lumMod val="50000"/>
                  </a:schemeClr>
                </a:solidFill>
                <a:latin typeface="Huawei Sans" panose="020C0503030203020204" pitchFamily="34" charset="0"/>
              </a:rPr>
              <a:t>Education committee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矩形 205"/>
          <p:cNvSpPr/>
          <p:nvPr/>
        </p:nvSpPr>
        <p:spPr bwMode="gray">
          <a:xfrm>
            <a:off x="495400" y="5910887"/>
            <a:ext cx="652743" cy="276999"/>
          </a:xfrm>
          <a:prstGeom prst="rect">
            <a:avLst/>
          </a:prstGeom>
        </p:spPr>
        <p:txBody>
          <a:bodyPr wrap="none">
            <a:spAutoFit/>
          </a:bodyPr>
          <a:lstStyle/>
          <a:p>
            <a:pPr algn="ctr"/>
            <a:r>
              <a:rPr lang="en-US" sz="1200" dirty="0" smtClean="0">
                <a:solidFill>
                  <a:schemeClr val="bg1">
                    <a:lumMod val="50000"/>
                  </a:schemeClr>
                </a:solidFill>
                <a:latin typeface="Huawei Sans" panose="020C0503030203020204" pitchFamily="34" charset="0"/>
              </a:rPr>
              <a:t>School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矩形 206"/>
          <p:cNvSpPr/>
          <p:nvPr/>
        </p:nvSpPr>
        <p:spPr bwMode="gray">
          <a:xfrm>
            <a:off x="1880787" y="5310594"/>
            <a:ext cx="50519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8" name="图片 87" descr="汇聚交换机.png"/>
          <p:cNvPicPr>
            <a:picLocks noChangeAspect="1"/>
          </p:cNvPicPr>
          <p:nvPr/>
        </p:nvPicPr>
        <p:blipFill>
          <a:blip r:embed="rId3" cstate="print"/>
          <a:stretch>
            <a:fillRect/>
          </a:stretch>
        </p:blipFill>
        <p:spPr bwMode="gray">
          <a:xfrm>
            <a:off x="2031528" y="5565650"/>
            <a:ext cx="200000" cy="163636"/>
          </a:xfrm>
          <a:prstGeom prst="rect">
            <a:avLst/>
          </a:prstGeom>
        </p:spPr>
      </p:pic>
      <p:pic>
        <p:nvPicPr>
          <p:cNvPr id="209"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031528" y="5377376"/>
            <a:ext cx="200000" cy="163636"/>
          </a:xfrm>
          <a:prstGeom prst="rect">
            <a:avLst/>
          </a:prstGeom>
        </p:spPr>
      </p:pic>
      <p:pic>
        <p:nvPicPr>
          <p:cNvPr id="210" name="图片 105" descr="AP.png"/>
          <p:cNvPicPr>
            <a:picLocks noChangeAspect="1"/>
          </p:cNvPicPr>
          <p:nvPr/>
        </p:nvPicPr>
        <p:blipFill>
          <a:blip r:embed="rId8" cstate="print"/>
          <a:stretch>
            <a:fillRect/>
          </a:stretch>
        </p:blipFill>
        <p:spPr bwMode="gray">
          <a:xfrm>
            <a:off x="2031528" y="5747251"/>
            <a:ext cx="200000" cy="163636"/>
          </a:xfrm>
          <a:prstGeom prst="rect">
            <a:avLst/>
          </a:prstGeom>
        </p:spPr>
      </p:pic>
      <p:sp>
        <p:nvSpPr>
          <p:cNvPr id="211" name="矩形 210"/>
          <p:cNvSpPr/>
          <p:nvPr/>
        </p:nvSpPr>
        <p:spPr bwMode="gray">
          <a:xfrm>
            <a:off x="1805157" y="5910887"/>
            <a:ext cx="652743" cy="276999"/>
          </a:xfrm>
          <a:prstGeom prst="rect">
            <a:avLst/>
          </a:prstGeom>
        </p:spPr>
        <p:txBody>
          <a:bodyPr wrap="none">
            <a:spAutoFit/>
          </a:bodyPr>
          <a:lstStyle/>
          <a:p>
            <a:pPr algn="ctr"/>
            <a:r>
              <a:rPr lang="en-US" sz="1200" dirty="0" smtClean="0">
                <a:solidFill>
                  <a:schemeClr val="bg1">
                    <a:lumMod val="50000"/>
                  </a:schemeClr>
                </a:solidFill>
                <a:latin typeface="Huawei Sans" panose="020C0503030203020204" pitchFamily="34" charset="0"/>
              </a:rPr>
              <a:t>School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2" name="直接连接符 211"/>
          <p:cNvCxnSpPr/>
          <p:nvPr/>
        </p:nvCxnSpPr>
        <p:spPr bwMode="gray">
          <a:xfrm>
            <a:off x="817816" y="5120094"/>
            <a:ext cx="13294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bwMode="gray">
          <a:xfrm>
            <a:off x="817816" y="5120094"/>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bwMode="gray">
          <a:xfrm>
            <a:off x="2147259" y="5120094"/>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5" name="矩形 214"/>
          <p:cNvSpPr/>
          <p:nvPr/>
        </p:nvSpPr>
        <p:spPr bwMode="gray">
          <a:xfrm>
            <a:off x="3061226" y="5310594"/>
            <a:ext cx="50519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6" name="直接连接符 215"/>
          <p:cNvCxnSpPr/>
          <p:nvPr/>
        </p:nvCxnSpPr>
        <p:spPr bwMode="gray">
          <a:xfrm>
            <a:off x="3526509" y="4752782"/>
            <a:ext cx="0" cy="36731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17" name="图片 87" descr="汇聚交换机.png"/>
          <p:cNvPicPr>
            <a:picLocks noChangeAspect="1"/>
          </p:cNvPicPr>
          <p:nvPr/>
        </p:nvPicPr>
        <p:blipFill>
          <a:blip r:embed="rId3" cstate="print"/>
          <a:stretch>
            <a:fillRect/>
          </a:stretch>
        </p:blipFill>
        <p:spPr bwMode="gray">
          <a:xfrm>
            <a:off x="3211967" y="5565650"/>
            <a:ext cx="200000" cy="163636"/>
          </a:xfrm>
          <a:prstGeom prst="rect">
            <a:avLst/>
          </a:prstGeom>
        </p:spPr>
      </p:pic>
      <p:pic>
        <p:nvPicPr>
          <p:cNvPr id="218"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211967" y="5377376"/>
            <a:ext cx="200000" cy="163636"/>
          </a:xfrm>
          <a:prstGeom prst="rect">
            <a:avLst/>
          </a:prstGeom>
        </p:spPr>
      </p:pic>
      <p:pic>
        <p:nvPicPr>
          <p:cNvPr id="219" name="图片 105" descr="AP.png"/>
          <p:cNvPicPr>
            <a:picLocks noChangeAspect="1"/>
          </p:cNvPicPr>
          <p:nvPr/>
        </p:nvPicPr>
        <p:blipFill>
          <a:blip r:embed="rId8" cstate="print"/>
          <a:stretch>
            <a:fillRect/>
          </a:stretch>
        </p:blipFill>
        <p:spPr bwMode="gray">
          <a:xfrm>
            <a:off x="3211967" y="5747251"/>
            <a:ext cx="200000" cy="163636"/>
          </a:xfrm>
          <a:prstGeom prst="rect">
            <a:avLst/>
          </a:prstGeom>
        </p:spPr>
      </p:pic>
      <p:sp>
        <p:nvSpPr>
          <p:cNvPr id="220" name="矩形 219"/>
          <p:cNvSpPr/>
          <p:nvPr/>
        </p:nvSpPr>
        <p:spPr bwMode="gray">
          <a:xfrm>
            <a:off x="2985596" y="5910887"/>
            <a:ext cx="652743" cy="276999"/>
          </a:xfrm>
          <a:prstGeom prst="rect">
            <a:avLst/>
          </a:prstGeom>
        </p:spPr>
        <p:txBody>
          <a:bodyPr wrap="none">
            <a:spAutoFit/>
          </a:bodyPr>
          <a:lstStyle/>
          <a:p>
            <a:pPr algn="ctr"/>
            <a:r>
              <a:rPr lang="en-US" sz="1200" dirty="0" smtClean="0">
                <a:solidFill>
                  <a:schemeClr val="bg1">
                    <a:lumMod val="50000"/>
                  </a:schemeClr>
                </a:solidFill>
                <a:latin typeface="Huawei Sans" panose="020C0503030203020204" pitchFamily="34" charset="0"/>
              </a:rPr>
              <a:t>School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矩形 220"/>
          <p:cNvSpPr/>
          <p:nvPr/>
        </p:nvSpPr>
        <p:spPr bwMode="gray">
          <a:xfrm>
            <a:off x="4370983" y="5310594"/>
            <a:ext cx="50519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2" name="图片 87" descr="汇聚交换机.png"/>
          <p:cNvPicPr>
            <a:picLocks noChangeAspect="1"/>
          </p:cNvPicPr>
          <p:nvPr/>
        </p:nvPicPr>
        <p:blipFill>
          <a:blip r:embed="rId3" cstate="print"/>
          <a:stretch>
            <a:fillRect/>
          </a:stretch>
        </p:blipFill>
        <p:spPr bwMode="gray">
          <a:xfrm>
            <a:off x="4521724" y="5565650"/>
            <a:ext cx="200000" cy="163636"/>
          </a:xfrm>
          <a:prstGeom prst="rect">
            <a:avLst/>
          </a:prstGeom>
        </p:spPr>
      </p:pic>
      <p:pic>
        <p:nvPicPr>
          <p:cNvPr id="223"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521724" y="5377376"/>
            <a:ext cx="200000" cy="163636"/>
          </a:xfrm>
          <a:prstGeom prst="rect">
            <a:avLst/>
          </a:prstGeom>
        </p:spPr>
      </p:pic>
      <p:pic>
        <p:nvPicPr>
          <p:cNvPr id="224" name="图片 105" descr="AP.png"/>
          <p:cNvPicPr>
            <a:picLocks noChangeAspect="1"/>
          </p:cNvPicPr>
          <p:nvPr/>
        </p:nvPicPr>
        <p:blipFill>
          <a:blip r:embed="rId8" cstate="print"/>
          <a:stretch>
            <a:fillRect/>
          </a:stretch>
        </p:blipFill>
        <p:spPr bwMode="gray">
          <a:xfrm>
            <a:off x="4521724" y="5747251"/>
            <a:ext cx="200000" cy="163636"/>
          </a:xfrm>
          <a:prstGeom prst="rect">
            <a:avLst/>
          </a:prstGeom>
        </p:spPr>
      </p:pic>
      <p:sp>
        <p:nvSpPr>
          <p:cNvPr id="225" name="矩形 224"/>
          <p:cNvSpPr/>
          <p:nvPr/>
        </p:nvSpPr>
        <p:spPr bwMode="gray">
          <a:xfrm>
            <a:off x="4295353" y="5910887"/>
            <a:ext cx="652743" cy="276999"/>
          </a:xfrm>
          <a:prstGeom prst="rect">
            <a:avLst/>
          </a:prstGeom>
        </p:spPr>
        <p:txBody>
          <a:bodyPr wrap="none">
            <a:spAutoFit/>
          </a:bodyPr>
          <a:lstStyle/>
          <a:p>
            <a:pPr algn="ctr"/>
            <a:r>
              <a:rPr lang="en-US" sz="1200" dirty="0" smtClean="0">
                <a:solidFill>
                  <a:schemeClr val="bg1">
                    <a:lumMod val="50000"/>
                  </a:schemeClr>
                </a:solidFill>
                <a:latin typeface="Huawei Sans" panose="020C0503030203020204" pitchFamily="34" charset="0"/>
              </a:rPr>
              <a:t>School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6" name="直接连接符 225"/>
          <p:cNvCxnSpPr/>
          <p:nvPr/>
        </p:nvCxnSpPr>
        <p:spPr bwMode="gray">
          <a:xfrm>
            <a:off x="3308012" y="5120094"/>
            <a:ext cx="13294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bwMode="gray">
          <a:xfrm>
            <a:off x="3308012" y="5120094"/>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bwMode="gray">
          <a:xfrm>
            <a:off x="4637455" y="5120094"/>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9" name="矩形 228"/>
          <p:cNvSpPr/>
          <p:nvPr/>
        </p:nvSpPr>
        <p:spPr bwMode="gray">
          <a:xfrm>
            <a:off x="5582614" y="5310594"/>
            <a:ext cx="50519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0" name="直接连接符 229"/>
          <p:cNvCxnSpPr/>
          <p:nvPr/>
        </p:nvCxnSpPr>
        <p:spPr bwMode="gray">
          <a:xfrm>
            <a:off x="6047897" y="4752782"/>
            <a:ext cx="0" cy="36731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31" name="图片 87" descr="汇聚交换机.png"/>
          <p:cNvPicPr>
            <a:picLocks noChangeAspect="1"/>
          </p:cNvPicPr>
          <p:nvPr/>
        </p:nvPicPr>
        <p:blipFill>
          <a:blip r:embed="rId3" cstate="print"/>
          <a:stretch>
            <a:fillRect/>
          </a:stretch>
        </p:blipFill>
        <p:spPr bwMode="gray">
          <a:xfrm>
            <a:off x="5733355" y="5565650"/>
            <a:ext cx="200000" cy="163636"/>
          </a:xfrm>
          <a:prstGeom prst="rect">
            <a:avLst/>
          </a:prstGeom>
        </p:spPr>
      </p:pic>
      <p:pic>
        <p:nvPicPr>
          <p:cNvPr id="232"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733355" y="5377376"/>
            <a:ext cx="200000" cy="163636"/>
          </a:xfrm>
          <a:prstGeom prst="rect">
            <a:avLst/>
          </a:prstGeom>
        </p:spPr>
      </p:pic>
      <p:pic>
        <p:nvPicPr>
          <p:cNvPr id="233" name="图片 105" descr="AP.png"/>
          <p:cNvPicPr>
            <a:picLocks noChangeAspect="1"/>
          </p:cNvPicPr>
          <p:nvPr/>
        </p:nvPicPr>
        <p:blipFill>
          <a:blip r:embed="rId8" cstate="print"/>
          <a:stretch>
            <a:fillRect/>
          </a:stretch>
        </p:blipFill>
        <p:spPr bwMode="gray">
          <a:xfrm>
            <a:off x="5733355" y="5747251"/>
            <a:ext cx="200000" cy="163636"/>
          </a:xfrm>
          <a:prstGeom prst="rect">
            <a:avLst/>
          </a:prstGeom>
        </p:spPr>
      </p:pic>
      <p:sp>
        <p:nvSpPr>
          <p:cNvPr id="234" name="矩形 233"/>
          <p:cNvSpPr/>
          <p:nvPr/>
        </p:nvSpPr>
        <p:spPr bwMode="gray">
          <a:xfrm>
            <a:off x="5506984" y="5910887"/>
            <a:ext cx="652743" cy="276999"/>
          </a:xfrm>
          <a:prstGeom prst="rect">
            <a:avLst/>
          </a:prstGeom>
        </p:spPr>
        <p:txBody>
          <a:bodyPr wrap="none">
            <a:spAutoFit/>
          </a:bodyPr>
          <a:lstStyle/>
          <a:p>
            <a:pPr algn="ctr"/>
            <a:r>
              <a:rPr lang="en-US" sz="1200" dirty="0" smtClean="0">
                <a:solidFill>
                  <a:schemeClr val="bg1">
                    <a:lumMod val="50000"/>
                  </a:schemeClr>
                </a:solidFill>
                <a:latin typeface="Huawei Sans" panose="020C0503030203020204" pitchFamily="34" charset="0"/>
              </a:rPr>
              <a:t>School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矩形 234"/>
          <p:cNvSpPr/>
          <p:nvPr/>
        </p:nvSpPr>
        <p:spPr bwMode="gray">
          <a:xfrm>
            <a:off x="6892371" y="5310594"/>
            <a:ext cx="50519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6" name="图片 87" descr="汇聚交换机.png"/>
          <p:cNvPicPr>
            <a:picLocks noChangeAspect="1"/>
          </p:cNvPicPr>
          <p:nvPr/>
        </p:nvPicPr>
        <p:blipFill>
          <a:blip r:embed="rId3" cstate="print"/>
          <a:stretch>
            <a:fillRect/>
          </a:stretch>
        </p:blipFill>
        <p:spPr bwMode="gray">
          <a:xfrm>
            <a:off x="7043112" y="5565650"/>
            <a:ext cx="200000" cy="163636"/>
          </a:xfrm>
          <a:prstGeom prst="rect">
            <a:avLst/>
          </a:prstGeom>
        </p:spPr>
      </p:pic>
      <p:pic>
        <p:nvPicPr>
          <p:cNvPr id="237"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043112" y="5377376"/>
            <a:ext cx="200000" cy="163636"/>
          </a:xfrm>
          <a:prstGeom prst="rect">
            <a:avLst/>
          </a:prstGeom>
        </p:spPr>
      </p:pic>
      <p:pic>
        <p:nvPicPr>
          <p:cNvPr id="238" name="图片 105" descr="AP.png"/>
          <p:cNvPicPr>
            <a:picLocks noChangeAspect="1"/>
          </p:cNvPicPr>
          <p:nvPr/>
        </p:nvPicPr>
        <p:blipFill>
          <a:blip r:embed="rId8" cstate="print"/>
          <a:stretch>
            <a:fillRect/>
          </a:stretch>
        </p:blipFill>
        <p:spPr bwMode="gray">
          <a:xfrm>
            <a:off x="7043112" y="5747251"/>
            <a:ext cx="200000" cy="163636"/>
          </a:xfrm>
          <a:prstGeom prst="rect">
            <a:avLst/>
          </a:prstGeom>
        </p:spPr>
      </p:pic>
      <p:sp>
        <p:nvSpPr>
          <p:cNvPr id="239" name="矩形 238"/>
          <p:cNvSpPr/>
          <p:nvPr/>
        </p:nvSpPr>
        <p:spPr bwMode="gray">
          <a:xfrm>
            <a:off x="6816741" y="5910887"/>
            <a:ext cx="652743" cy="276999"/>
          </a:xfrm>
          <a:prstGeom prst="rect">
            <a:avLst/>
          </a:prstGeom>
        </p:spPr>
        <p:txBody>
          <a:bodyPr wrap="none">
            <a:spAutoFit/>
          </a:bodyPr>
          <a:lstStyle/>
          <a:p>
            <a:pPr algn="ctr"/>
            <a:r>
              <a:rPr lang="en-US" sz="1200" dirty="0" smtClean="0">
                <a:solidFill>
                  <a:schemeClr val="bg1">
                    <a:lumMod val="50000"/>
                  </a:schemeClr>
                </a:solidFill>
                <a:latin typeface="Huawei Sans" panose="020C0503030203020204" pitchFamily="34" charset="0"/>
              </a:rPr>
              <a:t>School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0" name="直接连接符 239"/>
          <p:cNvCxnSpPr/>
          <p:nvPr/>
        </p:nvCxnSpPr>
        <p:spPr bwMode="gray">
          <a:xfrm>
            <a:off x="5829400" y="5120094"/>
            <a:ext cx="13294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bwMode="gray">
          <a:xfrm>
            <a:off x="5829400" y="5120094"/>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bwMode="gray">
          <a:xfrm>
            <a:off x="7158843" y="5120094"/>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43" name="Group 3"/>
          <p:cNvGrpSpPr/>
          <p:nvPr/>
        </p:nvGrpSpPr>
        <p:grpSpPr bwMode="gray">
          <a:xfrm>
            <a:off x="1312340" y="5829069"/>
            <a:ext cx="261965" cy="61979"/>
            <a:chOff x="559282" y="6488261"/>
            <a:chExt cx="261965" cy="61979"/>
          </a:xfrm>
          <a:solidFill>
            <a:schemeClr val="bg1">
              <a:lumMod val="50000"/>
            </a:schemeClr>
          </a:solidFill>
        </p:grpSpPr>
        <p:sp>
          <p:nvSpPr>
            <p:cNvPr id="24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7" name="Group 3"/>
          <p:cNvGrpSpPr/>
          <p:nvPr/>
        </p:nvGrpSpPr>
        <p:grpSpPr bwMode="gray">
          <a:xfrm>
            <a:off x="3852458" y="5829069"/>
            <a:ext cx="261965" cy="61979"/>
            <a:chOff x="559282" y="6488261"/>
            <a:chExt cx="261965" cy="61979"/>
          </a:xfrm>
          <a:solidFill>
            <a:schemeClr val="bg1">
              <a:lumMod val="50000"/>
            </a:schemeClr>
          </a:solidFill>
        </p:grpSpPr>
        <p:sp>
          <p:nvSpPr>
            <p:cNvPr id="248"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51" name="Group 3"/>
          <p:cNvGrpSpPr/>
          <p:nvPr/>
        </p:nvGrpSpPr>
        <p:grpSpPr bwMode="gray">
          <a:xfrm>
            <a:off x="6354162" y="5829069"/>
            <a:ext cx="261965" cy="61979"/>
            <a:chOff x="559282" y="6488261"/>
            <a:chExt cx="261965" cy="61979"/>
          </a:xfrm>
          <a:solidFill>
            <a:schemeClr val="bg1">
              <a:lumMod val="50000"/>
            </a:schemeClr>
          </a:solidFill>
        </p:grpSpPr>
        <p:sp>
          <p:nvSpPr>
            <p:cNvPr id="25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55" name="矩形 254"/>
          <p:cNvSpPr/>
          <p:nvPr/>
        </p:nvSpPr>
        <p:spPr bwMode="gray">
          <a:xfrm>
            <a:off x="3337716" y="2366209"/>
            <a:ext cx="872316" cy="461647"/>
          </a:xfrm>
          <a:prstGeom prst="rect">
            <a:avLst/>
          </a:prstGeom>
        </p:spPr>
        <p:txBody>
          <a:bodyPr wrap="none" lIns="91421" tIns="45711" rIns="91421" bIns="45711" anchor="ctr">
            <a:spAutoFit/>
          </a:bodyPr>
          <a:lstStyle/>
          <a:p>
            <a:pPr algn="ctr" defTabSz="914209">
              <a:defRPr/>
            </a:pPr>
            <a:r>
              <a:rPr lang="en-US" sz="1200" dirty="0" smtClean="0">
                <a:solidFill>
                  <a:schemeClr val="tx1">
                    <a:lumMod val="75000"/>
                    <a:lumOff val="25000"/>
                  </a:schemeClr>
                </a:solidFill>
                <a:latin typeface="Huawei Sans" panose="020C0503030203020204" pitchFamily="34" charset="0"/>
              </a:rPr>
              <a:t>Remote </a:t>
            </a:r>
          </a:p>
          <a:p>
            <a:pPr algn="ctr" defTabSz="914209">
              <a:defRPr/>
            </a:pPr>
            <a:r>
              <a:rPr lang="en-US" sz="1200" dirty="0" smtClean="0">
                <a:solidFill>
                  <a:schemeClr val="tx1">
                    <a:lumMod val="75000"/>
                    <a:lumOff val="25000"/>
                  </a:schemeClr>
                </a:solidFill>
                <a:latin typeface="Huawei Sans" panose="020C0503030203020204" pitchFamily="34" charset="0"/>
              </a:rPr>
              <a:t>education</a:t>
            </a:r>
            <a:endParaRPr lang="en-US" altLang="zh-CN" sz="1200" kern="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6" name="组合 393"/>
          <p:cNvGrpSpPr>
            <a:grpSpLocks/>
          </p:cNvGrpSpPr>
          <p:nvPr/>
        </p:nvGrpSpPr>
        <p:grpSpPr bwMode="gray">
          <a:xfrm>
            <a:off x="1528995" y="2055492"/>
            <a:ext cx="368922" cy="368455"/>
            <a:chOff x="441325" y="3414713"/>
            <a:chExt cx="1116013" cy="1116013"/>
          </a:xfrm>
        </p:grpSpPr>
        <p:sp>
          <p:nvSpPr>
            <p:cNvPr id="257" name="Freeform 39"/>
            <p:cNvSpPr>
              <a:spLocks/>
            </p:cNvSpPr>
            <p:nvPr/>
          </p:nvSpPr>
          <p:spPr bwMode="gray">
            <a:xfrm>
              <a:off x="441325" y="3414713"/>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29"/>
                  </a:moveTo>
                  <a:lnTo>
                    <a:pt x="2659" y="1329"/>
                  </a:lnTo>
                  <a:cubicBezTo>
                    <a:pt x="2659" y="2063"/>
                    <a:pt x="2064" y="2659"/>
                    <a:pt x="1329" y="2659"/>
                  </a:cubicBezTo>
                  <a:cubicBezTo>
                    <a:pt x="595" y="2659"/>
                    <a:pt x="0" y="2063"/>
                    <a:pt x="0" y="1329"/>
                  </a:cubicBezTo>
                  <a:cubicBezTo>
                    <a:pt x="0" y="595"/>
                    <a:pt x="595" y="0"/>
                    <a:pt x="1329" y="0"/>
                  </a:cubicBezTo>
                  <a:cubicBezTo>
                    <a:pt x="2064" y="0"/>
                    <a:pt x="2659" y="595"/>
                    <a:pt x="2659" y="1329"/>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8" name="组合 372"/>
            <p:cNvGrpSpPr>
              <a:grpSpLocks/>
            </p:cNvGrpSpPr>
            <p:nvPr/>
          </p:nvGrpSpPr>
          <p:grpSpPr bwMode="gray">
            <a:xfrm>
              <a:off x="617538" y="3730626"/>
              <a:ext cx="763587" cy="485775"/>
              <a:chOff x="617538" y="3730626"/>
              <a:chExt cx="763587" cy="485775"/>
            </a:xfrm>
          </p:grpSpPr>
          <p:sp>
            <p:nvSpPr>
              <p:cNvPr id="259" name="Freeform 191"/>
              <p:cNvSpPr>
                <a:spLocks/>
              </p:cNvSpPr>
              <p:nvPr/>
            </p:nvSpPr>
            <p:spPr bwMode="gray">
              <a:xfrm>
                <a:off x="1135063" y="4141788"/>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192"/>
              <p:cNvSpPr>
                <a:spLocks/>
              </p:cNvSpPr>
              <p:nvPr/>
            </p:nvSpPr>
            <p:spPr bwMode="gray">
              <a:xfrm>
                <a:off x="1223963" y="4141788"/>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193"/>
              <p:cNvSpPr>
                <a:spLocks/>
              </p:cNvSpPr>
              <p:nvPr/>
            </p:nvSpPr>
            <p:spPr bwMode="gray">
              <a:xfrm>
                <a:off x="1028700" y="3865563"/>
                <a:ext cx="344488" cy="323850"/>
              </a:xfrm>
              <a:custGeom>
                <a:avLst/>
                <a:gdLst>
                  <a:gd name="T0" fmla="*/ 2147483647 w 822"/>
                  <a:gd name="T1" fmla="*/ 2147483647 h 775"/>
                  <a:gd name="T2" fmla="*/ 2147483647 w 822"/>
                  <a:gd name="T3" fmla="*/ 2147483647 h 775"/>
                  <a:gd name="T4" fmla="*/ 2147483647 w 822"/>
                  <a:gd name="T5" fmla="*/ 2147483647 h 775"/>
                  <a:gd name="T6" fmla="*/ 2147483647 w 822"/>
                  <a:gd name="T7" fmla="*/ 2147483647 h 775"/>
                  <a:gd name="T8" fmla="*/ 2147483647 w 822"/>
                  <a:gd name="T9" fmla="*/ 2147483647 h 775"/>
                  <a:gd name="T10" fmla="*/ 2147483647 w 822"/>
                  <a:gd name="T11" fmla="*/ 2147483647 h 775"/>
                  <a:gd name="T12" fmla="*/ 2147483647 w 822"/>
                  <a:gd name="T13" fmla="*/ 2147483647 h 775"/>
                  <a:gd name="T14" fmla="*/ 2147483647 w 822"/>
                  <a:gd name="T15" fmla="*/ 2147483647 h 775"/>
                  <a:gd name="T16" fmla="*/ 2147483647 w 822"/>
                  <a:gd name="T17" fmla="*/ 2147483647 h 775"/>
                  <a:gd name="T18" fmla="*/ 2147483647 w 822"/>
                  <a:gd name="T19" fmla="*/ 2147483647 h 775"/>
                  <a:gd name="T20" fmla="*/ 2147483647 w 822"/>
                  <a:gd name="T21" fmla="*/ 2147483647 h 775"/>
                  <a:gd name="T22" fmla="*/ 2147483647 w 822"/>
                  <a:gd name="T23" fmla="*/ 2147483647 h 775"/>
                  <a:gd name="T24" fmla="*/ 2147483647 w 822"/>
                  <a:gd name="T25" fmla="*/ 2147483647 h 775"/>
                  <a:gd name="T26" fmla="*/ 2147483647 w 822"/>
                  <a:gd name="T27" fmla="*/ 2147483647 h 775"/>
                  <a:gd name="T28" fmla="*/ 2147483647 w 822"/>
                  <a:gd name="T29" fmla="*/ 2147483647 h 775"/>
                  <a:gd name="T30" fmla="*/ 2147483647 w 822"/>
                  <a:gd name="T31" fmla="*/ 2147483647 h 775"/>
                  <a:gd name="T32" fmla="*/ 2147483647 w 822"/>
                  <a:gd name="T33" fmla="*/ 2147483647 h 7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2"/>
                  <a:gd name="T52" fmla="*/ 0 h 775"/>
                  <a:gd name="T53" fmla="*/ 822 w 822"/>
                  <a:gd name="T54" fmla="*/ 775 h 7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2" h="775">
                    <a:moveTo>
                      <a:pt x="314" y="771"/>
                    </a:moveTo>
                    <a:lnTo>
                      <a:pt x="314" y="771"/>
                    </a:lnTo>
                    <a:cubicBezTo>
                      <a:pt x="311" y="771"/>
                      <a:pt x="308" y="771"/>
                      <a:pt x="305" y="770"/>
                    </a:cubicBezTo>
                    <a:cubicBezTo>
                      <a:pt x="246" y="753"/>
                      <a:pt x="191" y="720"/>
                      <a:pt x="146" y="676"/>
                    </a:cubicBezTo>
                    <a:cubicBezTo>
                      <a:pt x="0" y="529"/>
                      <a:pt x="0" y="292"/>
                      <a:pt x="146" y="146"/>
                    </a:cubicBezTo>
                    <a:cubicBezTo>
                      <a:pt x="293" y="0"/>
                      <a:pt x="530" y="0"/>
                      <a:pt x="676" y="146"/>
                    </a:cubicBezTo>
                    <a:cubicBezTo>
                      <a:pt x="822" y="292"/>
                      <a:pt x="822" y="529"/>
                      <a:pt x="676" y="676"/>
                    </a:cubicBezTo>
                    <a:cubicBezTo>
                      <a:pt x="632" y="720"/>
                      <a:pt x="577" y="752"/>
                      <a:pt x="518" y="770"/>
                    </a:cubicBezTo>
                    <a:cubicBezTo>
                      <a:pt x="502" y="775"/>
                      <a:pt x="485" y="765"/>
                      <a:pt x="480" y="749"/>
                    </a:cubicBezTo>
                    <a:cubicBezTo>
                      <a:pt x="475" y="733"/>
                      <a:pt x="485" y="716"/>
                      <a:pt x="501" y="711"/>
                    </a:cubicBezTo>
                    <a:cubicBezTo>
                      <a:pt x="550" y="697"/>
                      <a:pt x="596" y="669"/>
                      <a:pt x="633" y="632"/>
                    </a:cubicBezTo>
                    <a:cubicBezTo>
                      <a:pt x="755" y="510"/>
                      <a:pt x="755" y="311"/>
                      <a:pt x="633" y="189"/>
                    </a:cubicBezTo>
                    <a:cubicBezTo>
                      <a:pt x="511" y="67"/>
                      <a:pt x="312" y="67"/>
                      <a:pt x="190" y="189"/>
                    </a:cubicBezTo>
                    <a:cubicBezTo>
                      <a:pt x="67" y="311"/>
                      <a:pt x="67" y="510"/>
                      <a:pt x="190" y="632"/>
                    </a:cubicBezTo>
                    <a:cubicBezTo>
                      <a:pt x="227" y="669"/>
                      <a:pt x="273" y="697"/>
                      <a:pt x="323" y="712"/>
                    </a:cubicBezTo>
                    <a:cubicBezTo>
                      <a:pt x="339" y="716"/>
                      <a:pt x="348" y="733"/>
                      <a:pt x="343" y="749"/>
                    </a:cubicBezTo>
                    <a:cubicBezTo>
                      <a:pt x="339" y="763"/>
                      <a:pt x="327" y="771"/>
                      <a:pt x="314" y="7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194"/>
              <p:cNvSpPr>
                <a:spLocks/>
              </p:cNvSpPr>
              <p:nvPr/>
            </p:nvSpPr>
            <p:spPr bwMode="gray">
              <a:xfrm>
                <a:off x="1289050" y="4124326"/>
                <a:ext cx="92075" cy="92075"/>
              </a:xfrm>
              <a:custGeom>
                <a:avLst/>
                <a:gdLst>
                  <a:gd name="T0" fmla="*/ 2147483647 w 220"/>
                  <a:gd name="T1" fmla="*/ 2147483647 h 217"/>
                  <a:gd name="T2" fmla="*/ 2147483647 w 220"/>
                  <a:gd name="T3" fmla="*/ 2147483647 h 217"/>
                  <a:gd name="T4" fmla="*/ 2147483647 w 220"/>
                  <a:gd name="T5" fmla="*/ 2147483647 h 217"/>
                  <a:gd name="T6" fmla="*/ 2147483647 w 220"/>
                  <a:gd name="T7" fmla="*/ 2147483647 h 217"/>
                  <a:gd name="T8" fmla="*/ 2147483647 w 220"/>
                  <a:gd name="T9" fmla="*/ 2147483647 h 217"/>
                  <a:gd name="T10" fmla="*/ 2147483647 w 220"/>
                  <a:gd name="T11" fmla="*/ 2147483647 h 217"/>
                  <a:gd name="T12" fmla="*/ 2147483647 w 220"/>
                  <a:gd name="T13" fmla="*/ 2147483647 h 217"/>
                  <a:gd name="T14" fmla="*/ 2147483647 w 220"/>
                  <a:gd name="T15" fmla="*/ 2147483647 h 217"/>
                  <a:gd name="T16" fmla="*/ 2147483647 w 220"/>
                  <a:gd name="T17" fmla="*/ 2147483647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
                  <a:gd name="T28" fmla="*/ 0 h 217"/>
                  <a:gd name="T29" fmla="*/ 220 w 220"/>
                  <a:gd name="T30" fmla="*/ 217 h 2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 h="217">
                    <a:moveTo>
                      <a:pt x="187" y="217"/>
                    </a:moveTo>
                    <a:lnTo>
                      <a:pt x="187" y="217"/>
                    </a:lnTo>
                    <a:cubicBezTo>
                      <a:pt x="179" y="217"/>
                      <a:pt x="171" y="214"/>
                      <a:pt x="165" y="208"/>
                    </a:cubicBezTo>
                    <a:lnTo>
                      <a:pt x="12" y="56"/>
                    </a:lnTo>
                    <a:cubicBezTo>
                      <a:pt x="0" y="44"/>
                      <a:pt x="0" y="24"/>
                      <a:pt x="12" y="12"/>
                    </a:cubicBezTo>
                    <a:cubicBezTo>
                      <a:pt x="24" y="0"/>
                      <a:pt x="43" y="0"/>
                      <a:pt x="55" y="12"/>
                    </a:cubicBezTo>
                    <a:lnTo>
                      <a:pt x="208" y="165"/>
                    </a:lnTo>
                    <a:cubicBezTo>
                      <a:pt x="220" y="177"/>
                      <a:pt x="220" y="196"/>
                      <a:pt x="208" y="208"/>
                    </a:cubicBezTo>
                    <a:cubicBezTo>
                      <a:pt x="202" y="214"/>
                      <a:pt x="194" y="217"/>
                      <a:pt x="187" y="21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195"/>
              <p:cNvSpPr>
                <a:spLocks/>
              </p:cNvSpPr>
              <p:nvPr/>
            </p:nvSpPr>
            <p:spPr bwMode="gray">
              <a:xfrm>
                <a:off x="617538" y="3730626"/>
                <a:ext cx="666750" cy="449263"/>
              </a:xfrm>
              <a:custGeom>
                <a:avLst/>
                <a:gdLst>
                  <a:gd name="T0" fmla="*/ 2147483647 w 1589"/>
                  <a:gd name="T1" fmla="*/ 2147483647 h 1070"/>
                  <a:gd name="T2" fmla="*/ 2147483647 w 1589"/>
                  <a:gd name="T3" fmla="*/ 2147483647 h 1070"/>
                  <a:gd name="T4" fmla="*/ 2147483647 w 1589"/>
                  <a:gd name="T5" fmla="*/ 2147483647 h 1070"/>
                  <a:gd name="T6" fmla="*/ 0 w 1589"/>
                  <a:gd name="T7" fmla="*/ 2147483647 h 1070"/>
                  <a:gd name="T8" fmla="*/ 0 w 1589"/>
                  <a:gd name="T9" fmla="*/ 2147483647 h 1070"/>
                  <a:gd name="T10" fmla="*/ 2147483647 w 1589"/>
                  <a:gd name="T11" fmla="*/ 0 h 1070"/>
                  <a:gd name="T12" fmla="*/ 2147483647 w 1589"/>
                  <a:gd name="T13" fmla="*/ 0 h 1070"/>
                  <a:gd name="T14" fmla="*/ 2147483647 w 1589"/>
                  <a:gd name="T15" fmla="*/ 2147483647 h 1070"/>
                  <a:gd name="T16" fmla="*/ 2147483647 w 1589"/>
                  <a:gd name="T17" fmla="*/ 2147483647 h 1070"/>
                  <a:gd name="T18" fmla="*/ 2147483647 w 1589"/>
                  <a:gd name="T19" fmla="*/ 2147483647 h 1070"/>
                  <a:gd name="T20" fmla="*/ 2147483647 w 1589"/>
                  <a:gd name="T21" fmla="*/ 2147483647 h 1070"/>
                  <a:gd name="T22" fmla="*/ 2147483647 w 1589"/>
                  <a:gd name="T23" fmla="*/ 2147483647 h 1070"/>
                  <a:gd name="T24" fmla="*/ 2147483647 w 1589"/>
                  <a:gd name="T25" fmla="*/ 2147483647 h 1070"/>
                  <a:gd name="T26" fmla="*/ 2147483647 w 1589"/>
                  <a:gd name="T27" fmla="*/ 2147483647 h 1070"/>
                  <a:gd name="T28" fmla="*/ 2147483647 w 1589"/>
                  <a:gd name="T29" fmla="*/ 2147483647 h 1070"/>
                  <a:gd name="T30" fmla="*/ 2147483647 w 1589"/>
                  <a:gd name="T31" fmla="*/ 2147483647 h 1070"/>
                  <a:gd name="T32" fmla="*/ 2147483647 w 1589"/>
                  <a:gd name="T33" fmla="*/ 2147483647 h 10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89"/>
                  <a:gd name="T52" fmla="*/ 0 h 1070"/>
                  <a:gd name="T53" fmla="*/ 1589 w 1589"/>
                  <a:gd name="T54" fmla="*/ 1070 h 107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89" h="1070">
                    <a:moveTo>
                      <a:pt x="1236" y="1070"/>
                    </a:moveTo>
                    <a:lnTo>
                      <a:pt x="1236" y="1070"/>
                    </a:lnTo>
                    <a:lnTo>
                      <a:pt x="30" y="1070"/>
                    </a:lnTo>
                    <a:cubicBezTo>
                      <a:pt x="13" y="1070"/>
                      <a:pt x="0" y="1056"/>
                      <a:pt x="0" y="1039"/>
                    </a:cubicBezTo>
                    <a:lnTo>
                      <a:pt x="0" y="31"/>
                    </a:lnTo>
                    <a:cubicBezTo>
                      <a:pt x="0" y="14"/>
                      <a:pt x="13" y="0"/>
                      <a:pt x="30" y="0"/>
                    </a:cubicBezTo>
                    <a:lnTo>
                      <a:pt x="1558" y="0"/>
                    </a:lnTo>
                    <a:cubicBezTo>
                      <a:pt x="1575" y="0"/>
                      <a:pt x="1589" y="14"/>
                      <a:pt x="1589" y="31"/>
                    </a:cubicBezTo>
                    <a:lnTo>
                      <a:pt x="1589" y="431"/>
                    </a:lnTo>
                    <a:cubicBezTo>
                      <a:pt x="1589" y="448"/>
                      <a:pt x="1575" y="462"/>
                      <a:pt x="1558" y="462"/>
                    </a:cubicBezTo>
                    <a:cubicBezTo>
                      <a:pt x="1542" y="462"/>
                      <a:pt x="1528" y="448"/>
                      <a:pt x="1528" y="431"/>
                    </a:cubicBezTo>
                    <a:lnTo>
                      <a:pt x="1528" y="61"/>
                    </a:lnTo>
                    <a:lnTo>
                      <a:pt x="61" y="61"/>
                    </a:lnTo>
                    <a:lnTo>
                      <a:pt x="61" y="1009"/>
                    </a:lnTo>
                    <a:lnTo>
                      <a:pt x="1236" y="1009"/>
                    </a:lnTo>
                    <a:cubicBezTo>
                      <a:pt x="1252" y="1009"/>
                      <a:pt x="1266" y="1022"/>
                      <a:pt x="1266" y="1039"/>
                    </a:cubicBezTo>
                    <a:cubicBezTo>
                      <a:pt x="1266" y="1056"/>
                      <a:pt x="1252" y="1070"/>
                      <a:pt x="1236" y="107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Freeform 196"/>
              <p:cNvSpPr>
                <a:spLocks noEditPoints="1"/>
              </p:cNvSpPr>
              <p:nvPr/>
            </p:nvSpPr>
            <p:spPr bwMode="gray">
              <a:xfrm>
                <a:off x="671513" y="3905251"/>
                <a:ext cx="82550" cy="274638"/>
              </a:xfrm>
              <a:custGeom>
                <a:avLst/>
                <a:gdLst>
                  <a:gd name="T0" fmla="*/ 2147483647 w 197"/>
                  <a:gd name="T1" fmla="*/ 2147483647 h 651"/>
                  <a:gd name="T2" fmla="*/ 2147483647 w 197"/>
                  <a:gd name="T3" fmla="*/ 2147483647 h 651"/>
                  <a:gd name="T4" fmla="*/ 2147483647 w 197"/>
                  <a:gd name="T5" fmla="*/ 2147483647 h 651"/>
                  <a:gd name="T6" fmla="*/ 2147483647 w 197"/>
                  <a:gd name="T7" fmla="*/ 2147483647 h 651"/>
                  <a:gd name="T8" fmla="*/ 2147483647 w 197"/>
                  <a:gd name="T9" fmla="*/ 2147483647 h 651"/>
                  <a:gd name="T10" fmla="*/ 2147483647 w 197"/>
                  <a:gd name="T11" fmla="*/ 2147483647 h 651"/>
                  <a:gd name="T12" fmla="*/ 2147483647 w 197"/>
                  <a:gd name="T13" fmla="*/ 2147483647 h 651"/>
                  <a:gd name="T14" fmla="*/ 2147483647 w 197"/>
                  <a:gd name="T15" fmla="*/ 2147483647 h 651"/>
                  <a:gd name="T16" fmla="*/ 2147483647 w 197"/>
                  <a:gd name="T17" fmla="*/ 2147483647 h 651"/>
                  <a:gd name="T18" fmla="*/ 0 w 197"/>
                  <a:gd name="T19" fmla="*/ 2147483647 h 651"/>
                  <a:gd name="T20" fmla="*/ 0 w 197"/>
                  <a:gd name="T21" fmla="*/ 2147483647 h 651"/>
                  <a:gd name="T22" fmla="*/ 2147483647 w 197"/>
                  <a:gd name="T23" fmla="*/ 0 h 651"/>
                  <a:gd name="T24" fmla="*/ 2147483647 w 197"/>
                  <a:gd name="T25" fmla="*/ 0 h 651"/>
                  <a:gd name="T26" fmla="*/ 2147483647 w 197"/>
                  <a:gd name="T27" fmla="*/ 2147483647 h 651"/>
                  <a:gd name="T28" fmla="*/ 2147483647 w 197"/>
                  <a:gd name="T29" fmla="*/ 2147483647 h 651"/>
                  <a:gd name="T30" fmla="*/ 2147483647 w 197"/>
                  <a:gd name="T31" fmla="*/ 2147483647 h 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651"/>
                  <a:gd name="T50" fmla="*/ 197 w 197"/>
                  <a:gd name="T51" fmla="*/ 651 h 6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651">
                    <a:moveTo>
                      <a:pt x="61" y="590"/>
                    </a:moveTo>
                    <a:lnTo>
                      <a:pt x="61" y="590"/>
                    </a:lnTo>
                    <a:lnTo>
                      <a:pt x="136" y="590"/>
                    </a:lnTo>
                    <a:lnTo>
                      <a:pt x="136" y="61"/>
                    </a:lnTo>
                    <a:lnTo>
                      <a:pt x="61" y="61"/>
                    </a:lnTo>
                    <a:lnTo>
                      <a:pt x="61" y="590"/>
                    </a:lnTo>
                    <a:close/>
                    <a:moveTo>
                      <a:pt x="166" y="651"/>
                    </a:moveTo>
                    <a:lnTo>
                      <a:pt x="166" y="651"/>
                    </a:lnTo>
                    <a:lnTo>
                      <a:pt x="31" y="651"/>
                    </a:lnTo>
                    <a:cubicBezTo>
                      <a:pt x="14" y="651"/>
                      <a:pt x="0" y="637"/>
                      <a:pt x="0" y="620"/>
                    </a:cubicBezTo>
                    <a:lnTo>
                      <a:pt x="0" y="30"/>
                    </a:lnTo>
                    <a:cubicBezTo>
                      <a:pt x="0" y="14"/>
                      <a:pt x="14" y="0"/>
                      <a:pt x="31" y="0"/>
                    </a:cubicBezTo>
                    <a:lnTo>
                      <a:pt x="166" y="0"/>
                    </a:lnTo>
                    <a:cubicBezTo>
                      <a:pt x="183" y="0"/>
                      <a:pt x="197" y="14"/>
                      <a:pt x="197" y="30"/>
                    </a:cubicBezTo>
                    <a:lnTo>
                      <a:pt x="197" y="620"/>
                    </a:lnTo>
                    <a:cubicBezTo>
                      <a:pt x="197" y="637"/>
                      <a:pt x="183" y="651"/>
                      <a:pt x="166" y="65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Freeform 197"/>
              <p:cNvSpPr>
                <a:spLocks noEditPoints="1"/>
              </p:cNvSpPr>
              <p:nvPr/>
            </p:nvSpPr>
            <p:spPr bwMode="gray">
              <a:xfrm>
                <a:off x="766763" y="3816351"/>
                <a:ext cx="82550" cy="363538"/>
              </a:xfrm>
              <a:custGeom>
                <a:avLst/>
                <a:gdLst>
                  <a:gd name="T0" fmla="*/ 2147483647 w 197"/>
                  <a:gd name="T1" fmla="*/ 2147483647 h 865"/>
                  <a:gd name="T2" fmla="*/ 2147483647 w 197"/>
                  <a:gd name="T3" fmla="*/ 2147483647 h 865"/>
                  <a:gd name="T4" fmla="*/ 2147483647 w 197"/>
                  <a:gd name="T5" fmla="*/ 2147483647 h 865"/>
                  <a:gd name="T6" fmla="*/ 2147483647 w 197"/>
                  <a:gd name="T7" fmla="*/ 2147483647 h 865"/>
                  <a:gd name="T8" fmla="*/ 2147483647 w 197"/>
                  <a:gd name="T9" fmla="*/ 2147483647 h 865"/>
                  <a:gd name="T10" fmla="*/ 2147483647 w 197"/>
                  <a:gd name="T11" fmla="*/ 2147483647 h 865"/>
                  <a:gd name="T12" fmla="*/ 2147483647 w 197"/>
                  <a:gd name="T13" fmla="*/ 2147483647 h 865"/>
                  <a:gd name="T14" fmla="*/ 2147483647 w 197"/>
                  <a:gd name="T15" fmla="*/ 2147483647 h 865"/>
                  <a:gd name="T16" fmla="*/ 2147483647 w 197"/>
                  <a:gd name="T17" fmla="*/ 2147483647 h 865"/>
                  <a:gd name="T18" fmla="*/ 0 w 197"/>
                  <a:gd name="T19" fmla="*/ 2147483647 h 865"/>
                  <a:gd name="T20" fmla="*/ 0 w 197"/>
                  <a:gd name="T21" fmla="*/ 2147483647 h 865"/>
                  <a:gd name="T22" fmla="*/ 2147483647 w 197"/>
                  <a:gd name="T23" fmla="*/ 0 h 865"/>
                  <a:gd name="T24" fmla="*/ 2147483647 w 197"/>
                  <a:gd name="T25" fmla="*/ 0 h 865"/>
                  <a:gd name="T26" fmla="*/ 2147483647 w 197"/>
                  <a:gd name="T27" fmla="*/ 2147483647 h 865"/>
                  <a:gd name="T28" fmla="*/ 2147483647 w 197"/>
                  <a:gd name="T29" fmla="*/ 2147483647 h 865"/>
                  <a:gd name="T30" fmla="*/ 2147483647 w 197"/>
                  <a:gd name="T31" fmla="*/ 2147483647 h 8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865"/>
                  <a:gd name="T50" fmla="*/ 197 w 197"/>
                  <a:gd name="T51" fmla="*/ 865 h 86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865">
                    <a:moveTo>
                      <a:pt x="61" y="804"/>
                    </a:moveTo>
                    <a:lnTo>
                      <a:pt x="61" y="804"/>
                    </a:lnTo>
                    <a:lnTo>
                      <a:pt x="136" y="804"/>
                    </a:lnTo>
                    <a:lnTo>
                      <a:pt x="136" y="62"/>
                    </a:lnTo>
                    <a:lnTo>
                      <a:pt x="61" y="62"/>
                    </a:lnTo>
                    <a:lnTo>
                      <a:pt x="61" y="804"/>
                    </a:lnTo>
                    <a:close/>
                    <a:moveTo>
                      <a:pt x="166" y="865"/>
                    </a:moveTo>
                    <a:lnTo>
                      <a:pt x="166" y="865"/>
                    </a:lnTo>
                    <a:lnTo>
                      <a:pt x="31" y="865"/>
                    </a:lnTo>
                    <a:cubicBezTo>
                      <a:pt x="14" y="865"/>
                      <a:pt x="0" y="851"/>
                      <a:pt x="0" y="834"/>
                    </a:cubicBezTo>
                    <a:lnTo>
                      <a:pt x="0" y="31"/>
                    </a:lnTo>
                    <a:cubicBezTo>
                      <a:pt x="0" y="14"/>
                      <a:pt x="14" y="0"/>
                      <a:pt x="31" y="0"/>
                    </a:cubicBezTo>
                    <a:lnTo>
                      <a:pt x="166" y="0"/>
                    </a:lnTo>
                    <a:cubicBezTo>
                      <a:pt x="183" y="0"/>
                      <a:pt x="197" y="14"/>
                      <a:pt x="197" y="31"/>
                    </a:cubicBezTo>
                    <a:lnTo>
                      <a:pt x="197" y="834"/>
                    </a:lnTo>
                    <a:cubicBezTo>
                      <a:pt x="197" y="851"/>
                      <a:pt x="183" y="865"/>
                      <a:pt x="166" y="865"/>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Freeform 198"/>
              <p:cNvSpPr>
                <a:spLocks noEditPoints="1"/>
              </p:cNvSpPr>
              <p:nvPr/>
            </p:nvSpPr>
            <p:spPr bwMode="gray">
              <a:xfrm>
                <a:off x="862013" y="3965576"/>
                <a:ext cx="82550" cy="214313"/>
              </a:xfrm>
              <a:custGeom>
                <a:avLst/>
                <a:gdLst>
                  <a:gd name="T0" fmla="*/ 2147483647 w 196"/>
                  <a:gd name="T1" fmla="*/ 2147483647 h 509"/>
                  <a:gd name="T2" fmla="*/ 2147483647 w 196"/>
                  <a:gd name="T3" fmla="*/ 2147483647 h 509"/>
                  <a:gd name="T4" fmla="*/ 2147483647 w 196"/>
                  <a:gd name="T5" fmla="*/ 2147483647 h 509"/>
                  <a:gd name="T6" fmla="*/ 2147483647 w 196"/>
                  <a:gd name="T7" fmla="*/ 2147483647 h 509"/>
                  <a:gd name="T8" fmla="*/ 2147483647 w 196"/>
                  <a:gd name="T9" fmla="*/ 2147483647 h 509"/>
                  <a:gd name="T10" fmla="*/ 2147483647 w 196"/>
                  <a:gd name="T11" fmla="*/ 2147483647 h 509"/>
                  <a:gd name="T12" fmla="*/ 2147483647 w 196"/>
                  <a:gd name="T13" fmla="*/ 2147483647 h 509"/>
                  <a:gd name="T14" fmla="*/ 2147483647 w 196"/>
                  <a:gd name="T15" fmla="*/ 2147483647 h 509"/>
                  <a:gd name="T16" fmla="*/ 2147483647 w 196"/>
                  <a:gd name="T17" fmla="*/ 2147483647 h 509"/>
                  <a:gd name="T18" fmla="*/ 0 w 196"/>
                  <a:gd name="T19" fmla="*/ 2147483647 h 509"/>
                  <a:gd name="T20" fmla="*/ 0 w 196"/>
                  <a:gd name="T21" fmla="*/ 2147483647 h 509"/>
                  <a:gd name="T22" fmla="*/ 2147483647 w 196"/>
                  <a:gd name="T23" fmla="*/ 0 h 509"/>
                  <a:gd name="T24" fmla="*/ 2147483647 w 196"/>
                  <a:gd name="T25" fmla="*/ 0 h 509"/>
                  <a:gd name="T26" fmla="*/ 2147483647 w 196"/>
                  <a:gd name="T27" fmla="*/ 2147483647 h 509"/>
                  <a:gd name="T28" fmla="*/ 2147483647 w 196"/>
                  <a:gd name="T29" fmla="*/ 2147483647 h 509"/>
                  <a:gd name="T30" fmla="*/ 2147483647 w 196"/>
                  <a:gd name="T31" fmla="*/ 2147483647 h 5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6"/>
                  <a:gd name="T49" fmla="*/ 0 h 509"/>
                  <a:gd name="T50" fmla="*/ 196 w 196"/>
                  <a:gd name="T51" fmla="*/ 509 h 5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6" h="509">
                    <a:moveTo>
                      <a:pt x="61" y="448"/>
                    </a:moveTo>
                    <a:lnTo>
                      <a:pt x="61" y="448"/>
                    </a:lnTo>
                    <a:lnTo>
                      <a:pt x="135" y="448"/>
                    </a:lnTo>
                    <a:lnTo>
                      <a:pt x="135" y="61"/>
                    </a:lnTo>
                    <a:lnTo>
                      <a:pt x="61" y="61"/>
                    </a:lnTo>
                    <a:lnTo>
                      <a:pt x="61" y="448"/>
                    </a:lnTo>
                    <a:close/>
                    <a:moveTo>
                      <a:pt x="166" y="509"/>
                    </a:moveTo>
                    <a:lnTo>
                      <a:pt x="166" y="509"/>
                    </a:lnTo>
                    <a:lnTo>
                      <a:pt x="30" y="509"/>
                    </a:lnTo>
                    <a:cubicBezTo>
                      <a:pt x="13" y="509"/>
                      <a:pt x="0" y="495"/>
                      <a:pt x="0" y="478"/>
                    </a:cubicBezTo>
                    <a:lnTo>
                      <a:pt x="0" y="31"/>
                    </a:lnTo>
                    <a:cubicBezTo>
                      <a:pt x="0" y="14"/>
                      <a:pt x="13" y="0"/>
                      <a:pt x="30" y="0"/>
                    </a:cubicBezTo>
                    <a:lnTo>
                      <a:pt x="166" y="0"/>
                    </a:lnTo>
                    <a:cubicBezTo>
                      <a:pt x="183" y="0"/>
                      <a:pt x="196" y="14"/>
                      <a:pt x="196" y="31"/>
                    </a:cubicBezTo>
                    <a:lnTo>
                      <a:pt x="196" y="478"/>
                    </a:lnTo>
                    <a:cubicBezTo>
                      <a:pt x="196" y="495"/>
                      <a:pt x="183" y="509"/>
                      <a:pt x="166" y="50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Freeform 199"/>
              <p:cNvSpPr>
                <a:spLocks noEditPoints="1"/>
              </p:cNvSpPr>
              <p:nvPr/>
            </p:nvSpPr>
            <p:spPr bwMode="gray">
              <a:xfrm>
                <a:off x="957263" y="3848101"/>
                <a:ext cx="82550" cy="331788"/>
              </a:xfrm>
              <a:custGeom>
                <a:avLst/>
                <a:gdLst>
                  <a:gd name="T0" fmla="*/ 2147483647 w 197"/>
                  <a:gd name="T1" fmla="*/ 2147483647 h 787"/>
                  <a:gd name="T2" fmla="*/ 2147483647 w 197"/>
                  <a:gd name="T3" fmla="*/ 2147483647 h 787"/>
                  <a:gd name="T4" fmla="*/ 2147483647 w 197"/>
                  <a:gd name="T5" fmla="*/ 2147483647 h 787"/>
                  <a:gd name="T6" fmla="*/ 2147483647 w 197"/>
                  <a:gd name="T7" fmla="*/ 2147483647 h 787"/>
                  <a:gd name="T8" fmla="*/ 2147483647 w 197"/>
                  <a:gd name="T9" fmla="*/ 2147483647 h 787"/>
                  <a:gd name="T10" fmla="*/ 2147483647 w 197"/>
                  <a:gd name="T11" fmla="*/ 2147483647 h 787"/>
                  <a:gd name="T12" fmla="*/ 2147483647 w 197"/>
                  <a:gd name="T13" fmla="*/ 2147483647 h 787"/>
                  <a:gd name="T14" fmla="*/ 2147483647 w 197"/>
                  <a:gd name="T15" fmla="*/ 2147483647 h 787"/>
                  <a:gd name="T16" fmla="*/ 2147483647 w 197"/>
                  <a:gd name="T17" fmla="*/ 2147483647 h 787"/>
                  <a:gd name="T18" fmla="*/ 0 w 197"/>
                  <a:gd name="T19" fmla="*/ 2147483647 h 787"/>
                  <a:gd name="T20" fmla="*/ 0 w 197"/>
                  <a:gd name="T21" fmla="*/ 2147483647 h 787"/>
                  <a:gd name="T22" fmla="*/ 2147483647 w 197"/>
                  <a:gd name="T23" fmla="*/ 0 h 787"/>
                  <a:gd name="T24" fmla="*/ 2147483647 w 197"/>
                  <a:gd name="T25" fmla="*/ 0 h 787"/>
                  <a:gd name="T26" fmla="*/ 2147483647 w 197"/>
                  <a:gd name="T27" fmla="*/ 2147483647 h 787"/>
                  <a:gd name="T28" fmla="*/ 2147483647 w 197"/>
                  <a:gd name="T29" fmla="*/ 2147483647 h 787"/>
                  <a:gd name="T30" fmla="*/ 2147483647 w 197"/>
                  <a:gd name="T31" fmla="*/ 2147483647 h 7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787"/>
                  <a:gd name="T50" fmla="*/ 197 w 197"/>
                  <a:gd name="T51" fmla="*/ 787 h 78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787">
                    <a:moveTo>
                      <a:pt x="61" y="726"/>
                    </a:moveTo>
                    <a:lnTo>
                      <a:pt x="61" y="726"/>
                    </a:lnTo>
                    <a:lnTo>
                      <a:pt x="136" y="726"/>
                    </a:lnTo>
                    <a:lnTo>
                      <a:pt x="136" y="61"/>
                    </a:lnTo>
                    <a:lnTo>
                      <a:pt x="61" y="61"/>
                    </a:lnTo>
                    <a:lnTo>
                      <a:pt x="61" y="726"/>
                    </a:lnTo>
                    <a:close/>
                    <a:moveTo>
                      <a:pt x="166" y="787"/>
                    </a:moveTo>
                    <a:lnTo>
                      <a:pt x="166" y="787"/>
                    </a:lnTo>
                    <a:lnTo>
                      <a:pt x="31" y="787"/>
                    </a:lnTo>
                    <a:cubicBezTo>
                      <a:pt x="14" y="787"/>
                      <a:pt x="0" y="773"/>
                      <a:pt x="0" y="756"/>
                    </a:cubicBezTo>
                    <a:lnTo>
                      <a:pt x="0" y="31"/>
                    </a:lnTo>
                    <a:cubicBezTo>
                      <a:pt x="0" y="14"/>
                      <a:pt x="14" y="0"/>
                      <a:pt x="31" y="0"/>
                    </a:cubicBezTo>
                    <a:lnTo>
                      <a:pt x="166" y="0"/>
                    </a:lnTo>
                    <a:cubicBezTo>
                      <a:pt x="183" y="0"/>
                      <a:pt x="197" y="14"/>
                      <a:pt x="197" y="31"/>
                    </a:cubicBezTo>
                    <a:lnTo>
                      <a:pt x="197" y="756"/>
                    </a:lnTo>
                    <a:cubicBezTo>
                      <a:pt x="197" y="773"/>
                      <a:pt x="183" y="787"/>
                      <a:pt x="166" y="78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Freeform 200"/>
              <p:cNvSpPr>
                <a:spLocks/>
              </p:cNvSpPr>
              <p:nvPr/>
            </p:nvSpPr>
            <p:spPr bwMode="gray">
              <a:xfrm>
                <a:off x="1147763" y="3786188"/>
                <a:ext cx="82550" cy="125413"/>
              </a:xfrm>
              <a:custGeom>
                <a:avLst/>
                <a:gdLst>
                  <a:gd name="T0" fmla="*/ 2147483647 w 196"/>
                  <a:gd name="T1" fmla="*/ 2147483647 h 298"/>
                  <a:gd name="T2" fmla="*/ 2147483647 w 196"/>
                  <a:gd name="T3" fmla="*/ 2147483647 h 298"/>
                  <a:gd name="T4" fmla="*/ 0 w 196"/>
                  <a:gd name="T5" fmla="*/ 2147483647 h 298"/>
                  <a:gd name="T6" fmla="*/ 0 w 196"/>
                  <a:gd name="T7" fmla="*/ 2147483647 h 298"/>
                  <a:gd name="T8" fmla="*/ 2147483647 w 196"/>
                  <a:gd name="T9" fmla="*/ 0 h 298"/>
                  <a:gd name="T10" fmla="*/ 2147483647 w 196"/>
                  <a:gd name="T11" fmla="*/ 0 h 298"/>
                  <a:gd name="T12" fmla="*/ 2147483647 w 196"/>
                  <a:gd name="T13" fmla="*/ 2147483647 h 298"/>
                  <a:gd name="T14" fmla="*/ 2147483647 w 196"/>
                  <a:gd name="T15" fmla="*/ 2147483647 h 298"/>
                  <a:gd name="T16" fmla="*/ 2147483647 w 196"/>
                  <a:gd name="T17" fmla="*/ 2147483647 h 298"/>
                  <a:gd name="T18" fmla="*/ 2147483647 w 196"/>
                  <a:gd name="T19" fmla="*/ 2147483647 h 298"/>
                  <a:gd name="T20" fmla="*/ 2147483647 w 196"/>
                  <a:gd name="T21" fmla="*/ 2147483647 h 298"/>
                  <a:gd name="T22" fmla="*/ 2147483647 w 196"/>
                  <a:gd name="T23" fmla="*/ 2147483647 h 298"/>
                  <a:gd name="T24" fmla="*/ 2147483647 w 196"/>
                  <a:gd name="T25" fmla="*/ 2147483647 h 298"/>
                  <a:gd name="T26" fmla="*/ 2147483647 w 196"/>
                  <a:gd name="T27" fmla="*/ 2147483647 h 2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298"/>
                  <a:gd name="T44" fmla="*/ 196 w 196"/>
                  <a:gd name="T45" fmla="*/ 298 h 29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298">
                    <a:moveTo>
                      <a:pt x="30" y="298"/>
                    </a:moveTo>
                    <a:lnTo>
                      <a:pt x="30" y="298"/>
                    </a:lnTo>
                    <a:cubicBezTo>
                      <a:pt x="13" y="298"/>
                      <a:pt x="0" y="284"/>
                      <a:pt x="0" y="267"/>
                    </a:cubicBezTo>
                    <a:lnTo>
                      <a:pt x="0" y="31"/>
                    </a:lnTo>
                    <a:cubicBezTo>
                      <a:pt x="0" y="14"/>
                      <a:pt x="13" y="0"/>
                      <a:pt x="30" y="0"/>
                    </a:cubicBezTo>
                    <a:lnTo>
                      <a:pt x="166" y="0"/>
                    </a:lnTo>
                    <a:cubicBezTo>
                      <a:pt x="183" y="0"/>
                      <a:pt x="196" y="14"/>
                      <a:pt x="196" y="31"/>
                    </a:cubicBezTo>
                    <a:lnTo>
                      <a:pt x="196" y="256"/>
                    </a:lnTo>
                    <a:cubicBezTo>
                      <a:pt x="196" y="273"/>
                      <a:pt x="183" y="286"/>
                      <a:pt x="166" y="286"/>
                    </a:cubicBezTo>
                    <a:cubicBezTo>
                      <a:pt x="149" y="286"/>
                      <a:pt x="135" y="273"/>
                      <a:pt x="135" y="256"/>
                    </a:cubicBezTo>
                    <a:lnTo>
                      <a:pt x="135" y="61"/>
                    </a:lnTo>
                    <a:lnTo>
                      <a:pt x="61" y="61"/>
                    </a:lnTo>
                    <a:lnTo>
                      <a:pt x="61" y="267"/>
                    </a:lnTo>
                    <a:cubicBezTo>
                      <a:pt x="61" y="284"/>
                      <a:pt x="47" y="298"/>
                      <a:pt x="30" y="2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Freeform 201"/>
              <p:cNvSpPr>
                <a:spLocks/>
              </p:cNvSpPr>
              <p:nvPr/>
            </p:nvSpPr>
            <p:spPr bwMode="gray">
              <a:xfrm>
                <a:off x="1052513" y="3902076"/>
                <a:ext cx="82550" cy="98425"/>
              </a:xfrm>
              <a:custGeom>
                <a:avLst/>
                <a:gdLst>
                  <a:gd name="T0" fmla="*/ 2147483647 w 197"/>
                  <a:gd name="T1" fmla="*/ 2147483647 h 237"/>
                  <a:gd name="T2" fmla="*/ 2147483647 w 197"/>
                  <a:gd name="T3" fmla="*/ 2147483647 h 237"/>
                  <a:gd name="T4" fmla="*/ 0 w 197"/>
                  <a:gd name="T5" fmla="*/ 2147483647 h 237"/>
                  <a:gd name="T6" fmla="*/ 0 w 197"/>
                  <a:gd name="T7" fmla="*/ 2147483647 h 237"/>
                  <a:gd name="T8" fmla="*/ 2147483647 w 197"/>
                  <a:gd name="T9" fmla="*/ 0 h 237"/>
                  <a:gd name="T10" fmla="*/ 2147483647 w 197"/>
                  <a:gd name="T11" fmla="*/ 0 h 237"/>
                  <a:gd name="T12" fmla="*/ 2147483647 w 197"/>
                  <a:gd name="T13" fmla="*/ 2147483647 h 237"/>
                  <a:gd name="T14" fmla="*/ 2147483647 w 197"/>
                  <a:gd name="T15" fmla="*/ 2147483647 h 237"/>
                  <a:gd name="T16" fmla="*/ 2147483647 w 197"/>
                  <a:gd name="T17" fmla="*/ 2147483647 h 237"/>
                  <a:gd name="T18" fmla="*/ 2147483647 w 197"/>
                  <a:gd name="T19" fmla="*/ 2147483647 h 237"/>
                  <a:gd name="T20" fmla="*/ 2147483647 w 197"/>
                  <a:gd name="T21" fmla="*/ 2147483647 h 2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7"/>
                  <a:gd name="T34" fmla="*/ 0 h 237"/>
                  <a:gd name="T35" fmla="*/ 197 w 197"/>
                  <a:gd name="T36" fmla="*/ 237 h 2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7" h="237">
                    <a:moveTo>
                      <a:pt x="31" y="237"/>
                    </a:moveTo>
                    <a:lnTo>
                      <a:pt x="31" y="237"/>
                    </a:lnTo>
                    <a:cubicBezTo>
                      <a:pt x="14" y="237"/>
                      <a:pt x="0" y="224"/>
                      <a:pt x="0" y="207"/>
                    </a:cubicBezTo>
                    <a:lnTo>
                      <a:pt x="0" y="31"/>
                    </a:lnTo>
                    <a:cubicBezTo>
                      <a:pt x="0" y="14"/>
                      <a:pt x="14" y="0"/>
                      <a:pt x="31" y="0"/>
                    </a:cubicBezTo>
                    <a:lnTo>
                      <a:pt x="166" y="0"/>
                    </a:lnTo>
                    <a:cubicBezTo>
                      <a:pt x="183" y="0"/>
                      <a:pt x="197" y="14"/>
                      <a:pt x="197" y="31"/>
                    </a:cubicBezTo>
                    <a:cubicBezTo>
                      <a:pt x="197" y="48"/>
                      <a:pt x="183" y="61"/>
                      <a:pt x="166" y="61"/>
                    </a:cubicBezTo>
                    <a:lnTo>
                      <a:pt x="61" y="61"/>
                    </a:lnTo>
                    <a:lnTo>
                      <a:pt x="61" y="207"/>
                    </a:lnTo>
                    <a:cubicBezTo>
                      <a:pt x="61" y="224"/>
                      <a:pt x="47" y="237"/>
                      <a:pt x="31" y="23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Freeform 202"/>
              <p:cNvSpPr>
                <a:spLocks/>
              </p:cNvSpPr>
              <p:nvPr/>
            </p:nvSpPr>
            <p:spPr bwMode="gray">
              <a:xfrm>
                <a:off x="1052513" y="4073526"/>
                <a:ext cx="25400" cy="106363"/>
              </a:xfrm>
              <a:custGeom>
                <a:avLst/>
                <a:gdLst>
                  <a:gd name="T0" fmla="*/ 2147483647 w 61"/>
                  <a:gd name="T1" fmla="*/ 2147483647 h 252"/>
                  <a:gd name="T2" fmla="*/ 2147483647 w 61"/>
                  <a:gd name="T3" fmla="*/ 2147483647 h 252"/>
                  <a:gd name="T4" fmla="*/ 0 w 61"/>
                  <a:gd name="T5" fmla="*/ 2147483647 h 252"/>
                  <a:gd name="T6" fmla="*/ 0 w 61"/>
                  <a:gd name="T7" fmla="*/ 2147483647 h 252"/>
                  <a:gd name="T8" fmla="*/ 2147483647 w 61"/>
                  <a:gd name="T9" fmla="*/ 0 h 252"/>
                  <a:gd name="T10" fmla="*/ 2147483647 w 61"/>
                  <a:gd name="T11" fmla="*/ 2147483647 h 252"/>
                  <a:gd name="T12" fmla="*/ 2147483647 w 61"/>
                  <a:gd name="T13" fmla="*/ 2147483647 h 252"/>
                  <a:gd name="T14" fmla="*/ 2147483647 w 61"/>
                  <a:gd name="T15" fmla="*/ 2147483647 h 252"/>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252"/>
                  <a:gd name="T26" fmla="*/ 61 w 61"/>
                  <a:gd name="T27" fmla="*/ 252 h 2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252">
                    <a:moveTo>
                      <a:pt x="31" y="252"/>
                    </a:moveTo>
                    <a:lnTo>
                      <a:pt x="31" y="252"/>
                    </a:lnTo>
                    <a:cubicBezTo>
                      <a:pt x="14" y="252"/>
                      <a:pt x="0" y="238"/>
                      <a:pt x="0" y="221"/>
                    </a:cubicBezTo>
                    <a:lnTo>
                      <a:pt x="0" y="30"/>
                    </a:lnTo>
                    <a:cubicBezTo>
                      <a:pt x="0" y="14"/>
                      <a:pt x="14" y="0"/>
                      <a:pt x="31" y="0"/>
                    </a:cubicBezTo>
                    <a:cubicBezTo>
                      <a:pt x="47" y="0"/>
                      <a:pt x="61" y="14"/>
                      <a:pt x="61" y="30"/>
                    </a:cubicBezTo>
                    <a:lnTo>
                      <a:pt x="61" y="221"/>
                    </a:lnTo>
                    <a:cubicBezTo>
                      <a:pt x="61" y="238"/>
                      <a:pt x="47" y="252"/>
                      <a:pt x="31" y="25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71" name="组合 742"/>
          <p:cNvGrpSpPr>
            <a:grpSpLocks/>
          </p:cNvGrpSpPr>
          <p:nvPr/>
        </p:nvGrpSpPr>
        <p:grpSpPr bwMode="gray">
          <a:xfrm>
            <a:off x="720993" y="2055492"/>
            <a:ext cx="367988" cy="368455"/>
            <a:chOff x="7591425" y="531813"/>
            <a:chExt cx="1114425" cy="1116013"/>
          </a:xfrm>
        </p:grpSpPr>
        <p:sp>
          <p:nvSpPr>
            <p:cNvPr id="272" name="Freeform 33"/>
            <p:cNvSpPr>
              <a:spLocks/>
            </p:cNvSpPr>
            <p:nvPr/>
          </p:nvSpPr>
          <p:spPr bwMode="gray">
            <a:xfrm>
              <a:off x="7591425" y="531813"/>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3" name="组合 721"/>
            <p:cNvGrpSpPr>
              <a:grpSpLocks/>
            </p:cNvGrpSpPr>
            <p:nvPr/>
          </p:nvGrpSpPr>
          <p:grpSpPr bwMode="gray">
            <a:xfrm>
              <a:off x="7893050" y="779463"/>
              <a:ext cx="511176" cy="620713"/>
              <a:chOff x="7893050" y="779463"/>
              <a:chExt cx="511176" cy="620713"/>
            </a:xfrm>
          </p:grpSpPr>
          <p:sp>
            <p:nvSpPr>
              <p:cNvPr id="274" name="Freeform 534"/>
              <p:cNvSpPr>
                <a:spLocks/>
              </p:cNvSpPr>
              <p:nvPr/>
            </p:nvSpPr>
            <p:spPr bwMode="gray">
              <a:xfrm>
                <a:off x="8264525" y="1341438"/>
                <a:ext cx="58738" cy="58738"/>
              </a:xfrm>
              <a:custGeom>
                <a:avLst/>
                <a:gdLst>
                  <a:gd name="T0" fmla="*/ 2147483647 w 139"/>
                  <a:gd name="T1" fmla="*/ 0 h 139"/>
                  <a:gd name="T2" fmla="*/ 2147483647 w 139"/>
                  <a:gd name="T3" fmla="*/ 0 h 139"/>
                  <a:gd name="T4" fmla="*/ 2147483647 w 139"/>
                  <a:gd name="T5" fmla="*/ 2147483647 h 139"/>
                  <a:gd name="T6" fmla="*/ 2147483647 w 139"/>
                  <a:gd name="T7" fmla="*/ 2147483647 h 139"/>
                  <a:gd name="T8" fmla="*/ 0 w 139"/>
                  <a:gd name="T9" fmla="*/ 2147483647 h 139"/>
                  <a:gd name="T10" fmla="*/ 2147483647 w 139"/>
                  <a:gd name="T11" fmla="*/ 0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0"/>
                    </a:moveTo>
                    <a:lnTo>
                      <a:pt x="69" y="0"/>
                    </a:lnTo>
                    <a:cubicBezTo>
                      <a:pt x="108" y="0"/>
                      <a:pt x="139" y="31"/>
                      <a:pt x="139" y="69"/>
                    </a:cubicBezTo>
                    <a:cubicBezTo>
                      <a:pt x="139" y="108"/>
                      <a:pt x="108" y="139"/>
                      <a:pt x="69" y="139"/>
                    </a:cubicBezTo>
                    <a:cubicBezTo>
                      <a:pt x="31" y="139"/>
                      <a:pt x="0" y="108"/>
                      <a:pt x="0" y="69"/>
                    </a:cubicBezTo>
                    <a:cubicBezTo>
                      <a:pt x="0" y="31"/>
                      <a:pt x="31" y="0"/>
                      <a:pt x="6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Freeform 535"/>
              <p:cNvSpPr>
                <a:spLocks/>
              </p:cNvSpPr>
              <p:nvPr/>
            </p:nvSpPr>
            <p:spPr bwMode="gray">
              <a:xfrm>
                <a:off x="8174038" y="1343026"/>
                <a:ext cx="58738" cy="57150"/>
              </a:xfrm>
              <a:custGeom>
                <a:avLst/>
                <a:gdLst>
                  <a:gd name="T0" fmla="*/ 2147483647 w 139"/>
                  <a:gd name="T1" fmla="*/ 0 h 139"/>
                  <a:gd name="T2" fmla="*/ 2147483647 w 139"/>
                  <a:gd name="T3" fmla="*/ 0 h 139"/>
                  <a:gd name="T4" fmla="*/ 2147483647 w 139"/>
                  <a:gd name="T5" fmla="*/ 2147483647 h 139"/>
                  <a:gd name="T6" fmla="*/ 2147483647 w 139"/>
                  <a:gd name="T7" fmla="*/ 2147483647 h 139"/>
                  <a:gd name="T8" fmla="*/ 0 w 139"/>
                  <a:gd name="T9" fmla="*/ 2147483647 h 139"/>
                  <a:gd name="T10" fmla="*/ 2147483647 w 139"/>
                  <a:gd name="T11" fmla="*/ 0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0"/>
                    </a:moveTo>
                    <a:lnTo>
                      <a:pt x="70" y="0"/>
                    </a:lnTo>
                    <a:cubicBezTo>
                      <a:pt x="108" y="0"/>
                      <a:pt x="139" y="31"/>
                      <a:pt x="139" y="69"/>
                    </a:cubicBezTo>
                    <a:cubicBezTo>
                      <a:pt x="139" y="107"/>
                      <a:pt x="108" y="139"/>
                      <a:pt x="70" y="139"/>
                    </a:cubicBezTo>
                    <a:cubicBezTo>
                      <a:pt x="31" y="139"/>
                      <a:pt x="0" y="107"/>
                      <a:pt x="0" y="69"/>
                    </a:cubicBezTo>
                    <a:cubicBezTo>
                      <a:pt x="0" y="31"/>
                      <a:pt x="31" y="0"/>
                      <a:pt x="7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Freeform 536"/>
              <p:cNvSpPr>
                <a:spLocks/>
              </p:cNvSpPr>
              <p:nvPr/>
            </p:nvSpPr>
            <p:spPr bwMode="gray">
              <a:xfrm>
                <a:off x="8285163" y="1268413"/>
                <a:ext cx="119063" cy="117475"/>
              </a:xfrm>
              <a:custGeom>
                <a:avLst/>
                <a:gdLst>
                  <a:gd name="T0" fmla="*/ 2147483647 w 282"/>
                  <a:gd name="T1" fmla="*/ 2147483647 h 279"/>
                  <a:gd name="T2" fmla="*/ 2147483647 w 282"/>
                  <a:gd name="T3" fmla="*/ 2147483647 h 279"/>
                  <a:gd name="T4" fmla="*/ 0 w 282"/>
                  <a:gd name="T5" fmla="*/ 2147483647 h 279"/>
                  <a:gd name="T6" fmla="*/ 0 w 282"/>
                  <a:gd name="T7" fmla="*/ 2147483647 h 279"/>
                  <a:gd name="T8" fmla="*/ 2147483647 w 282"/>
                  <a:gd name="T9" fmla="*/ 2147483647 h 279"/>
                  <a:gd name="T10" fmla="*/ 2147483647 w 282"/>
                  <a:gd name="T11" fmla="*/ 0 h 279"/>
                  <a:gd name="T12" fmla="*/ 2147483647 w 282"/>
                  <a:gd name="T13" fmla="*/ 0 h 279"/>
                  <a:gd name="T14" fmla="*/ 2147483647 w 282"/>
                  <a:gd name="T15" fmla="*/ 2147483647 h 279"/>
                  <a:gd name="T16" fmla="*/ 0 60000 65536"/>
                  <a:gd name="T17" fmla="*/ 0 60000 65536"/>
                  <a:gd name="T18" fmla="*/ 0 60000 65536"/>
                  <a:gd name="T19" fmla="*/ 0 60000 65536"/>
                  <a:gd name="T20" fmla="*/ 0 60000 65536"/>
                  <a:gd name="T21" fmla="*/ 0 60000 65536"/>
                  <a:gd name="T22" fmla="*/ 0 60000 65536"/>
                  <a:gd name="T23" fmla="*/ 0 60000 65536"/>
                  <a:gd name="T24" fmla="*/ 0 w 282"/>
                  <a:gd name="T25" fmla="*/ 0 h 279"/>
                  <a:gd name="T26" fmla="*/ 282 w 282"/>
                  <a:gd name="T27" fmla="*/ 279 h 2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2" h="279">
                    <a:moveTo>
                      <a:pt x="282" y="279"/>
                    </a:moveTo>
                    <a:lnTo>
                      <a:pt x="282" y="279"/>
                    </a:lnTo>
                    <a:lnTo>
                      <a:pt x="0" y="279"/>
                    </a:lnTo>
                    <a:lnTo>
                      <a:pt x="0" y="212"/>
                    </a:lnTo>
                    <a:lnTo>
                      <a:pt x="215" y="212"/>
                    </a:lnTo>
                    <a:lnTo>
                      <a:pt x="215" y="0"/>
                    </a:lnTo>
                    <a:lnTo>
                      <a:pt x="282" y="0"/>
                    </a:lnTo>
                    <a:lnTo>
                      <a:pt x="282" y="279"/>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Freeform 537"/>
              <p:cNvSpPr>
                <a:spLocks noEditPoints="1"/>
              </p:cNvSpPr>
              <p:nvPr/>
            </p:nvSpPr>
            <p:spPr bwMode="gray">
              <a:xfrm>
                <a:off x="7893050" y="779463"/>
                <a:ext cx="511175" cy="606425"/>
              </a:xfrm>
              <a:custGeom>
                <a:avLst/>
                <a:gdLst>
                  <a:gd name="T0" fmla="*/ 2147483647 w 1217"/>
                  <a:gd name="T1" fmla="*/ 2147483647 h 1446"/>
                  <a:gd name="T2" fmla="*/ 2147483647 w 1217"/>
                  <a:gd name="T3" fmla="*/ 2147483647 h 1446"/>
                  <a:gd name="T4" fmla="*/ 2147483647 w 1217"/>
                  <a:gd name="T5" fmla="*/ 2147483647 h 1446"/>
                  <a:gd name="T6" fmla="*/ 2147483647 w 1217"/>
                  <a:gd name="T7" fmla="*/ 2147483647 h 1446"/>
                  <a:gd name="T8" fmla="*/ 2147483647 w 1217"/>
                  <a:gd name="T9" fmla="*/ 2147483647 h 1446"/>
                  <a:gd name="T10" fmla="*/ 2147483647 w 1217"/>
                  <a:gd name="T11" fmla="*/ 2147483647 h 1446"/>
                  <a:gd name="T12" fmla="*/ 2147483647 w 1217"/>
                  <a:gd name="T13" fmla="*/ 2147483647 h 1446"/>
                  <a:gd name="T14" fmla="*/ 2147483647 w 1217"/>
                  <a:gd name="T15" fmla="*/ 2147483647 h 1446"/>
                  <a:gd name="T16" fmla="*/ 2147483647 w 1217"/>
                  <a:gd name="T17" fmla="*/ 2147483647 h 1446"/>
                  <a:gd name="T18" fmla="*/ 2147483647 w 1217"/>
                  <a:gd name="T19" fmla="*/ 2147483647 h 1446"/>
                  <a:gd name="T20" fmla="*/ 2147483647 w 1217"/>
                  <a:gd name="T21" fmla="*/ 2147483647 h 1446"/>
                  <a:gd name="T22" fmla="*/ 0 w 1217"/>
                  <a:gd name="T23" fmla="*/ 2147483647 h 1446"/>
                  <a:gd name="T24" fmla="*/ 0 w 1217"/>
                  <a:gd name="T25" fmla="*/ 2147483647 h 1446"/>
                  <a:gd name="T26" fmla="*/ 2147483647 w 1217"/>
                  <a:gd name="T27" fmla="*/ 0 h 1446"/>
                  <a:gd name="T28" fmla="*/ 2147483647 w 1217"/>
                  <a:gd name="T29" fmla="*/ 0 h 1446"/>
                  <a:gd name="T30" fmla="*/ 2147483647 w 1217"/>
                  <a:gd name="T31" fmla="*/ 2147483647 h 1446"/>
                  <a:gd name="T32" fmla="*/ 2147483647 w 1217"/>
                  <a:gd name="T33" fmla="*/ 2147483647 h 1446"/>
                  <a:gd name="T34" fmla="*/ 2147483647 w 1217"/>
                  <a:gd name="T35" fmla="*/ 2147483647 h 1446"/>
                  <a:gd name="T36" fmla="*/ 2147483647 w 1217"/>
                  <a:gd name="T37" fmla="*/ 2147483647 h 1446"/>
                  <a:gd name="T38" fmla="*/ 2147483647 w 1217"/>
                  <a:gd name="T39" fmla="*/ 2147483647 h 1446"/>
                  <a:gd name="T40" fmla="*/ 2147483647 w 1217"/>
                  <a:gd name="T41" fmla="*/ 2147483647 h 144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17"/>
                  <a:gd name="T64" fmla="*/ 0 h 1446"/>
                  <a:gd name="T65" fmla="*/ 1217 w 1217"/>
                  <a:gd name="T66" fmla="*/ 1446 h 144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17" h="1446">
                    <a:moveTo>
                      <a:pt x="156" y="66"/>
                    </a:moveTo>
                    <a:lnTo>
                      <a:pt x="156" y="66"/>
                    </a:lnTo>
                    <a:cubicBezTo>
                      <a:pt x="107" y="66"/>
                      <a:pt x="67" y="107"/>
                      <a:pt x="67" y="156"/>
                    </a:cubicBezTo>
                    <a:lnTo>
                      <a:pt x="67" y="1162"/>
                    </a:lnTo>
                    <a:cubicBezTo>
                      <a:pt x="92" y="1144"/>
                      <a:pt x="123" y="1134"/>
                      <a:pt x="156" y="1134"/>
                    </a:cubicBezTo>
                    <a:lnTo>
                      <a:pt x="1150" y="1134"/>
                    </a:lnTo>
                    <a:lnTo>
                      <a:pt x="1150" y="66"/>
                    </a:lnTo>
                    <a:lnTo>
                      <a:pt x="156" y="66"/>
                    </a:lnTo>
                    <a:close/>
                    <a:moveTo>
                      <a:pt x="756" y="1446"/>
                    </a:moveTo>
                    <a:lnTo>
                      <a:pt x="756" y="1446"/>
                    </a:lnTo>
                    <a:lnTo>
                      <a:pt x="156" y="1446"/>
                    </a:lnTo>
                    <a:cubicBezTo>
                      <a:pt x="70" y="1446"/>
                      <a:pt x="0" y="1376"/>
                      <a:pt x="0" y="1290"/>
                    </a:cubicBezTo>
                    <a:lnTo>
                      <a:pt x="0" y="156"/>
                    </a:lnTo>
                    <a:cubicBezTo>
                      <a:pt x="0" y="70"/>
                      <a:pt x="70" y="0"/>
                      <a:pt x="156" y="0"/>
                    </a:cubicBezTo>
                    <a:lnTo>
                      <a:pt x="1217" y="0"/>
                    </a:lnTo>
                    <a:lnTo>
                      <a:pt x="1217" y="1201"/>
                    </a:lnTo>
                    <a:lnTo>
                      <a:pt x="156" y="1201"/>
                    </a:lnTo>
                    <a:cubicBezTo>
                      <a:pt x="107" y="1201"/>
                      <a:pt x="67" y="1241"/>
                      <a:pt x="67" y="1290"/>
                    </a:cubicBezTo>
                    <a:cubicBezTo>
                      <a:pt x="67" y="1339"/>
                      <a:pt x="107" y="1379"/>
                      <a:pt x="156" y="1379"/>
                    </a:cubicBezTo>
                    <a:lnTo>
                      <a:pt x="756" y="1379"/>
                    </a:lnTo>
                    <a:lnTo>
                      <a:pt x="756" y="144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538"/>
              <p:cNvSpPr>
                <a:spLocks/>
              </p:cNvSpPr>
              <p:nvPr/>
            </p:nvSpPr>
            <p:spPr bwMode="gray">
              <a:xfrm>
                <a:off x="7954963" y="839788"/>
                <a:ext cx="17463" cy="384175"/>
              </a:xfrm>
              <a:custGeom>
                <a:avLst/>
                <a:gdLst>
                  <a:gd name="T0" fmla="*/ 2147483647 w 40"/>
                  <a:gd name="T1" fmla="*/ 2147483647 h 916"/>
                  <a:gd name="T2" fmla="*/ 2147483647 w 40"/>
                  <a:gd name="T3" fmla="*/ 2147483647 h 916"/>
                  <a:gd name="T4" fmla="*/ 0 w 40"/>
                  <a:gd name="T5" fmla="*/ 2147483647 h 916"/>
                  <a:gd name="T6" fmla="*/ 0 w 40"/>
                  <a:gd name="T7" fmla="*/ 0 h 916"/>
                  <a:gd name="T8" fmla="*/ 2147483647 w 40"/>
                  <a:gd name="T9" fmla="*/ 0 h 916"/>
                  <a:gd name="T10" fmla="*/ 2147483647 w 40"/>
                  <a:gd name="T11" fmla="*/ 2147483647 h 916"/>
                  <a:gd name="T12" fmla="*/ 0 60000 65536"/>
                  <a:gd name="T13" fmla="*/ 0 60000 65536"/>
                  <a:gd name="T14" fmla="*/ 0 60000 65536"/>
                  <a:gd name="T15" fmla="*/ 0 60000 65536"/>
                  <a:gd name="T16" fmla="*/ 0 60000 65536"/>
                  <a:gd name="T17" fmla="*/ 0 60000 65536"/>
                  <a:gd name="T18" fmla="*/ 0 w 40"/>
                  <a:gd name="T19" fmla="*/ 0 h 916"/>
                  <a:gd name="T20" fmla="*/ 40 w 40"/>
                  <a:gd name="T21" fmla="*/ 916 h 916"/>
                </a:gdLst>
                <a:ahLst/>
                <a:cxnLst>
                  <a:cxn ang="T12">
                    <a:pos x="T0" y="T1"/>
                  </a:cxn>
                  <a:cxn ang="T13">
                    <a:pos x="T2" y="T3"/>
                  </a:cxn>
                  <a:cxn ang="T14">
                    <a:pos x="T4" y="T5"/>
                  </a:cxn>
                  <a:cxn ang="T15">
                    <a:pos x="T6" y="T7"/>
                  </a:cxn>
                  <a:cxn ang="T16">
                    <a:pos x="T8" y="T9"/>
                  </a:cxn>
                  <a:cxn ang="T17">
                    <a:pos x="T10" y="T11"/>
                  </a:cxn>
                </a:cxnLst>
                <a:rect l="T18" t="T19" r="T20" b="T21"/>
                <a:pathLst>
                  <a:path w="40" h="916">
                    <a:moveTo>
                      <a:pt x="40" y="916"/>
                    </a:moveTo>
                    <a:lnTo>
                      <a:pt x="40" y="916"/>
                    </a:lnTo>
                    <a:lnTo>
                      <a:pt x="0" y="916"/>
                    </a:lnTo>
                    <a:lnTo>
                      <a:pt x="0" y="0"/>
                    </a:lnTo>
                    <a:lnTo>
                      <a:pt x="40" y="0"/>
                    </a:lnTo>
                    <a:lnTo>
                      <a:pt x="40" y="91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539"/>
              <p:cNvSpPr>
                <a:spLocks/>
              </p:cNvSpPr>
              <p:nvPr/>
            </p:nvSpPr>
            <p:spPr bwMode="gray">
              <a:xfrm>
                <a:off x="7962900" y="1309688"/>
                <a:ext cx="392113" cy="15875"/>
              </a:xfrm>
              <a:custGeom>
                <a:avLst/>
                <a:gdLst>
                  <a:gd name="T0" fmla="*/ 2147483647 w 934"/>
                  <a:gd name="T1" fmla="*/ 2147483647 h 40"/>
                  <a:gd name="T2" fmla="*/ 2147483647 w 934"/>
                  <a:gd name="T3" fmla="*/ 2147483647 h 40"/>
                  <a:gd name="T4" fmla="*/ 0 w 934"/>
                  <a:gd name="T5" fmla="*/ 2147483647 h 40"/>
                  <a:gd name="T6" fmla="*/ 0 w 934"/>
                  <a:gd name="T7" fmla="*/ 0 h 40"/>
                  <a:gd name="T8" fmla="*/ 2147483647 w 934"/>
                  <a:gd name="T9" fmla="*/ 0 h 40"/>
                  <a:gd name="T10" fmla="*/ 2147483647 w 934"/>
                  <a:gd name="T11" fmla="*/ 2147483647 h 40"/>
                  <a:gd name="T12" fmla="*/ 0 60000 65536"/>
                  <a:gd name="T13" fmla="*/ 0 60000 65536"/>
                  <a:gd name="T14" fmla="*/ 0 60000 65536"/>
                  <a:gd name="T15" fmla="*/ 0 60000 65536"/>
                  <a:gd name="T16" fmla="*/ 0 60000 65536"/>
                  <a:gd name="T17" fmla="*/ 0 60000 65536"/>
                  <a:gd name="T18" fmla="*/ 0 w 934"/>
                  <a:gd name="T19" fmla="*/ 0 h 40"/>
                  <a:gd name="T20" fmla="*/ 934 w 934"/>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934" h="40">
                    <a:moveTo>
                      <a:pt x="934" y="40"/>
                    </a:moveTo>
                    <a:lnTo>
                      <a:pt x="934" y="40"/>
                    </a:lnTo>
                    <a:lnTo>
                      <a:pt x="0" y="40"/>
                    </a:lnTo>
                    <a:lnTo>
                      <a:pt x="0" y="0"/>
                    </a:lnTo>
                    <a:lnTo>
                      <a:pt x="934" y="0"/>
                    </a:lnTo>
                    <a:lnTo>
                      <a:pt x="934" y="4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Freeform 540"/>
              <p:cNvSpPr>
                <a:spLocks noEditPoints="1"/>
              </p:cNvSpPr>
              <p:nvPr/>
            </p:nvSpPr>
            <p:spPr bwMode="gray">
              <a:xfrm>
                <a:off x="8029575" y="881063"/>
                <a:ext cx="290513" cy="106363"/>
              </a:xfrm>
              <a:custGeom>
                <a:avLst/>
                <a:gdLst>
                  <a:gd name="T0" fmla="*/ 2147483647 w 692"/>
                  <a:gd name="T1" fmla="*/ 2147483647 h 252"/>
                  <a:gd name="T2" fmla="*/ 2147483647 w 692"/>
                  <a:gd name="T3" fmla="*/ 2147483647 h 252"/>
                  <a:gd name="T4" fmla="*/ 2147483647 w 692"/>
                  <a:gd name="T5" fmla="*/ 2147483647 h 252"/>
                  <a:gd name="T6" fmla="*/ 2147483647 w 692"/>
                  <a:gd name="T7" fmla="*/ 2147483647 h 252"/>
                  <a:gd name="T8" fmla="*/ 2147483647 w 692"/>
                  <a:gd name="T9" fmla="*/ 2147483647 h 252"/>
                  <a:gd name="T10" fmla="*/ 2147483647 w 692"/>
                  <a:gd name="T11" fmla="*/ 2147483647 h 252"/>
                  <a:gd name="T12" fmla="*/ 2147483647 w 692"/>
                  <a:gd name="T13" fmla="*/ 2147483647 h 252"/>
                  <a:gd name="T14" fmla="*/ 2147483647 w 692"/>
                  <a:gd name="T15" fmla="*/ 2147483647 h 252"/>
                  <a:gd name="T16" fmla="*/ 0 w 692"/>
                  <a:gd name="T17" fmla="*/ 2147483647 h 252"/>
                  <a:gd name="T18" fmla="*/ 0 w 692"/>
                  <a:gd name="T19" fmla="*/ 0 h 252"/>
                  <a:gd name="T20" fmla="*/ 2147483647 w 692"/>
                  <a:gd name="T21" fmla="*/ 0 h 252"/>
                  <a:gd name="T22" fmla="*/ 2147483647 w 692"/>
                  <a:gd name="T23" fmla="*/ 2147483647 h 2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92"/>
                  <a:gd name="T37" fmla="*/ 0 h 252"/>
                  <a:gd name="T38" fmla="*/ 692 w 692"/>
                  <a:gd name="T39" fmla="*/ 252 h 2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92" h="252">
                    <a:moveTo>
                      <a:pt x="40" y="212"/>
                    </a:moveTo>
                    <a:lnTo>
                      <a:pt x="40" y="212"/>
                    </a:lnTo>
                    <a:lnTo>
                      <a:pt x="652" y="212"/>
                    </a:lnTo>
                    <a:lnTo>
                      <a:pt x="652" y="40"/>
                    </a:lnTo>
                    <a:lnTo>
                      <a:pt x="40" y="40"/>
                    </a:lnTo>
                    <a:lnTo>
                      <a:pt x="40" y="212"/>
                    </a:lnTo>
                    <a:close/>
                    <a:moveTo>
                      <a:pt x="692" y="252"/>
                    </a:moveTo>
                    <a:lnTo>
                      <a:pt x="692" y="252"/>
                    </a:lnTo>
                    <a:lnTo>
                      <a:pt x="0" y="252"/>
                    </a:lnTo>
                    <a:lnTo>
                      <a:pt x="0" y="0"/>
                    </a:lnTo>
                    <a:lnTo>
                      <a:pt x="692" y="0"/>
                    </a:lnTo>
                    <a:lnTo>
                      <a:pt x="692" y="25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81" name="组合 237"/>
          <p:cNvGrpSpPr>
            <a:grpSpLocks/>
          </p:cNvGrpSpPr>
          <p:nvPr/>
        </p:nvGrpSpPr>
        <p:grpSpPr bwMode="gray">
          <a:xfrm>
            <a:off x="3587702" y="2055492"/>
            <a:ext cx="368455" cy="368455"/>
            <a:chOff x="677863" y="3554413"/>
            <a:chExt cx="1114425" cy="1117600"/>
          </a:xfrm>
        </p:grpSpPr>
        <p:sp>
          <p:nvSpPr>
            <p:cNvPr id="282" name="Freeform 30"/>
            <p:cNvSpPr>
              <a:spLocks/>
            </p:cNvSpPr>
            <p:nvPr/>
          </p:nvSpPr>
          <p:spPr bwMode="gray">
            <a:xfrm>
              <a:off x="677863" y="3554413"/>
              <a:ext cx="1114425" cy="1117600"/>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29"/>
                  </a:moveTo>
                  <a:lnTo>
                    <a:pt x="2659" y="1329"/>
                  </a:lnTo>
                  <a:cubicBezTo>
                    <a:pt x="2659" y="2064"/>
                    <a:pt x="2063" y="2659"/>
                    <a:pt x="1329" y="2659"/>
                  </a:cubicBezTo>
                  <a:cubicBezTo>
                    <a:pt x="595" y="2659"/>
                    <a:pt x="0" y="2064"/>
                    <a:pt x="0" y="1329"/>
                  </a:cubicBezTo>
                  <a:cubicBezTo>
                    <a:pt x="0" y="595"/>
                    <a:pt x="595" y="0"/>
                    <a:pt x="1329" y="0"/>
                  </a:cubicBezTo>
                  <a:cubicBezTo>
                    <a:pt x="2063" y="0"/>
                    <a:pt x="2659" y="595"/>
                    <a:pt x="2659" y="1329"/>
                  </a:cubicBezTo>
                  <a:close/>
                </a:path>
              </a:pathLst>
            </a:custGeom>
            <a:solidFill>
              <a:srgbClr val="15B0E8"/>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3" name="组合 228"/>
            <p:cNvGrpSpPr>
              <a:grpSpLocks/>
            </p:cNvGrpSpPr>
            <p:nvPr/>
          </p:nvGrpSpPr>
          <p:grpSpPr bwMode="gray">
            <a:xfrm>
              <a:off x="823913" y="3865563"/>
              <a:ext cx="820738" cy="496888"/>
              <a:chOff x="823913" y="3865563"/>
              <a:chExt cx="820738" cy="496888"/>
            </a:xfrm>
          </p:grpSpPr>
          <p:sp>
            <p:nvSpPr>
              <p:cNvPr id="284" name="Freeform 186"/>
              <p:cNvSpPr>
                <a:spLocks noEditPoints="1"/>
              </p:cNvSpPr>
              <p:nvPr/>
            </p:nvSpPr>
            <p:spPr bwMode="gray">
              <a:xfrm>
                <a:off x="871538" y="4021138"/>
                <a:ext cx="231775" cy="244475"/>
              </a:xfrm>
              <a:custGeom>
                <a:avLst/>
                <a:gdLst>
                  <a:gd name="T0" fmla="*/ 2147483647 w 551"/>
                  <a:gd name="T1" fmla="*/ 2147483647 h 583"/>
                  <a:gd name="T2" fmla="*/ 2147483647 w 551"/>
                  <a:gd name="T3" fmla="*/ 2147483647 h 583"/>
                  <a:gd name="T4" fmla="*/ 2147483647 w 551"/>
                  <a:gd name="T5" fmla="*/ 2147483647 h 583"/>
                  <a:gd name="T6" fmla="*/ 2147483647 w 551"/>
                  <a:gd name="T7" fmla="*/ 2147483647 h 583"/>
                  <a:gd name="T8" fmla="*/ 2147483647 w 551"/>
                  <a:gd name="T9" fmla="*/ 2147483647 h 583"/>
                  <a:gd name="T10" fmla="*/ 2147483647 w 551"/>
                  <a:gd name="T11" fmla="*/ 2147483647 h 583"/>
                  <a:gd name="T12" fmla="*/ 2147483647 w 551"/>
                  <a:gd name="T13" fmla="*/ 2147483647 h 583"/>
                  <a:gd name="T14" fmla="*/ 2147483647 w 551"/>
                  <a:gd name="T15" fmla="*/ 2147483647 h 583"/>
                  <a:gd name="T16" fmla="*/ 2147483647 w 551"/>
                  <a:gd name="T17" fmla="*/ 2147483647 h 583"/>
                  <a:gd name="T18" fmla="*/ 2147483647 w 551"/>
                  <a:gd name="T19" fmla="*/ 2147483647 h 583"/>
                  <a:gd name="T20" fmla="*/ 2147483647 w 551"/>
                  <a:gd name="T21" fmla="*/ 2147483647 h 583"/>
                  <a:gd name="T22" fmla="*/ 2147483647 w 551"/>
                  <a:gd name="T23" fmla="*/ 2147483647 h 583"/>
                  <a:gd name="T24" fmla="*/ 2147483647 w 551"/>
                  <a:gd name="T25" fmla="*/ 2147483647 h 583"/>
                  <a:gd name="T26" fmla="*/ 2147483647 w 551"/>
                  <a:gd name="T27" fmla="*/ 2147483647 h 583"/>
                  <a:gd name="T28" fmla="*/ 2147483647 w 551"/>
                  <a:gd name="T29" fmla="*/ 2147483647 h 583"/>
                  <a:gd name="T30" fmla="*/ 2147483647 w 551"/>
                  <a:gd name="T31" fmla="*/ 2147483647 h 583"/>
                  <a:gd name="T32" fmla="*/ 2147483647 w 551"/>
                  <a:gd name="T33" fmla="*/ 2147483647 h 583"/>
                  <a:gd name="T34" fmla="*/ 2147483647 w 551"/>
                  <a:gd name="T35" fmla="*/ 2147483647 h 583"/>
                  <a:gd name="T36" fmla="*/ 2147483647 w 551"/>
                  <a:gd name="T37" fmla="*/ 2147483647 h 583"/>
                  <a:gd name="T38" fmla="*/ 2147483647 w 551"/>
                  <a:gd name="T39" fmla="*/ 2147483647 h 583"/>
                  <a:gd name="T40" fmla="*/ 2147483647 w 551"/>
                  <a:gd name="T41" fmla="*/ 2147483647 h 583"/>
                  <a:gd name="T42" fmla="*/ 2147483647 w 551"/>
                  <a:gd name="T43" fmla="*/ 2147483647 h 583"/>
                  <a:gd name="T44" fmla="*/ 2147483647 w 551"/>
                  <a:gd name="T45" fmla="*/ 2147483647 h 583"/>
                  <a:gd name="T46" fmla="*/ 2147483647 w 551"/>
                  <a:gd name="T47" fmla="*/ 2147483647 h 583"/>
                  <a:gd name="T48" fmla="*/ 2147483647 w 551"/>
                  <a:gd name="T49" fmla="*/ 2147483647 h 583"/>
                  <a:gd name="T50" fmla="*/ 2147483647 w 551"/>
                  <a:gd name="T51" fmla="*/ 0 h 583"/>
                  <a:gd name="T52" fmla="*/ 2147483647 w 551"/>
                  <a:gd name="T53" fmla="*/ 0 h 583"/>
                  <a:gd name="T54" fmla="*/ 0 w 551"/>
                  <a:gd name="T55" fmla="*/ 2147483647 h 583"/>
                  <a:gd name="T56" fmla="*/ 0 w 551"/>
                  <a:gd name="T57" fmla="*/ 2147483647 h 583"/>
                  <a:gd name="T58" fmla="*/ 2147483647 w 551"/>
                  <a:gd name="T59" fmla="*/ 2147483647 h 583"/>
                  <a:gd name="T60" fmla="*/ 2147483647 w 551"/>
                  <a:gd name="T61" fmla="*/ 2147483647 h 583"/>
                  <a:gd name="T62" fmla="*/ 2147483647 w 551"/>
                  <a:gd name="T63" fmla="*/ 2147483647 h 583"/>
                  <a:gd name="T64" fmla="*/ 2147483647 w 551"/>
                  <a:gd name="T65" fmla="*/ 2147483647 h 583"/>
                  <a:gd name="T66" fmla="*/ 2147483647 w 551"/>
                  <a:gd name="T67" fmla="*/ 2147483647 h 583"/>
                  <a:gd name="T68" fmla="*/ 2147483647 w 551"/>
                  <a:gd name="T69" fmla="*/ 2147483647 h 583"/>
                  <a:gd name="T70" fmla="*/ 2147483647 w 551"/>
                  <a:gd name="T71" fmla="*/ 2147483647 h 583"/>
                  <a:gd name="T72" fmla="*/ 2147483647 w 551"/>
                  <a:gd name="T73" fmla="*/ 2147483647 h 583"/>
                  <a:gd name="T74" fmla="*/ 2147483647 w 551"/>
                  <a:gd name="T75" fmla="*/ 2147483647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1"/>
                  <a:gd name="T115" fmla="*/ 0 h 583"/>
                  <a:gd name="T116" fmla="*/ 551 w 551"/>
                  <a:gd name="T117" fmla="*/ 583 h 58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1" h="583">
                    <a:moveTo>
                      <a:pt x="497" y="364"/>
                    </a:moveTo>
                    <a:lnTo>
                      <a:pt x="497" y="364"/>
                    </a:lnTo>
                    <a:lnTo>
                      <a:pt x="393" y="364"/>
                    </a:lnTo>
                    <a:cubicBezTo>
                      <a:pt x="411" y="340"/>
                      <a:pt x="421" y="311"/>
                      <a:pt x="421" y="279"/>
                    </a:cubicBezTo>
                    <a:cubicBezTo>
                      <a:pt x="421" y="198"/>
                      <a:pt x="356" y="133"/>
                      <a:pt x="275" y="133"/>
                    </a:cubicBezTo>
                    <a:cubicBezTo>
                      <a:pt x="195" y="133"/>
                      <a:pt x="130" y="198"/>
                      <a:pt x="130" y="279"/>
                    </a:cubicBezTo>
                    <a:cubicBezTo>
                      <a:pt x="130" y="311"/>
                      <a:pt x="140" y="340"/>
                      <a:pt x="158" y="364"/>
                    </a:cubicBezTo>
                    <a:lnTo>
                      <a:pt x="54" y="364"/>
                    </a:lnTo>
                    <a:lnTo>
                      <a:pt x="54" y="54"/>
                    </a:lnTo>
                    <a:lnTo>
                      <a:pt x="497" y="54"/>
                    </a:lnTo>
                    <a:lnTo>
                      <a:pt x="497" y="364"/>
                    </a:lnTo>
                    <a:close/>
                    <a:moveTo>
                      <a:pt x="154" y="517"/>
                    </a:moveTo>
                    <a:lnTo>
                      <a:pt x="154" y="517"/>
                    </a:lnTo>
                    <a:cubicBezTo>
                      <a:pt x="169" y="463"/>
                      <a:pt x="218" y="424"/>
                      <a:pt x="275" y="424"/>
                    </a:cubicBezTo>
                    <a:cubicBezTo>
                      <a:pt x="333" y="424"/>
                      <a:pt x="382" y="463"/>
                      <a:pt x="397" y="517"/>
                    </a:cubicBezTo>
                    <a:lnTo>
                      <a:pt x="154" y="517"/>
                    </a:lnTo>
                    <a:close/>
                    <a:moveTo>
                      <a:pt x="275" y="358"/>
                    </a:moveTo>
                    <a:lnTo>
                      <a:pt x="275" y="358"/>
                    </a:lnTo>
                    <a:cubicBezTo>
                      <a:pt x="232" y="358"/>
                      <a:pt x="196" y="322"/>
                      <a:pt x="196" y="279"/>
                    </a:cubicBezTo>
                    <a:cubicBezTo>
                      <a:pt x="196" y="235"/>
                      <a:pt x="232" y="200"/>
                      <a:pt x="275" y="200"/>
                    </a:cubicBezTo>
                    <a:cubicBezTo>
                      <a:pt x="319" y="200"/>
                      <a:pt x="354" y="235"/>
                      <a:pt x="354" y="279"/>
                    </a:cubicBezTo>
                    <a:cubicBezTo>
                      <a:pt x="354" y="322"/>
                      <a:pt x="319" y="358"/>
                      <a:pt x="275" y="358"/>
                    </a:cubicBezTo>
                    <a:close/>
                    <a:moveTo>
                      <a:pt x="551" y="391"/>
                    </a:moveTo>
                    <a:lnTo>
                      <a:pt x="551" y="391"/>
                    </a:lnTo>
                    <a:lnTo>
                      <a:pt x="551" y="27"/>
                    </a:lnTo>
                    <a:cubicBezTo>
                      <a:pt x="551" y="12"/>
                      <a:pt x="539" y="0"/>
                      <a:pt x="524" y="0"/>
                    </a:cubicBezTo>
                    <a:lnTo>
                      <a:pt x="27" y="0"/>
                    </a:lnTo>
                    <a:cubicBezTo>
                      <a:pt x="12" y="0"/>
                      <a:pt x="0" y="12"/>
                      <a:pt x="0" y="27"/>
                    </a:cubicBezTo>
                    <a:lnTo>
                      <a:pt x="0" y="391"/>
                    </a:lnTo>
                    <a:cubicBezTo>
                      <a:pt x="0" y="406"/>
                      <a:pt x="12" y="418"/>
                      <a:pt x="27" y="418"/>
                    </a:cubicBezTo>
                    <a:lnTo>
                      <a:pt x="136" y="418"/>
                    </a:lnTo>
                    <a:cubicBezTo>
                      <a:pt x="103" y="452"/>
                      <a:pt x="83" y="499"/>
                      <a:pt x="83" y="550"/>
                    </a:cubicBezTo>
                    <a:cubicBezTo>
                      <a:pt x="83" y="568"/>
                      <a:pt x="98" y="583"/>
                      <a:pt x="116" y="583"/>
                    </a:cubicBezTo>
                    <a:lnTo>
                      <a:pt x="435" y="583"/>
                    </a:lnTo>
                    <a:cubicBezTo>
                      <a:pt x="453" y="583"/>
                      <a:pt x="468" y="568"/>
                      <a:pt x="468" y="550"/>
                    </a:cubicBezTo>
                    <a:cubicBezTo>
                      <a:pt x="468" y="499"/>
                      <a:pt x="448" y="452"/>
                      <a:pt x="415" y="418"/>
                    </a:cubicBezTo>
                    <a:lnTo>
                      <a:pt x="524" y="418"/>
                    </a:lnTo>
                    <a:cubicBezTo>
                      <a:pt x="539" y="418"/>
                      <a:pt x="551" y="406"/>
                      <a:pt x="551" y="39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Freeform 187"/>
              <p:cNvSpPr>
                <a:spLocks noEditPoints="1"/>
              </p:cNvSpPr>
              <p:nvPr/>
            </p:nvSpPr>
            <p:spPr bwMode="gray">
              <a:xfrm>
                <a:off x="1122363" y="4021138"/>
                <a:ext cx="230188" cy="244475"/>
              </a:xfrm>
              <a:custGeom>
                <a:avLst/>
                <a:gdLst>
                  <a:gd name="T0" fmla="*/ 2147483647 w 550"/>
                  <a:gd name="T1" fmla="*/ 2147483647 h 583"/>
                  <a:gd name="T2" fmla="*/ 2147483647 w 550"/>
                  <a:gd name="T3" fmla="*/ 2147483647 h 583"/>
                  <a:gd name="T4" fmla="*/ 2147483647 w 550"/>
                  <a:gd name="T5" fmla="*/ 2147483647 h 583"/>
                  <a:gd name="T6" fmla="*/ 2147483647 w 550"/>
                  <a:gd name="T7" fmla="*/ 2147483647 h 583"/>
                  <a:gd name="T8" fmla="*/ 2147483647 w 550"/>
                  <a:gd name="T9" fmla="*/ 2147483647 h 583"/>
                  <a:gd name="T10" fmla="*/ 2147483647 w 550"/>
                  <a:gd name="T11" fmla="*/ 2147483647 h 583"/>
                  <a:gd name="T12" fmla="*/ 2147483647 w 550"/>
                  <a:gd name="T13" fmla="*/ 2147483647 h 583"/>
                  <a:gd name="T14" fmla="*/ 2147483647 w 550"/>
                  <a:gd name="T15" fmla="*/ 2147483647 h 583"/>
                  <a:gd name="T16" fmla="*/ 2147483647 w 550"/>
                  <a:gd name="T17" fmla="*/ 2147483647 h 583"/>
                  <a:gd name="T18" fmla="*/ 2147483647 w 550"/>
                  <a:gd name="T19" fmla="*/ 2147483647 h 583"/>
                  <a:gd name="T20" fmla="*/ 2147483647 w 550"/>
                  <a:gd name="T21" fmla="*/ 2147483647 h 583"/>
                  <a:gd name="T22" fmla="*/ 2147483647 w 550"/>
                  <a:gd name="T23" fmla="*/ 2147483647 h 583"/>
                  <a:gd name="T24" fmla="*/ 2147483647 w 550"/>
                  <a:gd name="T25" fmla="*/ 2147483647 h 583"/>
                  <a:gd name="T26" fmla="*/ 2147483647 w 550"/>
                  <a:gd name="T27" fmla="*/ 2147483647 h 583"/>
                  <a:gd name="T28" fmla="*/ 2147483647 w 550"/>
                  <a:gd name="T29" fmla="*/ 2147483647 h 583"/>
                  <a:gd name="T30" fmla="*/ 2147483647 w 550"/>
                  <a:gd name="T31" fmla="*/ 2147483647 h 583"/>
                  <a:gd name="T32" fmla="*/ 2147483647 w 550"/>
                  <a:gd name="T33" fmla="*/ 2147483647 h 583"/>
                  <a:gd name="T34" fmla="*/ 2147483647 w 550"/>
                  <a:gd name="T35" fmla="*/ 2147483647 h 583"/>
                  <a:gd name="T36" fmla="*/ 2147483647 w 550"/>
                  <a:gd name="T37" fmla="*/ 2147483647 h 583"/>
                  <a:gd name="T38" fmla="*/ 2147483647 w 550"/>
                  <a:gd name="T39" fmla="*/ 2147483647 h 583"/>
                  <a:gd name="T40" fmla="*/ 2147483647 w 550"/>
                  <a:gd name="T41" fmla="*/ 2147483647 h 583"/>
                  <a:gd name="T42" fmla="*/ 2147483647 w 550"/>
                  <a:gd name="T43" fmla="*/ 2147483647 h 583"/>
                  <a:gd name="T44" fmla="*/ 2147483647 w 550"/>
                  <a:gd name="T45" fmla="*/ 2147483647 h 583"/>
                  <a:gd name="T46" fmla="*/ 2147483647 w 550"/>
                  <a:gd name="T47" fmla="*/ 2147483647 h 583"/>
                  <a:gd name="T48" fmla="*/ 2147483647 w 550"/>
                  <a:gd name="T49" fmla="*/ 2147483647 h 583"/>
                  <a:gd name="T50" fmla="*/ 2147483647 w 550"/>
                  <a:gd name="T51" fmla="*/ 0 h 583"/>
                  <a:gd name="T52" fmla="*/ 2147483647 w 550"/>
                  <a:gd name="T53" fmla="*/ 0 h 583"/>
                  <a:gd name="T54" fmla="*/ 0 w 550"/>
                  <a:gd name="T55" fmla="*/ 2147483647 h 583"/>
                  <a:gd name="T56" fmla="*/ 0 w 550"/>
                  <a:gd name="T57" fmla="*/ 2147483647 h 583"/>
                  <a:gd name="T58" fmla="*/ 2147483647 w 550"/>
                  <a:gd name="T59" fmla="*/ 2147483647 h 583"/>
                  <a:gd name="T60" fmla="*/ 2147483647 w 550"/>
                  <a:gd name="T61" fmla="*/ 2147483647 h 583"/>
                  <a:gd name="T62" fmla="*/ 2147483647 w 550"/>
                  <a:gd name="T63" fmla="*/ 2147483647 h 583"/>
                  <a:gd name="T64" fmla="*/ 2147483647 w 550"/>
                  <a:gd name="T65" fmla="*/ 2147483647 h 583"/>
                  <a:gd name="T66" fmla="*/ 2147483647 w 550"/>
                  <a:gd name="T67" fmla="*/ 2147483647 h 583"/>
                  <a:gd name="T68" fmla="*/ 2147483647 w 550"/>
                  <a:gd name="T69" fmla="*/ 2147483647 h 583"/>
                  <a:gd name="T70" fmla="*/ 2147483647 w 550"/>
                  <a:gd name="T71" fmla="*/ 2147483647 h 583"/>
                  <a:gd name="T72" fmla="*/ 2147483647 w 550"/>
                  <a:gd name="T73" fmla="*/ 2147483647 h 583"/>
                  <a:gd name="T74" fmla="*/ 2147483647 w 550"/>
                  <a:gd name="T75" fmla="*/ 2147483647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0"/>
                  <a:gd name="T115" fmla="*/ 0 h 583"/>
                  <a:gd name="T116" fmla="*/ 550 w 550"/>
                  <a:gd name="T117" fmla="*/ 583 h 58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0" h="583">
                    <a:moveTo>
                      <a:pt x="497" y="364"/>
                    </a:moveTo>
                    <a:lnTo>
                      <a:pt x="497" y="364"/>
                    </a:lnTo>
                    <a:lnTo>
                      <a:pt x="393" y="364"/>
                    </a:lnTo>
                    <a:cubicBezTo>
                      <a:pt x="410" y="340"/>
                      <a:pt x="421" y="311"/>
                      <a:pt x="421" y="279"/>
                    </a:cubicBezTo>
                    <a:cubicBezTo>
                      <a:pt x="421" y="198"/>
                      <a:pt x="355" y="133"/>
                      <a:pt x="275" y="133"/>
                    </a:cubicBezTo>
                    <a:cubicBezTo>
                      <a:pt x="195" y="133"/>
                      <a:pt x="129" y="198"/>
                      <a:pt x="129" y="279"/>
                    </a:cubicBezTo>
                    <a:cubicBezTo>
                      <a:pt x="129" y="311"/>
                      <a:pt x="140" y="340"/>
                      <a:pt x="158" y="364"/>
                    </a:cubicBezTo>
                    <a:lnTo>
                      <a:pt x="53" y="364"/>
                    </a:lnTo>
                    <a:lnTo>
                      <a:pt x="53" y="54"/>
                    </a:lnTo>
                    <a:lnTo>
                      <a:pt x="497" y="54"/>
                    </a:lnTo>
                    <a:lnTo>
                      <a:pt x="497" y="364"/>
                    </a:lnTo>
                    <a:close/>
                    <a:moveTo>
                      <a:pt x="154" y="517"/>
                    </a:moveTo>
                    <a:lnTo>
                      <a:pt x="154" y="517"/>
                    </a:lnTo>
                    <a:cubicBezTo>
                      <a:pt x="168" y="463"/>
                      <a:pt x="217" y="424"/>
                      <a:pt x="275" y="424"/>
                    </a:cubicBezTo>
                    <a:cubicBezTo>
                      <a:pt x="333" y="424"/>
                      <a:pt x="382" y="463"/>
                      <a:pt x="396" y="517"/>
                    </a:cubicBezTo>
                    <a:lnTo>
                      <a:pt x="154" y="517"/>
                    </a:lnTo>
                    <a:close/>
                    <a:moveTo>
                      <a:pt x="275" y="358"/>
                    </a:moveTo>
                    <a:lnTo>
                      <a:pt x="275" y="358"/>
                    </a:lnTo>
                    <a:cubicBezTo>
                      <a:pt x="232" y="358"/>
                      <a:pt x="196" y="322"/>
                      <a:pt x="196" y="279"/>
                    </a:cubicBezTo>
                    <a:cubicBezTo>
                      <a:pt x="196" y="235"/>
                      <a:pt x="232" y="200"/>
                      <a:pt x="275" y="200"/>
                    </a:cubicBezTo>
                    <a:cubicBezTo>
                      <a:pt x="319" y="200"/>
                      <a:pt x="354" y="235"/>
                      <a:pt x="354" y="279"/>
                    </a:cubicBezTo>
                    <a:cubicBezTo>
                      <a:pt x="354" y="322"/>
                      <a:pt x="319" y="358"/>
                      <a:pt x="275" y="358"/>
                    </a:cubicBezTo>
                    <a:close/>
                    <a:moveTo>
                      <a:pt x="550" y="391"/>
                    </a:moveTo>
                    <a:lnTo>
                      <a:pt x="550" y="391"/>
                    </a:lnTo>
                    <a:lnTo>
                      <a:pt x="550" y="27"/>
                    </a:lnTo>
                    <a:cubicBezTo>
                      <a:pt x="550" y="12"/>
                      <a:pt x="538" y="0"/>
                      <a:pt x="524" y="0"/>
                    </a:cubicBezTo>
                    <a:lnTo>
                      <a:pt x="27" y="0"/>
                    </a:lnTo>
                    <a:cubicBezTo>
                      <a:pt x="12" y="0"/>
                      <a:pt x="0" y="12"/>
                      <a:pt x="0" y="27"/>
                    </a:cubicBezTo>
                    <a:lnTo>
                      <a:pt x="0" y="391"/>
                    </a:lnTo>
                    <a:cubicBezTo>
                      <a:pt x="0" y="406"/>
                      <a:pt x="12" y="418"/>
                      <a:pt x="27" y="418"/>
                    </a:cubicBezTo>
                    <a:lnTo>
                      <a:pt x="136" y="418"/>
                    </a:lnTo>
                    <a:cubicBezTo>
                      <a:pt x="103" y="452"/>
                      <a:pt x="83" y="499"/>
                      <a:pt x="83" y="550"/>
                    </a:cubicBezTo>
                    <a:cubicBezTo>
                      <a:pt x="83" y="568"/>
                      <a:pt x="98" y="583"/>
                      <a:pt x="116" y="583"/>
                    </a:cubicBezTo>
                    <a:lnTo>
                      <a:pt x="434" y="583"/>
                    </a:lnTo>
                    <a:cubicBezTo>
                      <a:pt x="453" y="583"/>
                      <a:pt x="468" y="568"/>
                      <a:pt x="468" y="550"/>
                    </a:cubicBezTo>
                    <a:cubicBezTo>
                      <a:pt x="468" y="499"/>
                      <a:pt x="447" y="452"/>
                      <a:pt x="414" y="418"/>
                    </a:cubicBezTo>
                    <a:lnTo>
                      <a:pt x="524" y="418"/>
                    </a:lnTo>
                    <a:cubicBezTo>
                      <a:pt x="538" y="418"/>
                      <a:pt x="550" y="406"/>
                      <a:pt x="550" y="39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Freeform 188"/>
              <p:cNvSpPr>
                <a:spLocks noEditPoints="1"/>
              </p:cNvSpPr>
              <p:nvPr/>
            </p:nvSpPr>
            <p:spPr bwMode="gray">
              <a:xfrm>
                <a:off x="1373188" y="4021138"/>
                <a:ext cx="230188" cy="244475"/>
              </a:xfrm>
              <a:custGeom>
                <a:avLst/>
                <a:gdLst>
                  <a:gd name="T0" fmla="*/ 2147483647 w 550"/>
                  <a:gd name="T1" fmla="*/ 2147483647 h 583"/>
                  <a:gd name="T2" fmla="*/ 2147483647 w 550"/>
                  <a:gd name="T3" fmla="*/ 2147483647 h 583"/>
                  <a:gd name="T4" fmla="*/ 2147483647 w 550"/>
                  <a:gd name="T5" fmla="*/ 2147483647 h 583"/>
                  <a:gd name="T6" fmla="*/ 2147483647 w 550"/>
                  <a:gd name="T7" fmla="*/ 2147483647 h 583"/>
                  <a:gd name="T8" fmla="*/ 2147483647 w 550"/>
                  <a:gd name="T9" fmla="*/ 2147483647 h 583"/>
                  <a:gd name="T10" fmla="*/ 2147483647 w 550"/>
                  <a:gd name="T11" fmla="*/ 2147483647 h 583"/>
                  <a:gd name="T12" fmla="*/ 2147483647 w 550"/>
                  <a:gd name="T13" fmla="*/ 2147483647 h 583"/>
                  <a:gd name="T14" fmla="*/ 2147483647 w 550"/>
                  <a:gd name="T15" fmla="*/ 2147483647 h 583"/>
                  <a:gd name="T16" fmla="*/ 2147483647 w 550"/>
                  <a:gd name="T17" fmla="*/ 2147483647 h 583"/>
                  <a:gd name="T18" fmla="*/ 2147483647 w 550"/>
                  <a:gd name="T19" fmla="*/ 2147483647 h 583"/>
                  <a:gd name="T20" fmla="*/ 2147483647 w 550"/>
                  <a:gd name="T21" fmla="*/ 2147483647 h 583"/>
                  <a:gd name="T22" fmla="*/ 2147483647 w 550"/>
                  <a:gd name="T23" fmla="*/ 2147483647 h 583"/>
                  <a:gd name="T24" fmla="*/ 2147483647 w 550"/>
                  <a:gd name="T25" fmla="*/ 2147483647 h 583"/>
                  <a:gd name="T26" fmla="*/ 2147483647 w 550"/>
                  <a:gd name="T27" fmla="*/ 2147483647 h 583"/>
                  <a:gd name="T28" fmla="*/ 2147483647 w 550"/>
                  <a:gd name="T29" fmla="*/ 2147483647 h 583"/>
                  <a:gd name="T30" fmla="*/ 2147483647 w 550"/>
                  <a:gd name="T31" fmla="*/ 2147483647 h 583"/>
                  <a:gd name="T32" fmla="*/ 2147483647 w 550"/>
                  <a:gd name="T33" fmla="*/ 2147483647 h 583"/>
                  <a:gd name="T34" fmla="*/ 2147483647 w 550"/>
                  <a:gd name="T35" fmla="*/ 2147483647 h 583"/>
                  <a:gd name="T36" fmla="*/ 2147483647 w 550"/>
                  <a:gd name="T37" fmla="*/ 2147483647 h 583"/>
                  <a:gd name="T38" fmla="*/ 2147483647 w 550"/>
                  <a:gd name="T39" fmla="*/ 2147483647 h 583"/>
                  <a:gd name="T40" fmla="*/ 2147483647 w 550"/>
                  <a:gd name="T41" fmla="*/ 2147483647 h 583"/>
                  <a:gd name="T42" fmla="*/ 2147483647 w 550"/>
                  <a:gd name="T43" fmla="*/ 2147483647 h 583"/>
                  <a:gd name="T44" fmla="*/ 2147483647 w 550"/>
                  <a:gd name="T45" fmla="*/ 2147483647 h 583"/>
                  <a:gd name="T46" fmla="*/ 2147483647 w 550"/>
                  <a:gd name="T47" fmla="*/ 2147483647 h 583"/>
                  <a:gd name="T48" fmla="*/ 2147483647 w 550"/>
                  <a:gd name="T49" fmla="*/ 2147483647 h 583"/>
                  <a:gd name="T50" fmla="*/ 2147483647 w 550"/>
                  <a:gd name="T51" fmla="*/ 2147483647 h 583"/>
                  <a:gd name="T52" fmla="*/ 2147483647 w 550"/>
                  <a:gd name="T53" fmla="*/ 2147483647 h 583"/>
                  <a:gd name="T54" fmla="*/ 2147483647 w 550"/>
                  <a:gd name="T55" fmla="*/ 2147483647 h 583"/>
                  <a:gd name="T56" fmla="*/ 2147483647 w 550"/>
                  <a:gd name="T57" fmla="*/ 0 h 583"/>
                  <a:gd name="T58" fmla="*/ 2147483647 w 550"/>
                  <a:gd name="T59" fmla="*/ 0 h 583"/>
                  <a:gd name="T60" fmla="*/ 0 w 550"/>
                  <a:gd name="T61" fmla="*/ 2147483647 h 583"/>
                  <a:gd name="T62" fmla="*/ 0 w 550"/>
                  <a:gd name="T63" fmla="*/ 2147483647 h 583"/>
                  <a:gd name="T64" fmla="*/ 2147483647 w 550"/>
                  <a:gd name="T65" fmla="*/ 2147483647 h 583"/>
                  <a:gd name="T66" fmla="*/ 2147483647 w 550"/>
                  <a:gd name="T67" fmla="*/ 2147483647 h 583"/>
                  <a:gd name="T68" fmla="*/ 2147483647 w 550"/>
                  <a:gd name="T69" fmla="*/ 2147483647 h 583"/>
                  <a:gd name="T70" fmla="*/ 2147483647 w 550"/>
                  <a:gd name="T71" fmla="*/ 2147483647 h 583"/>
                  <a:gd name="T72" fmla="*/ 2147483647 w 550"/>
                  <a:gd name="T73" fmla="*/ 2147483647 h 583"/>
                  <a:gd name="T74" fmla="*/ 2147483647 w 550"/>
                  <a:gd name="T75" fmla="*/ 2147483647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0"/>
                  <a:gd name="T115" fmla="*/ 0 h 583"/>
                  <a:gd name="T116" fmla="*/ 550 w 550"/>
                  <a:gd name="T117" fmla="*/ 583 h 58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0" h="583">
                    <a:moveTo>
                      <a:pt x="154" y="517"/>
                    </a:moveTo>
                    <a:lnTo>
                      <a:pt x="154" y="517"/>
                    </a:lnTo>
                    <a:cubicBezTo>
                      <a:pt x="168" y="463"/>
                      <a:pt x="217" y="424"/>
                      <a:pt x="275" y="424"/>
                    </a:cubicBezTo>
                    <a:cubicBezTo>
                      <a:pt x="333" y="424"/>
                      <a:pt x="381" y="463"/>
                      <a:pt x="396" y="517"/>
                    </a:cubicBezTo>
                    <a:lnTo>
                      <a:pt x="154" y="517"/>
                    </a:lnTo>
                    <a:close/>
                    <a:moveTo>
                      <a:pt x="53" y="54"/>
                    </a:moveTo>
                    <a:lnTo>
                      <a:pt x="53" y="54"/>
                    </a:lnTo>
                    <a:lnTo>
                      <a:pt x="497" y="54"/>
                    </a:lnTo>
                    <a:lnTo>
                      <a:pt x="497" y="364"/>
                    </a:lnTo>
                    <a:lnTo>
                      <a:pt x="392" y="364"/>
                    </a:lnTo>
                    <a:cubicBezTo>
                      <a:pt x="410" y="340"/>
                      <a:pt x="420" y="311"/>
                      <a:pt x="420" y="279"/>
                    </a:cubicBezTo>
                    <a:cubicBezTo>
                      <a:pt x="420" y="198"/>
                      <a:pt x="355" y="133"/>
                      <a:pt x="275" y="133"/>
                    </a:cubicBezTo>
                    <a:cubicBezTo>
                      <a:pt x="194" y="133"/>
                      <a:pt x="129" y="198"/>
                      <a:pt x="129" y="279"/>
                    </a:cubicBezTo>
                    <a:cubicBezTo>
                      <a:pt x="129" y="311"/>
                      <a:pt x="140" y="340"/>
                      <a:pt x="157" y="364"/>
                    </a:cubicBezTo>
                    <a:lnTo>
                      <a:pt x="53" y="364"/>
                    </a:lnTo>
                    <a:lnTo>
                      <a:pt x="53" y="54"/>
                    </a:lnTo>
                    <a:close/>
                    <a:moveTo>
                      <a:pt x="275" y="358"/>
                    </a:moveTo>
                    <a:lnTo>
                      <a:pt x="275" y="358"/>
                    </a:lnTo>
                    <a:cubicBezTo>
                      <a:pt x="231" y="358"/>
                      <a:pt x="196" y="322"/>
                      <a:pt x="196" y="279"/>
                    </a:cubicBezTo>
                    <a:cubicBezTo>
                      <a:pt x="196" y="235"/>
                      <a:pt x="231" y="200"/>
                      <a:pt x="275" y="200"/>
                    </a:cubicBezTo>
                    <a:cubicBezTo>
                      <a:pt x="318" y="200"/>
                      <a:pt x="354" y="235"/>
                      <a:pt x="354" y="279"/>
                    </a:cubicBezTo>
                    <a:cubicBezTo>
                      <a:pt x="354" y="322"/>
                      <a:pt x="318" y="358"/>
                      <a:pt x="275" y="358"/>
                    </a:cubicBezTo>
                    <a:close/>
                    <a:moveTo>
                      <a:pt x="467" y="550"/>
                    </a:moveTo>
                    <a:lnTo>
                      <a:pt x="467" y="550"/>
                    </a:lnTo>
                    <a:cubicBezTo>
                      <a:pt x="467" y="499"/>
                      <a:pt x="447" y="452"/>
                      <a:pt x="414" y="418"/>
                    </a:cubicBezTo>
                    <a:lnTo>
                      <a:pt x="523" y="418"/>
                    </a:lnTo>
                    <a:cubicBezTo>
                      <a:pt x="538" y="418"/>
                      <a:pt x="550" y="406"/>
                      <a:pt x="550" y="391"/>
                    </a:cubicBezTo>
                    <a:lnTo>
                      <a:pt x="550" y="27"/>
                    </a:lnTo>
                    <a:cubicBezTo>
                      <a:pt x="550" y="12"/>
                      <a:pt x="538" y="0"/>
                      <a:pt x="523" y="0"/>
                    </a:cubicBezTo>
                    <a:lnTo>
                      <a:pt x="26" y="0"/>
                    </a:lnTo>
                    <a:cubicBezTo>
                      <a:pt x="12" y="0"/>
                      <a:pt x="0" y="12"/>
                      <a:pt x="0" y="27"/>
                    </a:cubicBezTo>
                    <a:lnTo>
                      <a:pt x="0" y="391"/>
                    </a:lnTo>
                    <a:cubicBezTo>
                      <a:pt x="0" y="406"/>
                      <a:pt x="12" y="418"/>
                      <a:pt x="26" y="418"/>
                    </a:cubicBezTo>
                    <a:lnTo>
                      <a:pt x="136" y="418"/>
                    </a:lnTo>
                    <a:cubicBezTo>
                      <a:pt x="103" y="452"/>
                      <a:pt x="82" y="499"/>
                      <a:pt x="82" y="550"/>
                    </a:cubicBezTo>
                    <a:cubicBezTo>
                      <a:pt x="82" y="568"/>
                      <a:pt x="97" y="583"/>
                      <a:pt x="116" y="583"/>
                    </a:cubicBezTo>
                    <a:lnTo>
                      <a:pt x="434" y="583"/>
                    </a:lnTo>
                    <a:cubicBezTo>
                      <a:pt x="452" y="583"/>
                      <a:pt x="467" y="568"/>
                      <a:pt x="467" y="5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Freeform 189"/>
              <p:cNvSpPr>
                <a:spLocks/>
              </p:cNvSpPr>
              <p:nvPr/>
            </p:nvSpPr>
            <p:spPr bwMode="gray">
              <a:xfrm>
                <a:off x="935038" y="3917951"/>
                <a:ext cx="103188" cy="31750"/>
              </a:xfrm>
              <a:custGeom>
                <a:avLst/>
                <a:gdLst>
                  <a:gd name="T0" fmla="*/ 0 w 245"/>
                  <a:gd name="T1" fmla="*/ 2147483647 h 77"/>
                  <a:gd name="T2" fmla="*/ 0 w 245"/>
                  <a:gd name="T3" fmla="*/ 2147483647 h 77"/>
                  <a:gd name="T4" fmla="*/ 2147483647 w 245"/>
                  <a:gd name="T5" fmla="*/ 2147483647 h 77"/>
                  <a:gd name="T6" fmla="*/ 2147483647 w 245"/>
                  <a:gd name="T7" fmla="*/ 2147483647 h 77"/>
                  <a:gd name="T8" fmla="*/ 2147483647 w 245"/>
                  <a:gd name="T9" fmla="*/ 2147483647 h 77"/>
                  <a:gd name="T10" fmla="*/ 2147483647 w 245"/>
                  <a:gd name="T11" fmla="*/ 2147483647 h 77"/>
                  <a:gd name="T12" fmla="*/ 2147483647 w 245"/>
                  <a:gd name="T13" fmla="*/ 0 h 77"/>
                  <a:gd name="T14" fmla="*/ 0 w 245"/>
                  <a:gd name="T15" fmla="*/ 2147483647 h 77"/>
                  <a:gd name="T16" fmla="*/ 0 60000 65536"/>
                  <a:gd name="T17" fmla="*/ 0 60000 65536"/>
                  <a:gd name="T18" fmla="*/ 0 60000 65536"/>
                  <a:gd name="T19" fmla="*/ 0 60000 65536"/>
                  <a:gd name="T20" fmla="*/ 0 60000 65536"/>
                  <a:gd name="T21" fmla="*/ 0 60000 65536"/>
                  <a:gd name="T22" fmla="*/ 0 60000 65536"/>
                  <a:gd name="T23" fmla="*/ 0 60000 65536"/>
                  <a:gd name="T24" fmla="*/ 0 w 245"/>
                  <a:gd name="T25" fmla="*/ 0 h 77"/>
                  <a:gd name="T26" fmla="*/ 245 w 245"/>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5" h="77">
                    <a:moveTo>
                      <a:pt x="0" y="32"/>
                    </a:moveTo>
                    <a:lnTo>
                      <a:pt x="0" y="32"/>
                    </a:lnTo>
                    <a:lnTo>
                      <a:pt x="29" y="77"/>
                    </a:lnTo>
                    <a:cubicBezTo>
                      <a:pt x="52" y="62"/>
                      <a:pt x="86" y="54"/>
                      <a:pt x="122" y="54"/>
                    </a:cubicBezTo>
                    <a:cubicBezTo>
                      <a:pt x="159" y="54"/>
                      <a:pt x="193" y="62"/>
                      <a:pt x="216" y="77"/>
                    </a:cubicBezTo>
                    <a:lnTo>
                      <a:pt x="245" y="32"/>
                    </a:lnTo>
                    <a:cubicBezTo>
                      <a:pt x="214" y="12"/>
                      <a:pt x="169" y="0"/>
                      <a:pt x="122" y="0"/>
                    </a:cubicBezTo>
                    <a:cubicBezTo>
                      <a:pt x="76" y="0"/>
                      <a:pt x="31" y="12"/>
                      <a:pt x="0" y="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Freeform 190"/>
              <p:cNvSpPr>
                <a:spLocks/>
              </p:cNvSpPr>
              <p:nvPr/>
            </p:nvSpPr>
            <p:spPr bwMode="gray">
              <a:xfrm>
                <a:off x="898525" y="3865563"/>
                <a:ext cx="176213" cy="41275"/>
              </a:xfrm>
              <a:custGeom>
                <a:avLst/>
                <a:gdLst>
                  <a:gd name="T0" fmla="*/ 2147483647 w 422"/>
                  <a:gd name="T1" fmla="*/ 2147483647 h 99"/>
                  <a:gd name="T2" fmla="*/ 2147483647 w 422"/>
                  <a:gd name="T3" fmla="*/ 2147483647 h 99"/>
                  <a:gd name="T4" fmla="*/ 2147483647 w 422"/>
                  <a:gd name="T5" fmla="*/ 2147483647 h 99"/>
                  <a:gd name="T6" fmla="*/ 2147483647 w 422"/>
                  <a:gd name="T7" fmla="*/ 2147483647 h 99"/>
                  <a:gd name="T8" fmla="*/ 2147483647 w 422"/>
                  <a:gd name="T9" fmla="*/ 0 h 99"/>
                  <a:gd name="T10" fmla="*/ 0 w 422"/>
                  <a:gd name="T11" fmla="*/ 2147483647 h 99"/>
                  <a:gd name="T12" fmla="*/ 2147483647 w 422"/>
                  <a:gd name="T13" fmla="*/ 2147483647 h 99"/>
                  <a:gd name="T14" fmla="*/ 2147483647 w 422"/>
                  <a:gd name="T15" fmla="*/ 2147483647 h 99"/>
                  <a:gd name="T16" fmla="*/ 0 60000 65536"/>
                  <a:gd name="T17" fmla="*/ 0 60000 65536"/>
                  <a:gd name="T18" fmla="*/ 0 60000 65536"/>
                  <a:gd name="T19" fmla="*/ 0 60000 65536"/>
                  <a:gd name="T20" fmla="*/ 0 60000 65536"/>
                  <a:gd name="T21" fmla="*/ 0 60000 65536"/>
                  <a:gd name="T22" fmla="*/ 0 60000 65536"/>
                  <a:gd name="T23" fmla="*/ 0 60000 65536"/>
                  <a:gd name="T24" fmla="*/ 0 w 422"/>
                  <a:gd name="T25" fmla="*/ 0 h 99"/>
                  <a:gd name="T26" fmla="*/ 422 w 42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2" h="99">
                    <a:moveTo>
                      <a:pt x="211" y="53"/>
                    </a:moveTo>
                    <a:lnTo>
                      <a:pt x="211" y="53"/>
                    </a:lnTo>
                    <a:cubicBezTo>
                      <a:pt x="282" y="53"/>
                      <a:pt x="348" y="70"/>
                      <a:pt x="393" y="99"/>
                    </a:cubicBezTo>
                    <a:lnTo>
                      <a:pt x="422" y="54"/>
                    </a:lnTo>
                    <a:cubicBezTo>
                      <a:pt x="369" y="20"/>
                      <a:pt x="292" y="0"/>
                      <a:pt x="211" y="0"/>
                    </a:cubicBezTo>
                    <a:cubicBezTo>
                      <a:pt x="131" y="0"/>
                      <a:pt x="54" y="20"/>
                      <a:pt x="0" y="54"/>
                    </a:cubicBezTo>
                    <a:lnTo>
                      <a:pt x="29" y="99"/>
                    </a:lnTo>
                    <a:cubicBezTo>
                      <a:pt x="74" y="70"/>
                      <a:pt x="141" y="53"/>
                      <a:pt x="211" y="5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Freeform 191"/>
              <p:cNvSpPr>
                <a:spLocks/>
              </p:cNvSpPr>
              <p:nvPr/>
            </p:nvSpPr>
            <p:spPr bwMode="gray">
              <a:xfrm>
                <a:off x="1187450" y="3917951"/>
                <a:ext cx="103188" cy="31750"/>
              </a:xfrm>
              <a:custGeom>
                <a:avLst/>
                <a:gdLst>
                  <a:gd name="T0" fmla="*/ 0 w 245"/>
                  <a:gd name="T1" fmla="*/ 2147483647 h 77"/>
                  <a:gd name="T2" fmla="*/ 0 w 245"/>
                  <a:gd name="T3" fmla="*/ 2147483647 h 77"/>
                  <a:gd name="T4" fmla="*/ 2147483647 w 245"/>
                  <a:gd name="T5" fmla="*/ 2147483647 h 77"/>
                  <a:gd name="T6" fmla="*/ 2147483647 w 245"/>
                  <a:gd name="T7" fmla="*/ 2147483647 h 77"/>
                  <a:gd name="T8" fmla="*/ 2147483647 w 245"/>
                  <a:gd name="T9" fmla="*/ 2147483647 h 77"/>
                  <a:gd name="T10" fmla="*/ 2147483647 w 245"/>
                  <a:gd name="T11" fmla="*/ 2147483647 h 77"/>
                  <a:gd name="T12" fmla="*/ 2147483647 w 245"/>
                  <a:gd name="T13" fmla="*/ 0 h 77"/>
                  <a:gd name="T14" fmla="*/ 0 w 245"/>
                  <a:gd name="T15" fmla="*/ 2147483647 h 77"/>
                  <a:gd name="T16" fmla="*/ 0 60000 65536"/>
                  <a:gd name="T17" fmla="*/ 0 60000 65536"/>
                  <a:gd name="T18" fmla="*/ 0 60000 65536"/>
                  <a:gd name="T19" fmla="*/ 0 60000 65536"/>
                  <a:gd name="T20" fmla="*/ 0 60000 65536"/>
                  <a:gd name="T21" fmla="*/ 0 60000 65536"/>
                  <a:gd name="T22" fmla="*/ 0 60000 65536"/>
                  <a:gd name="T23" fmla="*/ 0 60000 65536"/>
                  <a:gd name="T24" fmla="*/ 0 w 245"/>
                  <a:gd name="T25" fmla="*/ 0 h 77"/>
                  <a:gd name="T26" fmla="*/ 245 w 245"/>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5" h="77">
                    <a:moveTo>
                      <a:pt x="0" y="32"/>
                    </a:moveTo>
                    <a:lnTo>
                      <a:pt x="0" y="32"/>
                    </a:lnTo>
                    <a:lnTo>
                      <a:pt x="29" y="77"/>
                    </a:lnTo>
                    <a:cubicBezTo>
                      <a:pt x="52" y="62"/>
                      <a:pt x="86" y="54"/>
                      <a:pt x="123" y="54"/>
                    </a:cubicBezTo>
                    <a:cubicBezTo>
                      <a:pt x="159" y="54"/>
                      <a:pt x="193" y="62"/>
                      <a:pt x="216" y="77"/>
                    </a:cubicBezTo>
                    <a:lnTo>
                      <a:pt x="245" y="32"/>
                    </a:lnTo>
                    <a:cubicBezTo>
                      <a:pt x="214" y="12"/>
                      <a:pt x="169" y="0"/>
                      <a:pt x="123" y="0"/>
                    </a:cubicBezTo>
                    <a:cubicBezTo>
                      <a:pt x="76" y="0"/>
                      <a:pt x="31" y="12"/>
                      <a:pt x="0" y="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0" name="Freeform 192"/>
              <p:cNvSpPr>
                <a:spLocks/>
              </p:cNvSpPr>
              <p:nvPr/>
            </p:nvSpPr>
            <p:spPr bwMode="gray">
              <a:xfrm>
                <a:off x="1150938" y="3865563"/>
                <a:ext cx="177800" cy="41275"/>
              </a:xfrm>
              <a:custGeom>
                <a:avLst/>
                <a:gdLst>
                  <a:gd name="T0" fmla="*/ 2147483647 w 422"/>
                  <a:gd name="T1" fmla="*/ 2147483647 h 99"/>
                  <a:gd name="T2" fmla="*/ 2147483647 w 422"/>
                  <a:gd name="T3" fmla="*/ 2147483647 h 99"/>
                  <a:gd name="T4" fmla="*/ 2147483647 w 422"/>
                  <a:gd name="T5" fmla="*/ 2147483647 h 99"/>
                  <a:gd name="T6" fmla="*/ 2147483647 w 422"/>
                  <a:gd name="T7" fmla="*/ 2147483647 h 99"/>
                  <a:gd name="T8" fmla="*/ 2147483647 w 422"/>
                  <a:gd name="T9" fmla="*/ 0 h 99"/>
                  <a:gd name="T10" fmla="*/ 0 w 422"/>
                  <a:gd name="T11" fmla="*/ 2147483647 h 99"/>
                  <a:gd name="T12" fmla="*/ 2147483647 w 422"/>
                  <a:gd name="T13" fmla="*/ 2147483647 h 99"/>
                  <a:gd name="T14" fmla="*/ 2147483647 w 422"/>
                  <a:gd name="T15" fmla="*/ 2147483647 h 99"/>
                  <a:gd name="T16" fmla="*/ 0 60000 65536"/>
                  <a:gd name="T17" fmla="*/ 0 60000 65536"/>
                  <a:gd name="T18" fmla="*/ 0 60000 65536"/>
                  <a:gd name="T19" fmla="*/ 0 60000 65536"/>
                  <a:gd name="T20" fmla="*/ 0 60000 65536"/>
                  <a:gd name="T21" fmla="*/ 0 60000 65536"/>
                  <a:gd name="T22" fmla="*/ 0 60000 65536"/>
                  <a:gd name="T23" fmla="*/ 0 60000 65536"/>
                  <a:gd name="T24" fmla="*/ 0 w 422"/>
                  <a:gd name="T25" fmla="*/ 0 h 99"/>
                  <a:gd name="T26" fmla="*/ 422 w 42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2" h="99">
                    <a:moveTo>
                      <a:pt x="211" y="53"/>
                    </a:moveTo>
                    <a:lnTo>
                      <a:pt x="211" y="53"/>
                    </a:lnTo>
                    <a:cubicBezTo>
                      <a:pt x="281" y="53"/>
                      <a:pt x="348" y="70"/>
                      <a:pt x="393" y="99"/>
                    </a:cubicBezTo>
                    <a:lnTo>
                      <a:pt x="422" y="54"/>
                    </a:lnTo>
                    <a:cubicBezTo>
                      <a:pt x="368" y="20"/>
                      <a:pt x="291" y="0"/>
                      <a:pt x="211" y="0"/>
                    </a:cubicBezTo>
                    <a:cubicBezTo>
                      <a:pt x="130" y="0"/>
                      <a:pt x="53" y="20"/>
                      <a:pt x="0" y="54"/>
                    </a:cubicBezTo>
                    <a:lnTo>
                      <a:pt x="29" y="99"/>
                    </a:lnTo>
                    <a:cubicBezTo>
                      <a:pt x="74" y="70"/>
                      <a:pt x="140" y="53"/>
                      <a:pt x="211" y="5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Freeform 193"/>
              <p:cNvSpPr>
                <a:spLocks/>
              </p:cNvSpPr>
              <p:nvPr/>
            </p:nvSpPr>
            <p:spPr bwMode="gray">
              <a:xfrm>
                <a:off x="1439863" y="3917951"/>
                <a:ext cx="103188" cy="31750"/>
              </a:xfrm>
              <a:custGeom>
                <a:avLst/>
                <a:gdLst>
                  <a:gd name="T0" fmla="*/ 0 w 245"/>
                  <a:gd name="T1" fmla="*/ 2147483647 h 77"/>
                  <a:gd name="T2" fmla="*/ 0 w 245"/>
                  <a:gd name="T3" fmla="*/ 2147483647 h 77"/>
                  <a:gd name="T4" fmla="*/ 2147483647 w 245"/>
                  <a:gd name="T5" fmla="*/ 2147483647 h 77"/>
                  <a:gd name="T6" fmla="*/ 2147483647 w 245"/>
                  <a:gd name="T7" fmla="*/ 2147483647 h 77"/>
                  <a:gd name="T8" fmla="*/ 2147483647 w 245"/>
                  <a:gd name="T9" fmla="*/ 2147483647 h 77"/>
                  <a:gd name="T10" fmla="*/ 2147483647 w 245"/>
                  <a:gd name="T11" fmla="*/ 2147483647 h 77"/>
                  <a:gd name="T12" fmla="*/ 2147483647 w 245"/>
                  <a:gd name="T13" fmla="*/ 0 h 77"/>
                  <a:gd name="T14" fmla="*/ 0 w 245"/>
                  <a:gd name="T15" fmla="*/ 2147483647 h 77"/>
                  <a:gd name="T16" fmla="*/ 0 60000 65536"/>
                  <a:gd name="T17" fmla="*/ 0 60000 65536"/>
                  <a:gd name="T18" fmla="*/ 0 60000 65536"/>
                  <a:gd name="T19" fmla="*/ 0 60000 65536"/>
                  <a:gd name="T20" fmla="*/ 0 60000 65536"/>
                  <a:gd name="T21" fmla="*/ 0 60000 65536"/>
                  <a:gd name="T22" fmla="*/ 0 60000 65536"/>
                  <a:gd name="T23" fmla="*/ 0 60000 65536"/>
                  <a:gd name="T24" fmla="*/ 0 w 245"/>
                  <a:gd name="T25" fmla="*/ 0 h 77"/>
                  <a:gd name="T26" fmla="*/ 245 w 245"/>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5" h="77">
                    <a:moveTo>
                      <a:pt x="0" y="32"/>
                    </a:moveTo>
                    <a:lnTo>
                      <a:pt x="0" y="32"/>
                    </a:lnTo>
                    <a:lnTo>
                      <a:pt x="29" y="77"/>
                    </a:lnTo>
                    <a:cubicBezTo>
                      <a:pt x="52" y="62"/>
                      <a:pt x="86" y="54"/>
                      <a:pt x="123" y="54"/>
                    </a:cubicBezTo>
                    <a:cubicBezTo>
                      <a:pt x="159" y="54"/>
                      <a:pt x="194" y="62"/>
                      <a:pt x="216" y="77"/>
                    </a:cubicBezTo>
                    <a:lnTo>
                      <a:pt x="245" y="32"/>
                    </a:lnTo>
                    <a:cubicBezTo>
                      <a:pt x="214" y="12"/>
                      <a:pt x="169" y="0"/>
                      <a:pt x="123" y="0"/>
                    </a:cubicBezTo>
                    <a:cubicBezTo>
                      <a:pt x="76" y="0"/>
                      <a:pt x="31" y="12"/>
                      <a:pt x="0" y="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Freeform 194"/>
              <p:cNvSpPr>
                <a:spLocks/>
              </p:cNvSpPr>
              <p:nvPr/>
            </p:nvSpPr>
            <p:spPr bwMode="gray">
              <a:xfrm>
                <a:off x="1403350" y="3865563"/>
                <a:ext cx="177800" cy="41275"/>
              </a:xfrm>
              <a:custGeom>
                <a:avLst/>
                <a:gdLst>
                  <a:gd name="T0" fmla="*/ 2147483647 w 422"/>
                  <a:gd name="T1" fmla="*/ 2147483647 h 99"/>
                  <a:gd name="T2" fmla="*/ 2147483647 w 422"/>
                  <a:gd name="T3" fmla="*/ 2147483647 h 99"/>
                  <a:gd name="T4" fmla="*/ 2147483647 w 422"/>
                  <a:gd name="T5" fmla="*/ 2147483647 h 99"/>
                  <a:gd name="T6" fmla="*/ 2147483647 w 422"/>
                  <a:gd name="T7" fmla="*/ 2147483647 h 99"/>
                  <a:gd name="T8" fmla="*/ 2147483647 w 422"/>
                  <a:gd name="T9" fmla="*/ 0 h 99"/>
                  <a:gd name="T10" fmla="*/ 0 w 422"/>
                  <a:gd name="T11" fmla="*/ 2147483647 h 99"/>
                  <a:gd name="T12" fmla="*/ 2147483647 w 422"/>
                  <a:gd name="T13" fmla="*/ 2147483647 h 99"/>
                  <a:gd name="T14" fmla="*/ 2147483647 w 422"/>
                  <a:gd name="T15" fmla="*/ 2147483647 h 99"/>
                  <a:gd name="T16" fmla="*/ 0 60000 65536"/>
                  <a:gd name="T17" fmla="*/ 0 60000 65536"/>
                  <a:gd name="T18" fmla="*/ 0 60000 65536"/>
                  <a:gd name="T19" fmla="*/ 0 60000 65536"/>
                  <a:gd name="T20" fmla="*/ 0 60000 65536"/>
                  <a:gd name="T21" fmla="*/ 0 60000 65536"/>
                  <a:gd name="T22" fmla="*/ 0 60000 65536"/>
                  <a:gd name="T23" fmla="*/ 0 60000 65536"/>
                  <a:gd name="T24" fmla="*/ 0 w 422"/>
                  <a:gd name="T25" fmla="*/ 0 h 99"/>
                  <a:gd name="T26" fmla="*/ 422 w 42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2" h="99">
                    <a:moveTo>
                      <a:pt x="211" y="53"/>
                    </a:moveTo>
                    <a:lnTo>
                      <a:pt x="211" y="53"/>
                    </a:lnTo>
                    <a:cubicBezTo>
                      <a:pt x="282" y="53"/>
                      <a:pt x="348" y="70"/>
                      <a:pt x="393" y="99"/>
                    </a:cubicBezTo>
                    <a:lnTo>
                      <a:pt x="422" y="54"/>
                    </a:lnTo>
                    <a:cubicBezTo>
                      <a:pt x="368" y="20"/>
                      <a:pt x="292" y="0"/>
                      <a:pt x="211" y="0"/>
                    </a:cubicBezTo>
                    <a:cubicBezTo>
                      <a:pt x="130" y="0"/>
                      <a:pt x="53" y="20"/>
                      <a:pt x="0" y="54"/>
                    </a:cubicBezTo>
                    <a:lnTo>
                      <a:pt x="29" y="99"/>
                    </a:lnTo>
                    <a:cubicBezTo>
                      <a:pt x="74" y="70"/>
                      <a:pt x="140" y="53"/>
                      <a:pt x="211" y="5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Freeform 195"/>
              <p:cNvSpPr>
                <a:spLocks/>
              </p:cNvSpPr>
              <p:nvPr/>
            </p:nvSpPr>
            <p:spPr bwMode="gray">
              <a:xfrm>
                <a:off x="823913" y="3975101"/>
                <a:ext cx="820738" cy="387350"/>
              </a:xfrm>
              <a:custGeom>
                <a:avLst/>
                <a:gdLst>
                  <a:gd name="T0" fmla="*/ 2147483647 w 1956"/>
                  <a:gd name="T1" fmla="*/ 0 h 921"/>
                  <a:gd name="T2" fmla="*/ 2147483647 w 1956"/>
                  <a:gd name="T3" fmla="*/ 0 h 921"/>
                  <a:gd name="T4" fmla="*/ 2147483647 w 1956"/>
                  <a:gd name="T5" fmla="*/ 0 h 921"/>
                  <a:gd name="T6" fmla="*/ 0 w 1956"/>
                  <a:gd name="T7" fmla="*/ 2147483647 h 921"/>
                  <a:gd name="T8" fmla="*/ 0 w 1956"/>
                  <a:gd name="T9" fmla="*/ 2147483647 h 921"/>
                  <a:gd name="T10" fmla="*/ 2147483647 w 1956"/>
                  <a:gd name="T11" fmla="*/ 2147483647 h 921"/>
                  <a:gd name="T12" fmla="*/ 2147483647 w 1956"/>
                  <a:gd name="T13" fmla="*/ 2147483647 h 921"/>
                  <a:gd name="T14" fmla="*/ 2147483647 w 1956"/>
                  <a:gd name="T15" fmla="*/ 2147483647 h 921"/>
                  <a:gd name="T16" fmla="*/ 2147483647 w 1956"/>
                  <a:gd name="T17" fmla="*/ 2147483647 h 921"/>
                  <a:gd name="T18" fmla="*/ 2147483647 w 1956"/>
                  <a:gd name="T19" fmla="*/ 2147483647 h 921"/>
                  <a:gd name="T20" fmla="*/ 2147483647 w 1956"/>
                  <a:gd name="T21" fmla="*/ 2147483647 h 921"/>
                  <a:gd name="T22" fmla="*/ 2147483647 w 1956"/>
                  <a:gd name="T23" fmla="*/ 2147483647 h 921"/>
                  <a:gd name="T24" fmla="*/ 2147483647 w 1956"/>
                  <a:gd name="T25" fmla="*/ 2147483647 h 921"/>
                  <a:gd name="T26" fmla="*/ 2147483647 w 1956"/>
                  <a:gd name="T27" fmla="*/ 2147483647 h 921"/>
                  <a:gd name="T28" fmla="*/ 2147483647 w 1956"/>
                  <a:gd name="T29" fmla="*/ 2147483647 h 921"/>
                  <a:gd name="T30" fmla="*/ 2147483647 w 1956"/>
                  <a:gd name="T31" fmla="*/ 2147483647 h 921"/>
                  <a:gd name="T32" fmla="*/ 2147483647 w 1956"/>
                  <a:gd name="T33" fmla="*/ 2147483647 h 921"/>
                  <a:gd name="T34" fmla="*/ 2147483647 w 1956"/>
                  <a:gd name="T35" fmla="*/ 2147483647 h 921"/>
                  <a:gd name="T36" fmla="*/ 2147483647 w 1956"/>
                  <a:gd name="T37" fmla="*/ 2147483647 h 921"/>
                  <a:gd name="T38" fmla="*/ 2147483647 w 1956"/>
                  <a:gd name="T39" fmla="*/ 2147483647 h 921"/>
                  <a:gd name="T40" fmla="*/ 2147483647 w 1956"/>
                  <a:gd name="T41" fmla="*/ 2147483647 h 921"/>
                  <a:gd name="T42" fmla="*/ 2147483647 w 1956"/>
                  <a:gd name="T43" fmla="*/ 2147483647 h 921"/>
                  <a:gd name="T44" fmla="*/ 2147483647 w 1956"/>
                  <a:gd name="T45" fmla="*/ 2147483647 h 921"/>
                  <a:gd name="T46" fmla="*/ 2147483647 w 1956"/>
                  <a:gd name="T47" fmla="*/ 0 h 9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56"/>
                  <a:gd name="T73" fmla="*/ 0 h 921"/>
                  <a:gd name="T74" fmla="*/ 1956 w 1956"/>
                  <a:gd name="T75" fmla="*/ 921 h 9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56" h="921">
                    <a:moveTo>
                      <a:pt x="1929" y="0"/>
                    </a:moveTo>
                    <a:lnTo>
                      <a:pt x="1929" y="0"/>
                    </a:lnTo>
                    <a:lnTo>
                      <a:pt x="27" y="0"/>
                    </a:lnTo>
                    <a:cubicBezTo>
                      <a:pt x="12" y="0"/>
                      <a:pt x="0" y="12"/>
                      <a:pt x="0" y="26"/>
                    </a:cubicBezTo>
                    <a:lnTo>
                      <a:pt x="0" y="852"/>
                    </a:lnTo>
                    <a:cubicBezTo>
                      <a:pt x="0" y="867"/>
                      <a:pt x="12" y="879"/>
                      <a:pt x="27" y="879"/>
                    </a:cubicBezTo>
                    <a:lnTo>
                      <a:pt x="1220" y="879"/>
                    </a:lnTo>
                    <a:cubicBezTo>
                      <a:pt x="1230" y="904"/>
                      <a:pt x="1255" y="921"/>
                      <a:pt x="1284" y="921"/>
                    </a:cubicBezTo>
                    <a:cubicBezTo>
                      <a:pt x="1322" y="921"/>
                      <a:pt x="1353" y="890"/>
                      <a:pt x="1353" y="852"/>
                    </a:cubicBezTo>
                    <a:cubicBezTo>
                      <a:pt x="1353" y="813"/>
                      <a:pt x="1322" y="782"/>
                      <a:pt x="1284" y="782"/>
                    </a:cubicBezTo>
                    <a:cubicBezTo>
                      <a:pt x="1255" y="782"/>
                      <a:pt x="1230" y="800"/>
                      <a:pt x="1220" y="825"/>
                    </a:cubicBezTo>
                    <a:lnTo>
                      <a:pt x="54" y="825"/>
                    </a:lnTo>
                    <a:lnTo>
                      <a:pt x="54" y="53"/>
                    </a:lnTo>
                    <a:lnTo>
                      <a:pt x="1903" y="53"/>
                    </a:lnTo>
                    <a:lnTo>
                      <a:pt x="1903" y="825"/>
                    </a:lnTo>
                    <a:lnTo>
                      <a:pt x="1605" y="825"/>
                    </a:lnTo>
                    <a:cubicBezTo>
                      <a:pt x="1595" y="800"/>
                      <a:pt x="1570" y="782"/>
                      <a:pt x="1541" y="782"/>
                    </a:cubicBezTo>
                    <a:cubicBezTo>
                      <a:pt x="1503" y="782"/>
                      <a:pt x="1471" y="813"/>
                      <a:pt x="1471" y="852"/>
                    </a:cubicBezTo>
                    <a:cubicBezTo>
                      <a:pt x="1471" y="890"/>
                      <a:pt x="1503" y="921"/>
                      <a:pt x="1541" y="921"/>
                    </a:cubicBezTo>
                    <a:cubicBezTo>
                      <a:pt x="1570" y="921"/>
                      <a:pt x="1595" y="904"/>
                      <a:pt x="1605" y="879"/>
                    </a:cubicBezTo>
                    <a:lnTo>
                      <a:pt x="1929" y="879"/>
                    </a:lnTo>
                    <a:cubicBezTo>
                      <a:pt x="1944" y="879"/>
                      <a:pt x="1956" y="867"/>
                      <a:pt x="1956" y="852"/>
                    </a:cubicBezTo>
                    <a:lnTo>
                      <a:pt x="1956" y="26"/>
                    </a:lnTo>
                    <a:cubicBezTo>
                      <a:pt x="1956" y="12"/>
                      <a:pt x="1944" y="0"/>
                      <a:pt x="192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94" name="组 2"/>
          <p:cNvGrpSpPr>
            <a:grpSpLocks/>
          </p:cNvGrpSpPr>
          <p:nvPr/>
        </p:nvGrpSpPr>
        <p:grpSpPr bwMode="gray">
          <a:xfrm>
            <a:off x="2868546" y="2053148"/>
            <a:ext cx="373412" cy="372789"/>
            <a:chOff x="4729163" y="2073275"/>
            <a:chExt cx="849312" cy="849313"/>
          </a:xfrm>
        </p:grpSpPr>
        <p:sp>
          <p:nvSpPr>
            <p:cNvPr id="295" name="Freeform 19"/>
            <p:cNvSpPr>
              <a:spLocks/>
            </p:cNvSpPr>
            <p:nvPr/>
          </p:nvSpPr>
          <p:spPr bwMode="gray">
            <a:xfrm>
              <a:off x="4729163" y="2073275"/>
              <a:ext cx="849312" cy="849313"/>
            </a:xfrm>
            <a:custGeom>
              <a:avLst/>
              <a:gdLst>
                <a:gd name="T0" fmla="*/ 2147483647 w 2658"/>
                <a:gd name="T1" fmla="*/ 2147483647 h 2658"/>
                <a:gd name="T2" fmla="*/ 2147483647 w 2658"/>
                <a:gd name="T3" fmla="*/ 2147483647 h 2658"/>
                <a:gd name="T4" fmla="*/ 2147483647 w 2658"/>
                <a:gd name="T5" fmla="*/ 2147483647 h 2658"/>
                <a:gd name="T6" fmla="*/ 0 w 2658"/>
                <a:gd name="T7" fmla="*/ 2147483647 h 2658"/>
                <a:gd name="T8" fmla="*/ 2147483647 w 2658"/>
                <a:gd name="T9" fmla="*/ 0 h 2658"/>
                <a:gd name="T10" fmla="*/ 2147483647 w 2658"/>
                <a:gd name="T11" fmla="*/ 2147483647 h 26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8">
                  <a:moveTo>
                    <a:pt x="2658" y="1328"/>
                  </a:moveTo>
                  <a:lnTo>
                    <a:pt x="2658" y="1328"/>
                  </a:lnTo>
                  <a:cubicBezTo>
                    <a:pt x="2658" y="2063"/>
                    <a:pt x="2063" y="2658"/>
                    <a:pt x="1329" y="2658"/>
                  </a:cubicBezTo>
                  <a:cubicBezTo>
                    <a:pt x="595" y="2658"/>
                    <a:pt x="0" y="2063"/>
                    <a:pt x="0" y="1328"/>
                  </a:cubicBezTo>
                  <a:cubicBezTo>
                    <a:pt x="0" y="594"/>
                    <a:pt x="595" y="0"/>
                    <a:pt x="1329" y="0"/>
                  </a:cubicBezTo>
                  <a:cubicBezTo>
                    <a:pt x="2063" y="0"/>
                    <a:pt x="2658" y="594"/>
                    <a:pt x="2658" y="1328"/>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6" name="组合 2"/>
            <p:cNvGrpSpPr>
              <a:grpSpLocks/>
            </p:cNvGrpSpPr>
            <p:nvPr/>
          </p:nvGrpSpPr>
          <p:grpSpPr bwMode="gray">
            <a:xfrm>
              <a:off x="4950216" y="2273968"/>
              <a:ext cx="453743" cy="410115"/>
              <a:chOff x="4949704" y="2274220"/>
              <a:chExt cx="453923" cy="410277"/>
            </a:xfrm>
          </p:grpSpPr>
          <p:sp>
            <p:nvSpPr>
              <p:cNvPr id="297" name="Freeform 448"/>
              <p:cNvSpPr>
                <a:spLocks/>
              </p:cNvSpPr>
              <p:nvPr/>
            </p:nvSpPr>
            <p:spPr bwMode="gray">
              <a:xfrm>
                <a:off x="5133020" y="2486633"/>
                <a:ext cx="34917" cy="186224"/>
              </a:xfrm>
              <a:custGeom>
                <a:avLst/>
                <a:gdLst>
                  <a:gd name="T0" fmla="*/ 2147483647 w 117"/>
                  <a:gd name="T1" fmla="*/ 2147483647 h 586"/>
                  <a:gd name="T2" fmla="*/ 2147483647 w 117"/>
                  <a:gd name="T3" fmla="*/ 2147483647 h 586"/>
                  <a:gd name="T4" fmla="*/ 2147483647 w 117"/>
                  <a:gd name="T5" fmla="*/ 2147483647 h 586"/>
                  <a:gd name="T6" fmla="*/ 2147483647 w 117"/>
                  <a:gd name="T7" fmla="*/ 2147483647 h 586"/>
                  <a:gd name="T8" fmla="*/ 2147483647 w 117"/>
                  <a:gd name="T9" fmla="*/ 2147483647 h 586"/>
                  <a:gd name="T10" fmla="*/ 2147483647 w 117"/>
                  <a:gd name="T11" fmla="*/ 2147483647 h 586"/>
                  <a:gd name="T12" fmla="*/ 2147483647 w 117"/>
                  <a:gd name="T13" fmla="*/ 2147483647 h 586"/>
                  <a:gd name="T14" fmla="*/ 2147483647 w 117"/>
                  <a:gd name="T15" fmla="*/ 2147483647 h 586"/>
                  <a:gd name="T16" fmla="*/ 2147483647 w 117"/>
                  <a:gd name="T17" fmla="*/ 2147483647 h 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586">
                    <a:moveTo>
                      <a:pt x="82" y="586"/>
                    </a:moveTo>
                    <a:lnTo>
                      <a:pt x="82" y="586"/>
                    </a:lnTo>
                    <a:cubicBezTo>
                      <a:pt x="65" y="586"/>
                      <a:pt x="50" y="573"/>
                      <a:pt x="49" y="555"/>
                    </a:cubicBezTo>
                    <a:lnTo>
                      <a:pt x="1" y="38"/>
                    </a:lnTo>
                    <a:cubicBezTo>
                      <a:pt x="0" y="20"/>
                      <a:pt x="13" y="4"/>
                      <a:pt x="31" y="2"/>
                    </a:cubicBezTo>
                    <a:cubicBezTo>
                      <a:pt x="50" y="0"/>
                      <a:pt x="66" y="14"/>
                      <a:pt x="68" y="32"/>
                    </a:cubicBezTo>
                    <a:lnTo>
                      <a:pt x="115" y="549"/>
                    </a:lnTo>
                    <a:cubicBezTo>
                      <a:pt x="117" y="567"/>
                      <a:pt x="103" y="584"/>
                      <a:pt x="85" y="585"/>
                    </a:cubicBezTo>
                    <a:cubicBezTo>
                      <a:pt x="84" y="585"/>
                      <a:pt x="83" y="586"/>
                      <a:pt x="82" y="58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Freeform 449"/>
              <p:cNvSpPr>
                <a:spLocks/>
              </p:cNvSpPr>
              <p:nvPr/>
            </p:nvSpPr>
            <p:spPr bwMode="gray">
              <a:xfrm>
                <a:off x="4949704" y="2486633"/>
                <a:ext cx="84382" cy="186224"/>
              </a:xfrm>
              <a:custGeom>
                <a:avLst/>
                <a:gdLst>
                  <a:gd name="T0" fmla="*/ 2147483647 w 265"/>
                  <a:gd name="T1" fmla="*/ 2147483647 h 588"/>
                  <a:gd name="T2" fmla="*/ 2147483647 w 265"/>
                  <a:gd name="T3" fmla="*/ 2147483647 h 588"/>
                  <a:gd name="T4" fmla="*/ 2147483647 w 265"/>
                  <a:gd name="T5" fmla="*/ 2147483647 h 588"/>
                  <a:gd name="T6" fmla="*/ 2147483647 w 265"/>
                  <a:gd name="T7" fmla="*/ 2147483647 h 588"/>
                  <a:gd name="T8" fmla="*/ 2147483647 w 265"/>
                  <a:gd name="T9" fmla="*/ 2147483647 h 588"/>
                  <a:gd name="T10" fmla="*/ 2147483647 w 265"/>
                  <a:gd name="T11" fmla="*/ 2147483647 h 588"/>
                  <a:gd name="T12" fmla="*/ 2147483647 w 265"/>
                  <a:gd name="T13" fmla="*/ 2147483647 h 588"/>
                  <a:gd name="T14" fmla="*/ 2147483647 w 265"/>
                  <a:gd name="T15" fmla="*/ 2147483647 h 588"/>
                  <a:gd name="T16" fmla="*/ 2147483647 w 265"/>
                  <a:gd name="T17" fmla="*/ 2147483647 h 5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5" h="588">
                    <a:moveTo>
                      <a:pt x="37" y="588"/>
                    </a:moveTo>
                    <a:lnTo>
                      <a:pt x="37" y="588"/>
                    </a:lnTo>
                    <a:cubicBezTo>
                      <a:pt x="34" y="588"/>
                      <a:pt x="30" y="587"/>
                      <a:pt x="26" y="585"/>
                    </a:cubicBezTo>
                    <a:cubicBezTo>
                      <a:pt x="9" y="579"/>
                      <a:pt x="0" y="560"/>
                      <a:pt x="6" y="543"/>
                    </a:cubicBezTo>
                    <a:lnTo>
                      <a:pt x="196" y="26"/>
                    </a:lnTo>
                    <a:cubicBezTo>
                      <a:pt x="202" y="9"/>
                      <a:pt x="221" y="0"/>
                      <a:pt x="239" y="6"/>
                    </a:cubicBezTo>
                    <a:cubicBezTo>
                      <a:pt x="256" y="12"/>
                      <a:pt x="265" y="32"/>
                      <a:pt x="258" y="49"/>
                    </a:cubicBezTo>
                    <a:lnTo>
                      <a:pt x="69" y="566"/>
                    </a:lnTo>
                    <a:cubicBezTo>
                      <a:pt x="64" y="579"/>
                      <a:pt x="51" y="588"/>
                      <a:pt x="37" y="58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Freeform 450"/>
              <p:cNvSpPr>
                <a:spLocks/>
              </p:cNvSpPr>
              <p:nvPr/>
            </p:nvSpPr>
            <p:spPr bwMode="gray">
              <a:xfrm>
                <a:off x="5278508" y="2486633"/>
                <a:ext cx="125119" cy="186224"/>
              </a:xfrm>
              <a:custGeom>
                <a:avLst/>
                <a:gdLst>
                  <a:gd name="T0" fmla="*/ 2147483647 w 392"/>
                  <a:gd name="T1" fmla="*/ 2147483647 h 589"/>
                  <a:gd name="T2" fmla="*/ 2147483647 w 392"/>
                  <a:gd name="T3" fmla="*/ 2147483647 h 589"/>
                  <a:gd name="T4" fmla="*/ 2147483647 w 392"/>
                  <a:gd name="T5" fmla="*/ 2147483647 h 589"/>
                  <a:gd name="T6" fmla="*/ 2147483647 w 392"/>
                  <a:gd name="T7" fmla="*/ 2147483647 h 589"/>
                  <a:gd name="T8" fmla="*/ 2147483647 w 392"/>
                  <a:gd name="T9" fmla="*/ 2147483647 h 589"/>
                  <a:gd name="T10" fmla="*/ 2147483647 w 392"/>
                  <a:gd name="T11" fmla="*/ 2147483647 h 589"/>
                  <a:gd name="T12" fmla="*/ 2147483647 w 392"/>
                  <a:gd name="T13" fmla="*/ 2147483647 h 589"/>
                  <a:gd name="T14" fmla="*/ 2147483647 w 392"/>
                  <a:gd name="T15" fmla="*/ 2147483647 h 589"/>
                  <a:gd name="T16" fmla="*/ 2147483647 w 392"/>
                  <a:gd name="T17" fmla="*/ 2147483647 h 5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2" h="589">
                    <a:moveTo>
                      <a:pt x="354" y="589"/>
                    </a:moveTo>
                    <a:lnTo>
                      <a:pt x="354" y="589"/>
                    </a:lnTo>
                    <a:cubicBezTo>
                      <a:pt x="343" y="589"/>
                      <a:pt x="332" y="583"/>
                      <a:pt x="326" y="573"/>
                    </a:cubicBezTo>
                    <a:lnTo>
                      <a:pt x="10" y="56"/>
                    </a:lnTo>
                    <a:cubicBezTo>
                      <a:pt x="0" y="40"/>
                      <a:pt x="5" y="20"/>
                      <a:pt x="21" y="10"/>
                    </a:cubicBezTo>
                    <a:cubicBezTo>
                      <a:pt x="37" y="0"/>
                      <a:pt x="57" y="5"/>
                      <a:pt x="67" y="21"/>
                    </a:cubicBezTo>
                    <a:lnTo>
                      <a:pt x="383" y="538"/>
                    </a:lnTo>
                    <a:cubicBezTo>
                      <a:pt x="392" y="553"/>
                      <a:pt x="387" y="574"/>
                      <a:pt x="372" y="584"/>
                    </a:cubicBezTo>
                    <a:cubicBezTo>
                      <a:pt x="366" y="587"/>
                      <a:pt x="360" y="589"/>
                      <a:pt x="354" y="58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Freeform 451"/>
              <p:cNvSpPr>
                <a:spLocks/>
              </p:cNvSpPr>
              <p:nvPr/>
            </p:nvSpPr>
            <p:spPr bwMode="gray">
              <a:xfrm>
                <a:off x="4978802" y="2582655"/>
                <a:ext cx="378268" cy="20369"/>
              </a:xfrm>
              <a:custGeom>
                <a:avLst/>
                <a:gdLst>
                  <a:gd name="T0" fmla="*/ 2147483647 w 1185"/>
                  <a:gd name="T1" fmla="*/ 2147483647 h 67"/>
                  <a:gd name="T2" fmla="*/ 2147483647 w 1185"/>
                  <a:gd name="T3" fmla="*/ 2147483647 h 67"/>
                  <a:gd name="T4" fmla="*/ 2147483647 w 1185"/>
                  <a:gd name="T5" fmla="*/ 2147483647 h 67"/>
                  <a:gd name="T6" fmla="*/ 0 w 1185"/>
                  <a:gd name="T7" fmla="*/ 2147483647 h 67"/>
                  <a:gd name="T8" fmla="*/ 2147483647 w 1185"/>
                  <a:gd name="T9" fmla="*/ 0 h 67"/>
                  <a:gd name="T10" fmla="*/ 2147483647 w 1185"/>
                  <a:gd name="T11" fmla="*/ 0 h 67"/>
                  <a:gd name="T12" fmla="*/ 2147483647 w 1185"/>
                  <a:gd name="T13" fmla="*/ 2147483647 h 67"/>
                  <a:gd name="T14" fmla="*/ 2147483647 w 1185"/>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85" h="67">
                    <a:moveTo>
                      <a:pt x="1152" y="67"/>
                    </a:moveTo>
                    <a:lnTo>
                      <a:pt x="1152" y="67"/>
                    </a:lnTo>
                    <a:lnTo>
                      <a:pt x="33" y="67"/>
                    </a:lnTo>
                    <a:cubicBezTo>
                      <a:pt x="15" y="67"/>
                      <a:pt x="0" y="52"/>
                      <a:pt x="0" y="34"/>
                    </a:cubicBezTo>
                    <a:cubicBezTo>
                      <a:pt x="0" y="15"/>
                      <a:pt x="15" y="0"/>
                      <a:pt x="33" y="0"/>
                    </a:cubicBezTo>
                    <a:lnTo>
                      <a:pt x="1152" y="0"/>
                    </a:lnTo>
                    <a:cubicBezTo>
                      <a:pt x="1170" y="0"/>
                      <a:pt x="1185" y="15"/>
                      <a:pt x="1185" y="34"/>
                    </a:cubicBezTo>
                    <a:cubicBezTo>
                      <a:pt x="1185" y="52"/>
                      <a:pt x="1170" y="67"/>
                      <a:pt x="1152"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Freeform 452"/>
              <p:cNvSpPr>
                <a:spLocks/>
              </p:cNvSpPr>
              <p:nvPr/>
            </p:nvSpPr>
            <p:spPr bwMode="gray">
              <a:xfrm>
                <a:off x="5278508" y="2652489"/>
                <a:ext cx="125119" cy="20369"/>
              </a:xfrm>
              <a:custGeom>
                <a:avLst/>
                <a:gdLst>
                  <a:gd name="T0" fmla="*/ 2147483647 w 388"/>
                  <a:gd name="T1" fmla="*/ 2147483647 h 67"/>
                  <a:gd name="T2" fmla="*/ 2147483647 w 388"/>
                  <a:gd name="T3" fmla="*/ 2147483647 h 67"/>
                  <a:gd name="T4" fmla="*/ 2147483647 w 388"/>
                  <a:gd name="T5" fmla="*/ 2147483647 h 67"/>
                  <a:gd name="T6" fmla="*/ 0 w 388"/>
                  <a:gd name="T7" fmla="*/ 2147483647 h 67"/>
                  <a:gd name="T8" fmla="*/ 2147483647 w 388"/>
                  <a:gd name="T9" fmla="*/ 0 h 67"/>
                  <a:gd name="T10" fmla="*/ 2147483647 w 388"/>
                  <a:gd name="T11" fmla="*/ 0 h 67"/>
                  <a:gd name="T12" fmla="*/ 2147483647 w 388"/>
                  <a:gd name="T13" fmla="*/ 2147483647 h 67"/>
                  <a:gd name="T14" fmla="*/ 2147483647 w 388"/>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8" h="67">
                    <a:moveTo>
                      <a:pt x="354" y="67"/>
                    </a:moveTo>
                    <a:lnTo>
                      <a:pt x="354" y="67"/>
                    </a:lnTo>
                    <a:lnTo>
                      <a:pt x="33" y="67"/>
                    </a:lnTo>
                    <a:cubicBezTo>
                      <a:pt x="15" y="67"/>
                      <a:pt x="0" y="52"/>
                      <a:pt x="0" y="33"/>
                    </a:cubicBezTo>
                    <a:cubicBezTo>
                      <a:pt x="0" y="15"/>
                      <a:pt x="15" y="0"/>
                      <a:pt x="33" y="0"/>
                    </a:cubicBezTo>
                    <a:lnTo>
                      <a:pt x="354" y="0"/>
                    </a:lnTo>
                    <a:cubicBezTo>
                      <a:pt x="373" y="0"/>
                      <a:pt x="388" y="15"/>
                      <a:pt x="388" y="33"/>
                    </a:cubicBezTo>
                    <a:cubicBezTo>
                      <a:pt x="388" y="52"/>
                      <a:pt x="373" y="67"/>
                      <a:pt x="354"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Freeform 453"/>
              <p:cNvSpPr>
                <a:spLocks/>
              </p:cNvSpPr>
              <p:nvPr/>
            </p:nvSpPr>
            <p:spPr bwMode="gray">
              <a:xfrm>
                <a:off x="4949704" y="2652489"/>
                <a:ext cx="285156" cy="20369"/>
              </a:xfrm>
              <a:custGeom>
                <a:avLst/>
                <a:gdLst>
                  <a:gd name="T0" fmla="*/ 2147483647 w 885"/>
                  <a:gd name="T1" fmla="*/ 2147483647 h 67"/>
                  <a:gd name="T2" fmla="*/ 2147483647 w 885"/>
                  <a:gd name="T3" fmla="*/ 2147483647 h 67"/>
                  <a:gd name="T4" fmla="*/ 2147483647 w 885"/>
                  <a:gd name="T5" fmla="*/ 2147483647 h 67"/>
                  <a:gd name="T6" fmla="*/ 0 w 885"/>
                  <a:gd name="T7" fmla="*/ 2147483647 h 67"/>
                  <a:gd name="T8" fmla="*/ 2147483647 w 885"/>
                  <a:gd name="T9" fmla="*/ 0 h 67"/>
                  <a:gd name="T10" fmla="*/ 2147483647 w 885"/>
                  <a:gd name="T11" fmla="*/ 0 h 67"/>
                  <a:gd name="T12" fmla="*/ 2147483647 w 885"/>
                  <a:gd name="T13" fmla="*/ 2147483647 h 67"/>
                  <a:gd name="T14" fmla="*/ 2147483647 w 885"/>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85" h="67">
                    <a:moveTo>
                      <a:pt x="852" y="67"/>
                    </a:moveTo>
                    <a:lnTo>
                      <a:pt x="852" y="67"/>
                    </a:lnTo>
                    <a:lnTo>
                      <a:pt x="33" y="67"/>
                    </a:lnTo>
                    <a:cubicBezTo>
                      <a:pt x="15" y="67"/>
                      <a:pt x="0" y="52"/>
                      <a:pt x="0" y="33"/>
                    </a:cubicBezTo>
                    <a:cubicBezTo>
                      <a:pt x="0" y="15"/>
                      <a:pt x="15" y="0"/>
                      <a:pt x="33" y="0"/>
                    </a:cubicBezTo>
                    <a:lnTo>
                      <a:pt x="852" y="0"/>
                    </a:lnTo>
                    <a:cubicBezTo>
                      <a:pt x="870" y="0"/>
                      <a:pt x="885" y="15"/>
                      <a:pt x="885" y="33"/>
                    </a:cubicBezTo>
                    <a:cubicBezTo>
                      <a:pt x="885" y="52"/>
                      <a:pt x="870" y="67"/>
                      <a:pt x="852"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3" name="Freeform 454"/>
              <p:cNvSpPr>
                <a:spLocks/>
              </p:cNvSpPr>
              <p:nvPr/>
            </p:nvSpPr>
            <p:spPr bwMode="gray">
              <a:xfrm>
                <a:off x="4996260" y="2530279"/>
                <a:ext cx="331712" cy="20369"/>
              </a:xfrm>
              <a:custGeom>
                <a:avLst/>
                <a:gdLst>
                  <a:gd name="T0" fmla="*/ 2147483647 w 1039"/>
                  <a:gd name="T1" fmla="*/ 2147483647 h 67"/>
                  <a:gd name="T2" fmla="*/ 2147483647 w 1039"/>
                  <a:gd name="T3" fmla="*/ 2147483647 h 67"/>
                  <a:gd name="T4" fmla="*/ 2147483647 w 1039"/>
                  <a:gd name="T5" fmla="*/ 2147483647 h 67"/>
                  <a:gd name="T6" fmla="*/ 0 w 1039"/>
                  <a:gd name="T7" fmla="*/ 2147483647 h 67"/>
                  <a:gd name="T8" fmla="*/ 2147483647 w 1039"/>
                  <a:gd name="T9" fmla="*/ 0 h 67"/>
                  <a:gd name="T10" fmla="*/ 2147483647 w 1039"/>
                  <a:gd name="T11" fmla="*/ 0 h 67"/>
                  <a:gd name="T12" fmla="*/ 2147483647 w 1039"/>
                  <a:gd name="T13" fmla="*/ 2147483647 h 67"/>
                  <a:gd name="T14" fmla="*/ 2147483647 w 1039"/>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9" h="67">
                    <a:moveTo>
                      <a:pt x="1006" y="67"/>
                    </a:moveTo>
                    <a:lnTo>
                      <a:pt x="1006" y="67"/>
                    </a:lnTo>
                    <a:lnTo>
                      <a:pt x="33" y="67"/>
                    </a:lnTo>
                    <a:cubicBezTo>
                      <a:pt x="15" y="67"/>
                      <a:pt x="0" y="52"/>
                      <a:pt x="0" y="34"/>
                    </a:cubicBezTo>
                    <a:cubicBezTo>
                      <a:pt x="0" y="15"/>
                      <a:pt x="15" y="0"/>
                      <a:pt x="33" y="0"/>
                    </a:cubicBezTo>
                    <a:lnTo>
                      <a:pt x="1006" y="0"/>
                    </a:lnTo>
                    <a:cubicBezTo>
                      <a:pt x="1024" y="0"/>
                      <a:pt x="1039" y="15"/>
                      <a:pt x="1039" y="34"/>
                    </a:cubicBezTo>
                    <a:cubicBezTo>
                      <a:pt x="1039" y="52"/>
                      <a:pt x="1024" y="67"/>
                      <a:pt x="1006"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Freeform 455"/>
              <p:cNvSpPr>
                <a:spLocks/>
              </p:cNvSpPr>
              <p:nvPr/>
            </p:nvSpPr>
            <p:spPr bwMode="gray">
              <a:xfrm>
                <a:off x="5077734" y="2486633"/>
                <a:ext cx="224050" cy="20369"/>
              </a:xfrm>
              <a:custGeom>
                <a:avLst/>
                <a:gdLst>
                  <a:gd name="T0" fmla="*/ 2147483647 w 696"/>
                  <a:gd name="T1" fmla="*/ 2147483647 h 67"/>
                  <a:gd name="T2" fmla="*/ 2147483647 w 696"/>
                  <a:gd name="T3" fmla="*/ 2147483647 h 67"/>
                  <a:gd name="T4" fmla="*/ 2147483647 w 696"/>
                  <a:gd name="T5" fmla="*/ 2147483647 h 67"/>
                  <a:gd name="T6" fmla="*/ 0 w 696"/>
                  <a:gd name="T7" fmla="*/ 2147483647 h 67"/>
                  <a:gd name="T8" fmla="*/ 2147483647 w 696"/>
                  <a:gd name="T9" fmla="*/ 0 h 67"/>
                  <a:gd name="T10" fmla="*/ 2147483647 w 696"/>
                  <a:gd name="T11" fmla="*/ 0 h 67"/>
                  <a:gd name="T12" fmla="*/ 2147483647 w 696"/>
                  <a:gd name="T13" fmla="*/ 2147483647 h 67"/>
                  <a:gd name="T14" fmla="*/ 2147483647 w 696"/>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96" h="67">
                    <a:moveTo>
                      <a:pt x="662" y="67"/>
                    </a:moveTo>
                    <a:lnTo>
                      <a:pt x="662" y="67"/>
                    </a:lnTo>
                    <a:lnTo>
                      <a:pt x="33" y="67"/>
                    </a:lnTo>
                    <a:cubicBezTo>
                      <a:pt x="15" y="67"/>
                      <a:pt x="0" y="52"/>
                      <a:pt x="0" y="33"/>
                    </a:cubicBezTo>
                    <a:cubicBezTo>
                      <a:pt x="0" y="15"/>
                      <a:pt x="15" y="0"/>
                      <a:pt x="33" y="0"/>
                    </a:cubicBezTo>
                    <a:lnTo>
                      <a:pt x="662" y="0"/>
                    </a:lnTo>
                    <a:cubicBezTo>
                      <a:pt x="681" y="0"/>
                      <a:pt x="696" y="15"/>
                      <a:pt x="696" y="33"/>
                    </a:cubicBezTo>
                    <a:cubicBezTo>
                      <a:pt x="696" y="52"/>
                      <a:pt x="681" y="67"/>
                      <a:pt x="662"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Freeform 456"/>
              <p:cNvSpPr>
                <a:spLocks/>
              </p:cNvSpPr>
              <p:nvPr/>
            </p:nvSpPr>
            <p:spPr bwMode="gray">
              <a:xfrm>
                <a:off x="5010810" y="2486633"/>
                <a:ext cx="64015" cy="20369"/>
              </a:xfrm>
              <a:custGeom>
                <a:avLst/>
                <a:gdLst>
                  <a:gd name="T0" fmla="*/ 2147483647 w 194"/>
                  <a:gd name="T1" fmla="*/ 2147483647 h 67"/>
                  <a:gd name="T2" fmla="*/ 2147483647 w 194"/>
                  <a:gd name="T3" fmla="*/ 2147483647 h 67"/>
                  <a:gd name="T4" fmla="*/ 2147483647 w 194"/>
                  <a:gd name="T5" fmla="*/ 2147483647 h 67"/>
                  <a:gd name="T6" fmla="*/ 0 w 194"/>
                  <a:gd name="T7" fmla="*/ 2147483647 h 67"/>
                  <a:gd name="T8" fmla="*/ 2147483647 w 194"/>
                  <a:gd name="T9" fmla="*/ 0 h 67"/>
                  <a:gd name="T10" fmla="*/ 2147483647 w 194"/>
                  <a:gd name="T11" fmla="*/ 0 h 67"/>
                  <a:gd name="T12" fmla="*/ 2147483647 w 194"/>
                  <a:gd name="T13" fmla="*/ 2147483647 h 67"/>
                  <a:gd name="T14" fmla="*/ 2147483647 w 194"/>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4" h="67">
                    <a:moveTo>
                      <a:pt x="161" y="67"/>
                    </a:moveTo>
                    <a:lnTo>
                      <a:pt x="161" y="67"/>
                    </a:lnTo>
                    <a:lnTo>
                      <a:pt x="33" y="67"/>
                    </a:lnTo>
                    <a:cubicBezTo>
                      <a:pt x="15" y="67"/>
                      <a:pt x="0" y="52"/>
                      <a:pt x="0" y="33"/>
                    </a:cubicBezTo>
                    <a:cubicBezTo>
                      <a:pt x="0" y="15"/>
                      <a:pt x="15" y="0"/>
                      <a:pt x="33" y="0"/>
                    </a:cubicBezTo>
                    <a:lnTo>
                      <a:pt x="161" y="0"/>
                    </a:lnTo>
                    <a:cubicBezTo>
                      <a:pt x="179" y="0"/>
                      <a:pt x="194" y="15"/>
                      <a:pt x="194" y="33"/>
                    </a:cubicBezTo>
                    <a:cubicBezTo>
                      <a:pt x="194" y="52"/>
                      <a:pt x="179" y="67"/>
                      <a:pt x="161"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Freeform 457"/>
              <p:cNvSpPr>
                <a:spLocks noEditPoints="1"/>
              </p:cNvSpPr>
              <p:nvPr/>
            </p:nvSpPr>
            <p:spPr bwMode="gray">
              <a:xfrm>
                <a:off x="5010810" y="2335326"/>
                <a:ext cx="133849" cy="189135"/>
              </a:xfrm>
              <a:custGeom>
                <a:avLst/>
                <a:gdLst>
                  <a:gd name="T0" fmla="*/ 2147483647 w 420"/>
                  <a:gd name="T1" fmla="*/ 2147483647 h 587"/>
                  <a:gd name="T2" fmla="*/ 2147483647 w 420"/>
                  <a:gd name="T3" fmla="*/ 2147483647 h 587"/>
                  <a:gd name="T4" fmla="*/ 2147483647 w 420"/>
                  <a:gd name="T5" fmla="*/ 2147483647 h 587"/>
                  <a:gd name="T6" fmla="*/ 2147483647 w 420"/>
                  <a:gd name="T7" fmla="*/ 2147483647 h 587"/>
                  <a:gd name="T8" fmla="*/ 2147483647 w 420"/>
                  <a:gd name="T9" fmla="*/ 2147483647 h 587"/>
                  <a:gd name="T10" fmla="*/ 2147483647 w 420"/>
                  <a:gd name="T11" fmla="*/ 2147483647 h 587"/>
                  <a:gd name="T12" fmla="*/ 2147483647 w 420"/>
                  <a:gd name="T13" fmla="*/ 2147483647 h 587"/>
                  <a:gd name="T14" fmla="*/ 2147483647 w 420"/>
                  <a:gd name="T15" fmla="*/ 2147483647 h 587"/>
                  <a:gd name="T16" fmla="*/ 2147483647 w 420"/>
                  <a:gd name="T17" fmla="*/ 2147483647 h 587"/>
                  <a:gd name="T18" fmla="*/ 0 w 420"/>
                  <a:gd name="T19" fmla="*/ 2147483647 h 587"/>
                  <a:gd name="T20" fmla="*/ 2147483647 w 420"/>
                  <a:gd name="T21" fmla="*/ 0 h 587"/>
                  <a:gd name="T22" fmla="*/ 2147483647 w 420"/>
                  <a:gd name="T23" fmla="*/ 2147483647 h 587"/>
                  <a:gd name="T24" fmla="*/ 2147483647 w 420"/>
                  <a:gd name="T25" fmla="*/ 2147483647 h 587"/>
                  <a:gd name="T26" fmla="*/ 2147483647 w 420"/>
                  <a:gd name="T27" fmla="*/ 2147483647 h 587"/>
                  <a:gd name="T28" fmla="*/ 2147483647 w 420"/>
                  <a:gd name="T29" fmla="*/ 2147483647 h 5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20" h="587">
                    <a:moveTo>
                      <a:pt x="210" y="67"/>
                    </a:moveTo>
                    <a:lnTo>
                      <a:pt x="210" y="67"/>
                    </a:lnTo>
                    <a:cubicBezTo>
                      <a:pt x="131" y="67"/>
                      <a:pt x="67" y="131"/>
                      <a:pt x="67" y="210"/>
                    </a:cubicBezTo>
                    <a:cubicBezTo>
                      <a:pt x="67" y="320"/>
                      <a:pt x="163" y="447"/>
                      <a:pt x="209" y="502"/>
                    </a:cubicBezTo>
                    <a:cubicBezTo>
                      <a:pt x="256" y="444"/>
                      <a:pt x="353" y="311"/>
                      <a:pt x="353" y="210"/>
                    </a:cubicBezTo>
                    <a:cubicBezTo>
                      <a:pt x="353" y="131"/>
                      <a:pt x="289" y="67"/>
                      <a:pt x="210" y="67"/>
                    </a:cubicBezTo>
                    <a:close/>
                    <a:moveTo>
                      <a:pt x="210" y="587"/>
                    </a:moveTo>
                    <a:lnTo>
                      <a:pt x="210" y="587"/>
                    </a:lnTo>
                    <a:cubicBezTo>
                      <a:pt x="201" y="587"/>
                      <a:pt x="192" y="583"/>
                      <a:pt x="186" y="576"/>
                    </a:cubicBezTo>
                    <a:cubicBezTo>
                      <a:pt x="178" y="568"/>
                      <a:pt x="0" y="380"/>
                      <a:pt x="0" y="210"/>
                    </a:cubicBezTo>
                    <a:cubicBezTo>
                      <a:pt x="0" y="95"/>
                      <a:pt x="94" y="0"/>
                      <a:pt x="210" y="0"/>
                    </a:cubicBezTo>
                    <a:cubicBezTo>
                      <a:pt x="326" y="0"/>
                      <a:pt x="420" y="95"/>
                      <a:pt x="420" y="210"/>
                    </a:cubicBezTo>
                    <a:cubicBezTo>
                      <a:pt x="420" y="368"/>
                      <a:pt x="242" y="567"/>
                      <a:pt x="235" y="576"/>
                    </a:cubicBezTo>
                    <a:cubicBezTo>
                      <a:pt x="229" y="582"/>
                      <a:pt x="220" y="586"/>
                      <a:pt x="210" y="58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7" name="Freeform 458"/>
              <p:cNvSpPr>
                <a:spLocks/>
              </p:cNvSpPr>
              <p:nvPr/>
            </p:nvSpPr>
            <p:spPr bwMode="gray">
              <a:xfrm>
                <a:off x="5057366" y="2384791"/>
                <a:ext cx="40737" cy="40737"/>
              </a:xfrm>
              <a:custGeom>
                <a:avLst/>
                <a:gdLst>
                  <a:gd name="T0" fmla="*/ 2147483647 w 126"/>
                  <a:gd name="T1" fmla="*/ 2147483647 h 127"/>
                  <a:gd name="T2" fmla="*/ 2147483647 w 126"/>
                  <a:gd name="T3" fmla="*/ 2147483647 h 127"/>
                  <a:gd name="T4" fmla="*/ 2147483647 w 126"/>
                  <a:gd name="T5" fmla="*/ 2147483647 h 127"/>
                  <a:gd name="T6" fmla="*/ 0 w 126"/>
                  <a:gd name="T7" fmla="*/ 2147483647 h 127"/>
                  <a:gd name="T8" fmla="*/ 2147483647 w 126"/>
                  <a:gd name="T9" fmla="*/ 0 h 127"/>
                  <a:gd name="T10" fmla="*/ 2147483647 w 126"/>
                  <a:gd name="T11" fmla="*/ 2147483647 h 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6" h="127">
                    <a:moveTo>
                      <a:pt x="126" y="64"/>
                    </a:moveTo>
                    <a:lnTo>
                      <a:pt x="126" y="64"/>
                    </a:lnTo>
                    <a:cubicBezTo>
                      <a:pt x="126" y="99"/>
                      <a:pt x="98" y="127"/>
                      <a:pt x="63" y="127"/>
                    </a:cubicBezTo>
                    <a:cubicBezTo>
                      <a:pt x="28" y="127"/>
                      <a:pt x="0" y="99"/>
                      <a:pt x="0" y="64"/>
                    </a:cubicBezTo>
                    <a:cubicBezTo>
                      <a:pt x="0" y="29"/>
                      <a:pt x="28" y="0"/>
                      <a:pt x="63" y="0"/>
                    </a:cubicBezTo>
                    <a:cubicBezTo>
                      <a:pt x="98" y="0"/>
                      <a:pt x="126" y="29"/>
                      <a:pt x="126" y="6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8" name="Freeform 459"/>
              <p:cNvSpPr>
                <a:spLocks/>
              </p:cNvSpPr>
              <p:nvPr/>
            </p:nvSpPr>
            <p:spPr bwMode="gray">
              <a:xfrm>
                <a:off x="5202854" y="2274220"/>
                <a:ext cx="75654" cy="139668"/>
              </a:xfrm>
              <a:custGeom>
                <a:avLst/>
                <a:gdLst>
                  <a:gd name="T0" fmla="*/ 2147483647 w 238"/>
                  <a:gd name="T1" fmla="*/ 2147483647 h 441"/>
                  <a:gd name="T2" fmla="*/ 2147483647 w 238"/>
                  <a:gd name="T3" fmla="*/ 2147483647 h 441"/>
                  <a:gd name="T4" fmla="*/ 2147483647 w 238"/>
                  <a:gd name="T5" fmla="*/ 2147483647 h 441"/>
                  <a:gd name="T6" fmla="*/ 2147483647 w 238"/>
                  <a:gd name="T7" fmla="*/ 2147483647 h 441"/>
                  <a:gd name="T8" fmla="*/ 0 w 238"/>
                  <a:gd name="T9" fmla="*/ 2147483647 h 441"/>
                  <a:gd name="T10" fmla="*/ 2147483647 w 238"/>
                  <a:gd name="T11" fmla="*/ 0 h 441"/>
                  <a:gd name="T12" fmla="*/ 2147483647 w 238"/>
                  <a:gd name="T13" fmla="*/ 2147483647 h 441"/>
                  <a:gd name="T14" fmla="*/ 2147483647 w 238"/>
                  <a:gd name="T15" fmla="*/ 2147483647 h 4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8" h="441">
                    <a:moveTo>
                      <a:pt x="211" y="441"/>
                    </a:moveTo>
                    <a:lnTo>
                      <a:pt x="211" y="441"/>
                    </a:lnTo>
                    <a:lnTo>
                      <a:pt x="149" y="419"/>
                    </a:lnTo>
                    <a:cubicBezTo>
                      <a:pt x="170" y="359"/>
                      <a:pt x="166" y="284"/>
                      <a:pt x="137" y="214"/>
                    </a:cubicBezTo>
                    <a:cubicBezTo>
                      <a:pt x="108" y="143"/>
                      <a:pt x="58" y="87"/>
                      <a:pt x="0" y="60"/>
                    </a:cubicBezTo>
                    <a:lnTo>
                      <a:pt x="29" y="0"/>
                    </a:lnTo>
                    <a:cubicBezTo>
                      <a:pt x="102" y="34"/>
                      <a:pt x="163" y="103"/>
                      <a:pt x="199" y="188"/>
                    </a:cubicBezTo>
                    <a:cubicBezTo>
                      <a:pt x="234" y="273"/>
                      <a:pt x="238" y="366"/>
                      <a:pt x="211" y="441"/>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9" name="Freeform 460"/>
              <p:cNvSpPr>
                <a:spLocks/>
              </p:cNvSpPr>
              <p:nvPr/>
            </p:nvSpPr>
            <p:spPr bwMode="gray">
              <a:xfrm>
                <a:off x="5176665" y="2303318"/>
                <a:ext cx="58195" cy="104751"/>
              </a:xfrm>
              <a:custGeom>
                <a:avLst/>
                <a:gdLst>
                  <a:gd name="T0" fmla="*/ 2147483647 w 186"/>
                  <a:gd name="T1" fmla="*/ 2147483647 h 331"/>
                  <a:gd name="T2" fmla="*/ 2147483647 w 186"/>
                  <a:gd name="T3" fmla="*/ 2147483647 h 331"/>
                  <a:gd name="T4" fmla="*/ 2147483647 w 186"/>
                  <a:gd name="T5" fmla="*/ 2147483647 h 331"/>
                  <a:gd name="T6" fmla="*/ 2147483647 w 186"/>
                  <a:gd name="T7" fmla="*/ 2147483647 h 331"/>
                  <a:gd name="T8" fmla="*/ 0 w 186"/>
                  <a:gd name="T9" fmla="*/ 2147483647 h 331"/>
                  <a:gd name="T10" fmla="*/ 2147483647 w 186"/>
                  <a:gd name="T11" fmla="*/ 0 h 331"/>
                  <a:gd name="T12" fmla="*/ 2147483647 w 186"/>
                  <a:gd name="T13" fmla="*/ 2147483647 h 331"/>
                  <a:gd name="T14" fmla="*/ 2147483647 w 186"/>
                  <a:gd name="T15" fmla="*/ 2147483647 h 3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6" h="331">
                    <a:moveTo>
                      <a:pt x="166" y="331"/>
                    </a:moveTo>
                    <a:lnTo>
                      <a:pt x="166" y="331"/>
                    </a:lnTo>
                    <a:lnTo>
                      <a:pt x="103" y="309"/>
                    </a:lnTo>
                    <a:cubicBezTo>
                      <a:pt x="118" y="267"/>
                      <a:pt x="115" y="216"/>
                      <a:pt x="94" y="167"/>
                    </a:cubicBezTo>
                    <a:cubicBezTo>
                      <a:pt x="74" y="118"/>
                      <a:pt x="40" y="79"/>
                      <a:pt x="0" y="60"/>
                    </a:cubicBezTo>
                    <a:lnTo>
                      <a:pt x="29" y="0"/>
                    </a:lnTo>
                    <a:cubicBezTo>
                      <a:pt x="83" y="26"/>
                      <a:pt x="130" y="78"/>
                      <a:pt x="156" y="141"/>
                    </a:cubicBezTo>
                    <a:cubicBezTo>
                      <a:pt x="182" y="205"/>
                      <a:pt x="186" y="274"/>
                      <a:pt x="166" y="331"/>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0" name="Freeform 461"/>
              <p:cNvSpPr>
                <a:spLocks/>
              </p:cNvSpPr>
              <p:nvPr/>
            </p:nvSpPr>
            <p:spPr bwMode="gray">
              <a:xfrm>
                <a:off x="5147568" y="2332415"/>
                <a:ext cx="43645" cy="72745"/>
              </a:xfrm>
              <a:custGeom>
                <a:avLst/>
                <a:gdLst>
                  <a:gd name="T0" fmla="*/ 2147483647 w 131"/>
                  <a:gd name="T1" fmla="*/ 2147483647 h 222"/>
                  <a:gd name="T2" fmla="*/ 2147483647 w 131"/>
                  <a:gd name="T3" fmla="*/ 2147483647 h 222"/>
                  <a:gd name="T4" fmla="*/ 2147483647 w 131"/>
                  <a:gd name="T5" fmla="*/ 2147483647 h 222"/>
                  <a:gd name="T6" fmla="*/ 2147483647 w 131"/>
                  <a:gd name="T7" fmla="*/ 2147483647 h 222"/>
                  <a:gd name="T8" fmla="*/ 0 w 131"/>
                  <a:gd name="T9" fmla="*/ 2147483647 h 222"/>
                  <a:gd name="T10" fmla="*/ 2147483647 w 131"/>
                  <a:gd name="T11" fmla="*/ 0 h 222"/>
                  <a:gd name="T12" fmla="*/ 2147483647 w 131"/>
                  <a:gd name="T13" fmla="*/ 2147483647 h 222"/>
                  <a:gd name="T14" fmla="*/ 2147483647 w 131"/>
                  <a:gd name="T15" fmla="*/ 2147483647 h 2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 h="222">
                    <a:moveTo>
                      <a:pt x="114" y="222"/>
                    </a:moveTo>
                    <a:lnTo>
                      <a:pt x="114" y="222"/>
                    </a:lnTo>
                    <a:lnTo>
                      <a:pt x="54" y="194"/>
                    </a:lnTo>
                    <a:cubicBezTo>
                      <a:pt x="63" y="174"/>
                      <a:pt x="62" y="145"/>
                      <a:pt x="51" y="118"/>
                    </a:cubicBezTo>
                    <a:cubicBezTo>
                      <a:pt x="39" y="91"/>
                      <a:pt x="20" y="70"/>
                      <a:pt x="0" y="63"/>
                    </a:cubicBezTo>
                    <a:lnTo>
                      <a:pt x="23" y="0"/>
                    </a:lnTo>
                    <a:cubicBezTo>
                      <a:pt x="60" y="14"/>
                      <a:pt x="94" y="48"/>
                      <a:pt x="112" y="93"/>
                    </a:cubicBezTo>
                    <a:cubicBezTo>
                      <a:pt x="131" y="137"/>
                      <a:pt x="131" y="186"/>
                      <a:pt x="114" y="222"/>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Freeform 462"/>
              <p:cNvSpPr>
                <a:spLocks/>
              </p:cNvSpPr>
              <p:nvPr/>
            </p:nvSpPr>
            <p:spPr bwMode="gray">
              <a:xfrm>
                <a:off x="5199944" y="2640850"/>
                <a:ext cx="43645" cy="43647"/>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1"/>
                      <a:pt x="31" y="0"/>
                      <a:pt x="69" y="0"/>
                    </a:cubicBezTo>
                    <a:cubicBezTo>
                      <a:pt x="107" y="0"/>
                      <a:pt x="139" y="31"/>
                      <a:pt x="139" y="70"/>
                    </a:cubicBezTo>
                    <a:cubicBezTo>
                      <a:pt x="139"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2" name="Freeform 463"/>
              <p:cNvSpPr>
                <a:spLocks/>
              </p:cNvSpPr>
              <p:nvPr/>
            </p:nvSpPr>
            <p:spPr bwMode="gray">
              <a:xfrm>
                <a:off x="5266869" y="2640850"/>
                <a:ext cx="43645" cy="43647"/>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313" name="组合 312"/>
          <p:cNvGrpSpPr/>
          <p:nvPr/>
        </p:nvGrpSpPr>
        <p:grpSpPr bwMode="gray">
          <a:xfrm>
            <a:off x="2149391" y="2033480"/>
            <a:ext cx="373411" cy="398293"/>
            <a:chOff x="2956202" y="1424377"/>
            <a:chExt cx="488782" cy="521352"/>
          </a:xfrm>
        </p:grpSpPr>
        <p:sp>
          <p:nvSpPr>
            <p:cNvPr id="314" name="Freeform 19"/>
            <p:cNvSpPr>
              <a:spLocks/>
            </p:cNvSpPr>
            <p:nvPr/>
          </p:nvSpPr>
          <p:spPr bwMode="gray">
            <a:xfrm>
              <a:off x="2956202" y="1448175"/>
              <a:ext cx="488782" cy="487968"/>
            </a:xfrm>
            <a:custGeom>
              <a:avLst/>
              <a:gdLst>
                <a:gd name="T0" fmla="*/ 2147483647 w 2658"/>
                <a:gd name="T1" fmla="*/ 2147483647 h 2658"/>
                <a:gd name="T2" fmla="*/ 2147483647 w 2658"/>
                <a:gd name="T3" fmla="*/ 2147483647 h 2658"/>
                <a:gd name="T4" fmla="*/ 2147483647 w 2658"/>
                <a:gd name="T5" fmla="*/ 2147483647 h 2658"/>
                <a:gd name="T6" fmla="*/ 0 w 2658"/>
                <a:gd name="T7" fmla="*/ 2147483647 h 2658"/>
                <a:gd name="T8" fmla="*/ 2147483647 w 2658"/>
                <a:gd name="T9" fmla="*/ 0 h 2658"/>
                <a:gd name="T10" fmla="*/ 2147483647 w 2658"/>
                <a:gd name="T11" fmla="*/ 2147483647 h 26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8">
                  <a:moveTo>
                    <a:pt x="2658" y="1328"/>
                  </a:moveTo>
                  <a:lnTo>
                    <a:pt x="2658" y="1328"/>
                  </a:lnTo>
                  <a:cubicBezTo>
                    <a:pt x="2658" y="2063"/>
                    <a:pt x="2063" y="2658"/>
                    <a:pt x="1329" y="2658"/>
                  </a:cubicBezTo>
                  <a:cubicBezTo>
                    <a:pt x="595" y="2658"/>
                    <a:pt x="0" y="2063"/>
                    <a:pt x="0" y="1328"/>
                  </a:cubicBezTo>
                  <a:cubicBezTo>
                    <a:pt x="0" y="594"/>
                    <a:pt x="595" y="0"/>
                    <a:pt x="1329" y="0"/>
                  </a:cubicBezTo>
                  <a:cubicBezTo>
                    <a:pt x="2063" y="0"/>
                    <a:pt x="2658" y="594"/>
                    <a:pt x="2658" y="1328"/>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矩形 314"/>
            <p:cNvSpPr/>
            <p:nvPr/>
          </p:nvSpPr>
          <p:spPr bwMode="gray">
            <a:xfrm>
              <a:off x="2962031" y="1424377"/>
              <a:ext cx="452276" cy="521352"/>
            </a:xfrm>
            <a:prstGeom prst="rect">
              <a:avLst/>
            </a:prstGeom>
          </p:spPr>
          <p:txBody>
            <a:bodyPr wrap="none" lIns="91421" tIns="45711" rIns="91421" bIns="45711" anchor="ctr">
              <a:spAutoFit/>
            </a:bodyPr>
            <a:lstStyle/>
            <a:p>
              <a:pPr algn="ctr" defTabSz="914209">
                <a:defRPr/>
              </a:pPr>
              <a:r>
                <a:rPr lang="en-US" sz="1100" b="1" dirty="0" smtClean="0">
                  <a:solidFill>
                    <a:schemeClr val="bg1"/>
                  </a:solidFill>
                  <a:latin typeface="Huawei Sans" panose="020C0503030203020204" pitchFamily="34" charset="0"/>
                </a:rPr>
                <a:t>AR</a:t>
              </a:r>
            </a:p>
            <a:p>
              <a:pPr algn="ctr" defTabSz="914209">
                <a:defRPr/>
              </a:pPr>
              <a:r>
                <a:rPr lang="en-US" sz="1100" b="1" dirty="0" smtClean="0">
                  <a:solidFill>
                    <a:schemeClr val="bg1"/>
                  </a:solidFill>
                  <a:latin typeface="Huawei Sans" panose="020C0503030203020204" pitchFamily="34" charset="0"/>
                </a:rPr>
                <a:t>VR</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 name="矩形 3"/>
          <p:cNvSpPr/>
          <p:nvPr/>
        </p:nvSpPr>
        <p:spPr bwMode="gray">
          <a:xfrm>
            <a:off x="4764309" y="2360733"/>
            <a:ext cx="1485350" cy="830997"/>
          </a:xfrm>
          <a:prstGeom prst="rect">
            <a:avLst/>
          </a:prstGeom>
        </p:spPr>
        <p:txBody>
          <a:bodyPr wrap="square">
            <a:spAutoFit/>
          </a:bodyPr>
          <a:lstStyle/>
          <a:p>
            <a:pPr lvl="0" algn="ctr"/>
            <a:r>
              <a:rPr lang="en-US" altLang="zh-CN" sz="1200" b="1" dirty="0">
                <a:solidFill>
                  <a:prstClr val="white">
                    <a:lumMod val="65000"/>
                  </a:prstClr>
                </a:solidFill>
                <a:latin typeface="Huawei Sans" panose="020C0503030203020204" pitchFamily="34" charset="0"/>
              </a:rPr>
              <a:t>Municipal education committee's</a:t>
            </a:r>
            <a:r>
              <a:rPr lang="en-US" altLang="zh-CN" sz="1200" b="1"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dirty="0">
                <a:solidFill>
                  <a:prstClr val="white">
                    <a:lumMod val="65000"/>
                  </a:prstClr>
                </a:solidFill>
                <a:latin typeface="Huawei Sans" panose="020C0503030203020204" pitchFamily="34" charset="0"/>
              </a:rPr>
              <a:t>NMS center</a:t>
            </a:r>
          </a:p>
        </p:txBody>
      </p:sp>
      <p:sp>
        <p:nvSpPr>
          <p:cNvPr id="6" name="矩形 5"/>
          <p:cNvSpPr/>
          <p:nvPr/>
        </p:nvSpPr>
        <p:spPr bwMode="gray">
          <a:xfrm>
            <a:off x="1584809" y="3025294"/>
            <a:ext cx="1081514" cy="646331"/>
          </a:xfrm>
          <a:prstGeom prst="rect">
            <a:avLst/>
          </a:prstGeom>
        </p:spPr>
        <p:txBody>
          <a:bodyPr wrap="square">
            <a:spAutoFit/>
          </a:bodyPr>
          <a:lstStyle/>
          <a:p>
            <a:pPr lvl="0" algn="ctr"/>
            <a:r>
              <a:rPr lang="en-US" altLang="zh-CN" sz="1200" b="1" dirty="0">
                <a:solidFill>
                  <a:srgbClr val="ED6D00"/>
                </a:solidFill>
                <a:latin typeface="Huawei Sans" panose="020C0503030203020204" pitchFamily="34" charset="0"/>
              </a:rPr>
              <a:t>Smart education</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ctr"/>
            <a:r>
              <a:rPr lang="en-US" altLang="zh-CN" sz="1200" b="1" dirty="0">
                <a:solidFill>
                  <a:srgbClr val="ED6D00"/>
                </a:solidFill>
                <a:latin typeface="Huawei Sans" panose="020C0503030203020204" pitchFamily="34" charset="0"/>
              </a:rPr>
              <a:t>data center</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737291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Shopping Mall/Supermarket Campus Network</a:t>
            </a:r>
            <a:endParaRPr lang="zh-CN" altLang="en-US" dirty="0"/>
          </a:p>
        </p:txBody>
      </p:sp>
      <p:sp>
        <p:nvSpPr>
          <p:cNvPr id="81" name="圆角矩形 80"/>
          <p:cNvSpPr/>
          <p:nvPr/>
        </p:nvSpPr>
        <p:spPr bwMode="gray">
          <a:xfrm>
            <a:off x="4356211" y="3280393"/>
            <a:ext cx="3133632" cy="289948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连接符 81"/>
          <p:cNvCxnSpPr/>
          <p:nvPr/>
        </p:nvCxnSpPr>
        <p:spPr bwMode="gray">
          <a:xfrm>
            <a:off x="5654970" y="3109349"/>
            <a:ext cx="0" cy="5054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flipH="1">
            <a:off x="1662667" y="1819756"/>
            <a:ext cx="384405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H="1">
            <a:off x="5889686" y="4218151"/>
            <a:ext cx="57921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5" name="圆角矩形 84"/>
          <p:cNvSpPr/>
          <p:nvPr/>
        </p:nvSpPr>
        <p:spPr bwMode="gray">
          <a:xfrm>
            <a:off x="2028758" y="3280393"/>
            <a:ext cx="2259703" cy="289948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85"/>
          <p:cNvSpPr/>
          <p:nvPr/>
        </p:nvSpPr>
        <p:spPr bwMode="gray">
          <a:xfrm>
            <a:off x="572997" y="3280393"/>
            <a:ext cx="1370104" cy="289948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7" name="组合 86"/>
          <p:cNvGrpSpPr/>
          <p:nvPr/>
        </p:nvGrpSpPr>
        <p:grpSpPr bwMode="gray">
          <a:xfrm>
            <a:off x="4947641" y="4262950"/>
            <a:ext cx="1657166" cy="455111"/>
            <a:chOff x="6600056" y="4353447"/>
            <a:chExt cx="1296144" cy="833967"/>
          </a:xfrm>
        </p:grpSpPr>
        <p:cxnSp>
          <p:nvCxnSpPr>
            <p:cNvPr id="88" name="直接连接符 87"/>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90" name="图片 89" descr="防火墙.png"/>
          <p:cNvPicPr>
            <a:picLocks noChangeAspect="1"/>
          </p:cNvPicPr>
          <p:nvPr/>
        </p:nvPicPr>
        <p:blipFill>
          <a:blip r:embed="rId3" cstate="print"/>
          <a:stretch>
            <a:fillRect/>
          </a:stretch>
        </p:blipFill>
        <p:spPr bwMode="gray">
          <a:xfrm>
            <a:off x="6307036" y="3518101"/>
            <a:ext cx="335297" cy="274335"/>
          </a:xfrm>
          <a:prstGeom prst="rect">
            <a:avLst/>
          </a:prstGeom>
        </p:spPr>
      </p:pic>
      <p:pic>
        <p:nvPicPr>
          <p:cNvPr id="91" name="图片 90" descr="故障链路.png"/>
          <p:cNvPicPr>
            <a:picLocks noChangeAspect="1"/>
          </p:cNvPicPr>
          <p:nvPr/>
        </p:nvPicPr>
        <p:blipFill>
          <a:blip r:embed="rId4" cstate="print"/>
          <a:stretch>
            <a:fillRect/>
          </a:stretch>
        </p:blipFill>
        <p:spPr bwMode="gray">
          <a:xfrm>
            <a:off x="5288960" y="5172558"/>
            <a:ext cx="405710" cy="302530"/>
          </a:xfrm>
          <a:prstGeom prst="rect">
            <a:avLst/>
          </a:prstGeom>
        </p:spPr>
      </p:pic>
      <p:pic>
        <p:nvPicPr>
          <p:cNvPr id="92" name="图片 91" descr="SAN网络-蓝.png"/>
          <p:cNvPicPr>
            <a:picLocks noChangeAspect="1"/>
          </p:cNvPicPr>
          <p:nvPr/>
        </p:nvPicPr>
        <p:blipFill>
          <a:blip r:embed="rId5" cstate="print"/>
          <a:stretch>
            <a:fillRect/>
          </a:stretch>
        </p:blipFill>
        <p:spPr bwMode="gray">
          <a:xfrm>
            <a:off x="5936134" y="5159168"/>
            <a:ext cx="201006" cy="329310"/>
          </a:xfrm>
          <a:prstGeom prst="rect">
            <a:avLst/>
          </a:prstGeom>
        </p:spPr>
      </p:pic>
      <p:pic>
        <p:nvPicPr>
          <p:cNvPr id="93" name="图片 92" descr="笔记本电脑.png"/>
          <p:cNvPicPr>
            <a:picLocks noChangeAspect="1"/>
          </p:cNvPicPr>
          <p:nvPr/>
        </p:nvPicPr>
        <p:blipFill>
          <a:blip r:embed="rId6" cstate="print"/>
          <a:stretch>
            <a:fillRect/>
          </a:stretch>
        </p:blipFill>
        <p:spPr bwMode="gray">
          <a:xfrm>
            <a:off x="4621263" y="5196701"/>
            <a:ext cx="405544" cy="254245"/>
          </a:xfrm>
          <a:prstGeom prst="rect">
            <a:avLst/>
          </a:prstGeom>
        </p:spPr>
      </p:pic>
      <p:cxnSp>
        <p:nvCxnSpPr>
          <p:cNvPr id="94" name="直接连接符 93"/>
          <p:cNvCxnSpPr/>
          <p:nvPr/>
        </p:nvCxnSpPr>
        <p:spPr bwMode="gray">
          <a:xfrm>
            <a:off x="5776224" y="3683964"/>
            <a:ext cx="0" cy="57461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95" name="图片 9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608576" y="3517796"/>
            <a:ext cx="335297" cy="274944"/>
          </a:xfrm>
          <a:prstGeom prst="rect">
            <a:avLst/>
          </a:prstGeom>
        </p:spPr>
      </p:pic>
      <p:pic>
        <p:nvPicPr>
          <p:cNvPr id="96" name="图片 95" descr="接入交换机.png"/>
          <p:cNvPicPr>
            <a:picLocks noChangeAspect="1"/>
          </p:cNvPicPr>
          <p:nvPr/>
        </p:nvPicPr>
        <p:blipFill>
          <a:blip r:embed="rId8" cstate="print"/>
          <a:stretch>
            <a:fillRect/>
          </a:stretch>
        </p:blipFill>
        <p:spPr bwMode="gray">
          <a:xfrm>
            <a:off x="5608576" y="4080984"/>
            <a:ext cx="335297" cy="274335"/>
          </a:xfrm>
          <a:prstGeom prst="rect">
            <a:avLst/>
          </a:prstGeom>
        </p:spPr>
      </p:pic>
      <p:sp>
        <p:nvSpPr>
          <p:cNvPr id="97" name="文本框 96"/>
          <p:cNvSpPr txBox="1"/>
          <p:nvPr/>
        </p:nvSpPr>
        <p:spPr bwMode="gray">
          <a:xfrm>
            <a:off x="5955944" y="3501380"/>
            <a:ext cx="364202" cy="307777"/>
          </a:xfrm>
          <a:prstGeom prst="rect">
            <a:avLst/>
          </a:prstGeom>
          <a:noFill/>
        </p:spPr>
        <p:txBody>
          <a:bodyPr wrap="none" rtlCol="0">
            <a:spAutoFit/>
          </a:bodyPr>
          <a:lstStyle/>
          <a:p>
            <a:r>
              <a:rPr lang="en-US" sz="1400" dirty="0" smtClean="0">
                <a:latin typeface="Huawei Sans" panose="020C0503030203020204" pitchFamily="34" charset="0"/>
              </a:rPr>
              <a:t>or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8" name="图片 97" descr="SAN网络-蓝.png"/>
          <p:cNvPicPr>
            <a:picLocks noChangeAspect="1"/>
          </p:cNvPicPr>
          <p:nvPr/>
        </p:nvPicPr>
        <p:blipFill>
          <a:blip r:embed="rId5" cstate="print"/>
          <a:stretch>
            <a:fillRect/>
          </a:stretch>
        </p:blipFill>
        <p:spPr bwMode="gray">
          <a:xfrm>
            <a:off x="2832968" y="5159168"/>
            <a:ext cx="201006" cy="329310"/>
          </a:xfrm>
          <a:prstGeom prst="rect">
            <a:avLst/>
          </a:prstGeom>
        </p:spPr>
      </p:pic>
      <p:cxnSp>
        <p:nvCxnSpPr>
          <p:cNvPr id="99" name="直接连接符 98"/>
          <p:cNvCxnSpPr/>
          <p:nvPr/>
        </p:nvCxnSpPr>
        <p:spPr bwMode="gray">
          <a:xfrm>
            <a:off x="2764860" y="3109349"/>
            <a:ext cx="0" cy="164721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0" name="图片 9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599929" y="3517796"/>
            <a:ext cx="335297" cy="274944"/>
          </a:xfrm>
          <a:prstGeom prst="rect">
            <a:avLst/>
          </a:prstGeom>
        </p:spPr>
      </p:pic>
      <p:pic>
        <p:nvPicPr>
          <p:cNvPr id="101" name="图片 100" descr="SAN网络-蓝.png"/>
          <p:cNvPicPr>
            <a:picLocks noChangeAspect="1"/>
          </p:cNvPicPr>
          <p:nvPr/>
        </p:nvPicPr>
        <p:blipFill>
          <a:blip r:embed="rId5" cstate="print"/>
          <a:stretch>
            <a:fillRect/>
          </a:stretch>
        </p:blipFill>
        <p:spPr bwMode="gray">
          <a:xfrm>
            <a:off x="755713" y="5134412"/>
            <a:ext cx="201006" cy="329310"/>
          </a:xfrm>
          <a:prstGeom prst="rect">
            <a:avLst/>
          </a:prstGeom>
        </p:spPr>
      </p:pic>
      <p:cxnSp>
        <p:nvCxnSpPr>
          <p:cNvPr id="102" name="直接连接符 101"/>
          <p:cNvCxnSpPr/>
          <p:nvPr/>
        </p:nvCxnSpPr>
        <p:spPr bwMode="gray">
          <a:xfrm>
            <a:off x="1219948" y="3109349"/>
            <a:ext cx="0" cy="114923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3" name="图片 102" descr="防火墙.png"/>
          <p:cNvPicPr>
            <a:picLocks noChangeAspect="1"/>
          </p:cNvPicPr>
          <p:nvPr/>
        </p:nvPicPr>
        <p:blipFill>
          <a:blip r:embed="rId3" cstate="print"/>
          <a:stretch>
            <a:fillRect/>
          </a:stretch>
        </p:blipFill>
        <p:spPr bwMode="gray">
          <a:xfrm>
            <a:off x="3225091" y="3518101"/>
            <a:ext cx="335297" cy="274335"/>
          </a:xfrm>
          <a:prstGeom prst="rect">
            <a:avLst/>
          </a:prstGeom>
        </p:spPr>
      </p:pic>
      <p:cxnSp>
        <p:nvCxnSpPr>
          <p:cNvPr id="104" name="直接连接符 103"/>
          <p:cNvCxnSpPr/>
          <p:nvPr/>
        </p:nvCxnSpPr>
        <p:spPr bwMode="gray">
          <a:xfrm flipH="1">
            <a:off x="1220174" y="3108678"/>
            <a:ext cx="443479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bwMode="gray">
          <a:xfrm>
            <a:off x="4174753" y="2033325"/>
            <a:ext cx="0" cy="107535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6" name="任意多边形 105"/>
          <p:cNvSpPr/>
          <p:nvPr/>
        </p:nvSpPr>
        <p:spPr bwMode="gray">
          <a:xfrm>
            <a:off x="3651014" y="1446843"/>
            <a:ext cx="1089872" cy="72872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400" b="1" dirty="0" smtClean="0">
                <a:latin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7" name="组合 106"/>
          <p:cNvGrpSpPr/>
          <p:nvPr/>
        </p:nvGrpSpPr>
        <p:grpSpPr bwMode="gray">
          <a:xfrm>
            <a:off x="5650402" y="4756563"/>
            <a:ext cx="276904" cy="75240"/>
            <a:chOff x="3074810" y="3664575"/>
            <a:chExt cx="276904" cy="75240"/>
          </a:xfrm>
        </p:grpSpPr>
        <p:sp>
          <p:nvSpPr>
            <p:cNvPr id="108" name="椭圆 107"/>
            <p:cNvSpPr>
              <a:spLocks noChangeAspect="1"/>
            </p:cNvSpPr>
            <p:nvPr/>
          </p:nvSpPr>
          <p:spPr bwMode="gray">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椭圆 108"/>
            <p:cNvSpPr>
              <a:spLocks noChangeAspect="1"/>
            </p:cNvSpPr>
            <p:nvPr/>
          </p:nvSpPr>
          <p:spPr bwMode="gray">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a:spLocks noChangeAspect="1"/>
            </p:cNvSpPr>
            <p:nvPr/>
          </p:nvSpPr>
          <p:spPr bwMode="gray">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1" name="图片 110" descr="云AP蓝.png"/>
          <p:cNvPicPr>
            <a:picLocks noChangeAspect="1"/>
          </p:cNvPicPr>
          <p:nvPr/>
        </p:nvPicPr>
        <p:blipFill>
          <a:blip r:embed="rId9" cstate="print"/>
          <a:stretch>
            <a:fillRect/>
          </a:stretch>
        </p:blipFill>
        <p:spPr bwMode="gray">
          <a:xfrm>
            <a:off x="1035297" y="4068273"/>
            <a:ext cx="366367" cy="299756"/>
          </a:xfrm>
          <a:prstGeom prst="rect">
            <a:avLst/>
          </a:prstGeom>
        </p:spPr>
      </p:pic>
      <p:pic>
        <p:nvPicPr>
          <p:cNvPr id="112" name="图片 111" descr="云AP蓝.png"/>
          <p:cNvPicPr>
            <a:picLocks noChangeAspect="1"/>
          </p:cNvPicPr>
          <p:nvPr/>
        </p:nvPicPr>
        <p:blipFill>
          <a:blip r:embed="rId9" cstate="print"/>
          <a:stretch>
            <a:fillRect/>
          </a:stretch>
        </p:blipFill>
        <p:spPr bwMode="gray">
          <a:xfrm>
            <a:off x="4729058" y="4651555"/>
            <a:ext cx="348644" cy="285254"/>
          </a:xfrm>
          <a:prstGeom prst="rect">
            <a:avLst/>
          </a:prstGeom>
        </p:spPr>
      </p:pic>
      <p:pic>
        <p:nvPicPr>
          <p:cNvPr id="113" name="图片 112" descr="云AP蓝.png"/>
          <p:cNvPicPr>
            <a:picLocks noChangeAspect="1"/>
          </p:cNvPicPr>
          <p:nvPr/>
        </p:nvPicPr>
        <p:blipFill>
          <a:blip r:embed="rId9" cstate="print"/>
          <a:stretch>
            <a:fillRect/>
          </a:stretch>
        </p:blipFill>
        <p:spPr bwMode="gray">
          <a:xfrm>
            <a:off x="6468896" y="4651555"/>
            <a:ext cx="348644" cy="285254"/>
          </a:xfrm>
          <a:prstGeom prst="rect">
            <a:avLst/>
          </a:prstGeom>
        </p:spPr>
      </p:pic>
      <p:sp>
        <p:nvSpPr>
          <p:cNvPr id="114" name="文本框 113"/>
          <p:cNvSpPr txBox="1"/>
          <p:nvPr/>
        </p:nvSpPr>
        <p:spPr bwMode="gray">
          <a:xfrm>
            <a:off x="657060" y="4079652"/>
            <a:ext cx="404278" cy="307777"/>
          </a:xfrm>
          <a:prstGeom prst="rect">
            <a:avLst/>
          </a:prstGeom>
          <a:noFill/>
        </p:spPr>
        <p:txBody>
          <a:bodyPr wrap="none" rtlCol="0">
            <a:spAutoFit/>
          </a:bodyPr>
          <a:lstStyle/>
          <a:p>
            <a:pPr algn="r"/>
            <a:r>
              <a:rPr lang="en-US" sz="1400" dirty="0" smtClean="0">
                <a:latin typeface="Huawei Sans" panose="020C0503030203020204" pitchFamily="34" charset="0"/>
              </a:rPr>
              <a:t>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4"/>
          <p:cNvSpPr txBox="1"/>
          <p:nvPr/>
        </p:nvSpPr>
        <p:spPr bwMode="gray">
          <a:xfrm>
            <a:off x="2225859" y="3501380"/>
            <a:ext cx="410690" cy="307777"/>
          </a:xfrm>
          <a:prstGeom prst="rect">
            <a:avLst/>
          </a:prstGeom>
          <a:noFill/>
        </p:spPr>
        <p:txBody>
          <a:bodyPr wrap="none" rtlCol="0">
            <a:spAutoFit/>
          </a:bodyPr>
          <a:lstStyle/>
          <a:p>
            <a:pPr algn="r"/>
            <a:r>
              <a:rPr lang="en-US" sz="1400" dirty="0" smtClean="0">
                <a:latin typeface="Huawei Sans" panose="020C0503030203020204" pitchFamily="34" charset="0"/>
              </a:rPr>
              <a:t>AR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3517571" y="3501380"/>
            <a:ext cx="827471" cy="307777"/>
          </a:xfrm>
          <a:prstGeom prst="rect">
            <a:avLst/>
          </a:prstGeom>
          <a:noFill/>
        </p:spPr>
        <p:txBody>
          <a:bodyPr wrap="none" rtlCol="0">
            <a:spAutoFit/>
          </a:bodyPr>
          <a:lstStyle/>
          <a:p>
            <a:r>
              <a:rPr lang="en-US" sz="1400" dirty="0" smtClean="0">
                <a:latin typeface="Huawei Sans" panose="020C0503030203020204" pitchFamily="34" charset="0"/>
              </a:rPr>
              <a:t>Firewall</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bwMode="gray">
          <a:xfrm>
            <a:off x="5235665" y="3501380"/>
            <a:ext cx="410690" cy="307777"/>
          </a:xfrm>
          <a:prstGeom prst="rect">
            <a:avLst/>
          </a:prstGeom>
          <a:noFill/>
        </p:spPr>
        <p:txBody>
          <a:bodyPr wrap="none" rtlCol="0">
            <a:spAutoFit/>
          </a:bodyPr>
          <a:lstStyle/>
          <a:p>
            <a:r>
              <a:rPr lang="en-US" sz="1400" dirty="0" smtClean="0">
                <a:latin typeface="Huawei Sans" panose="020C0503030203020204" pitchFamily="34" charset="0"/>
              </a:rPr>
              <a:t>AR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a:off x="6634296" y="3501380"/>
            <a:ext cx="827471" cy="307777"/>
          </a:xfrm>
          <a:prstGeom prst="rect">
            <a:avLst/>
          </a:prstGeom>
          <a:noFill/>
        </p:spPr>
        <p:txBody>
          <a:bodyPr wrap="none" rtlCol="0">
            <a:spAutoFit/>
          </a:bodyPr>
          <a:lstStyle/>
          <a:p>
            <a:r>
              <a:rPr lang="en-US" sz="1400" dirty="0" smtClean="0">
                <a:latin typeface="Huawei Sans" panose="020C0503030203020204" pitchFamily="34" charset="0"/>
              </a:rPr>
              <a:t>Firewall</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4346226" y="4655682"/>
            <a:ext cx="404278" cy="307777"/>
          </a:xfrm>
          <a:prstGeom prst="rect">
            <a:avLst/>
          </a:prstGeom>
          <a:noFill/>
        </p:spPr>
        <p:txBody>
          <a:bodyPr wrap="none" rtlCol="0">
            <a:spAutoFit/>
          </a:bodyPr>
          <a:lstStyle/>
          <a:p>
            <a:pPr algn="r"/>
            <a:r>
              <a:rPr lang="en-US" sz="1400" dirty="0" smtClean="0">
                <a:latin typeface="Huawei Sans" panose="020C0503030203020204" pitchFamily="34" charset="0"/>
              </a:rPr>
              <a:t>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bwMode="gray">
          <a:xfrm>
            <a:off x="6827947" y="4655682"/>
            <a:ext cx="404278" cy="307777"/>
          </a:xfrm>
          <a:prstGeom prst="rect">
            <a:avLst/>
          </a:prstGeom>
          <a:noFill/>
        </p:spPr>
        <p:txBody>
          <a:bodyPr wrap="none" rtlCol="0">
            <a:spAutoFit/>
          </a:bodyPr>
          <a:lstStyle/>
          <a:p>
            <a:r>
              <a:rPr lang="en-US" sz="1400" dirty="0" smtClean="0">
                <a:latin typeface="Huawei Sans" panose="020C0503030203020204" pitchFamily="34" charset="0"/>
              </a:rPr>
              <a:t>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bwMode="gray">
          <a:xfrm>
            <a:off x="4964540" y="4079652"/>
            <a:ext cx="723275" cy="307777"/>
          </a:xfrm>
          <a:prstGeom prst="rect">
            <a:avLst/>
          </a:prstGeom>
          <a:noFill/>
        </p:spPr>
        <p:txBody>
          <a:bodyPr wrap="none" rtlCol="0">
            <a:spAutoFit/>
          </a:bodyPr>
          <a:lstStyle/>
          <a:p>
            <a:r>
              <a:rPr lang="en-US" sz="1400" dirty="0" smtClean="0">
                <a:latin typeface="Huawei Sans" panose="020C0503030203020204" pitchFamily="34" charset="0"/>
              </a:rPr>
              <a:t>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2880120" y="3501380"/>
            <a:ext cx="364202" cy="307777"/>
          </a:xfrm>
          <a:prstGeom prst="rect">
            <a:avLst/>
          </a:prstGeom>
          <a:noFill/>
        </p:spPr>
        <p:txBody>
          <a:bodyPr wrap="none" rtlCol="0">
            <a:spAutoFit/>
          </a:bodyPr>
          <a:lstStyle/>
          <a:p>
            <a:r>
              <a:rPr lang="en-US" sz="1400" dirty="0" smtClean="0">
                <a:latin typeface="Huawei Sans" panose="020C0503030203020204" pitchFamily="34" charset="0"/>
              </a:rPr>
              <a:t>or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descr="接入交换机.png"/>
          <p:cNvPicPr>
            <a:picLocks noChangeAspect="1"/>
          </p:cNvPicPr>
          <p:nvPr/>
        </p:nvPicPr>
        <p:blipFill>
          <a:blip r:embed="rId8" cstate="print"/>
          <a:stretch>
            <a:fillRect/>
          </a:stretch>
        </p:blipFill>
        <p:spPr bwMode="gray">
          <a:xfrm>
            <a:off x="2599929" y="4080984"/>
            <a:ext cx="335297" cy="274335"/>
          </a:xfrm>
          <a:prstGeom prst="rect">
            <a:avLst/>
          </a:prstGeom>
        </p:spPr>
      </p:pic>
      <p:pic>
        <p:nvPicPr>
          <p:cNvPr id="124" name="图片 123" descr="云AP蓝.png"/>
          <p:cNvPicPr>
            <a:picLocks noChangeAspect="1"/>
          </p:cNvPicPr>
          <p:nvPr/>
        </p:nvPicPr>
        <p:blipFill>
          <a:blip r:embed="rId9" cstate="print"/>
          <a:stretch>
            <a:fillRect/>
          </a:stretch>
        </p:blipFill>
        <p:spPr bwMode="gray">
          <a:xfrm>
            <a:off x="2593255" y="4651555"/>
            <a:ext cx="348644" cy="285254"/>
          </a:xfrm>
          <a:prstGeom prst="rect">
            <a:avLst/>
          </a:prstGeom>
        </p:spPr>
      </p:pic>
      <p:sp>
        <p:nvSpPr>
          <p:cNvPr id="125" name="文本框 124"/>
          <p:cNvSpPr txBox="1"/>
          <p:nvPr/>
        </p:nvSpPr>
        <p:spPr bwMode="gray">
          <a:xfrm>
            <a:off x="2232271" y="4655682"/>
            <a:ext cx="404278" cy="307777"/>
          </a:xfrm>
          <a:prstGeom prst="rect">
            <a:avLst/>
          </a:prstGeom>
          <a:noFill/>
        </p:spPr>
        <p:txBody>
          <a:bodyPr wrap="none" rtlCol="0">
            <a:spAutoFit/>
          </a:bodyPr>
          <a:lstStyle/>
          <a:p>
            <a:pPr algn="r"/>
            <a:r>
              <a:rPr lang="en-US" sz="1400" dirty="0" smtClean="0">
                <a:latin typeface="Huawei Sans" panose="020C0503030203020204" pitchFamily="34" charset="0"/>
              </a:rPr>
              <a:t>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1941555" y="4079652"/>
            <a:ext cx="723275" cy="307777"/>
          </a:xfrm>
          <a:prstGeom prst="rect">
            <a:avLst/>
          </a:prstGeom>
          <a:noFill/>
        </p:spPr>
        <p:txBody>
          <a:bodyPr wrap="none" rtlCol="0">
            <a:spAutoFit/>
          </a:bodyPr>
          <a:lstStyle/>
          <a:p>
            <a:pPr algn="r"/>
            <a:r>
              <a:rPr lang="en-US" sz="1400" dirty="0" smtClean="0">
                <a:latin typeface="Huawei Sans" panose="020C0503030203020204" pitchFamily="34" charset="0"/>
              </a:rPr>
              <a:t>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7" name="组合 126"/>
          <p:cNvGrpSpPr/>
          <p:nvPr/>
        </p:nvGrpSpPr>
        <p:grpSpPr bwMode="gray">
          <a:xfrm>
            <a:off x="2988306" y="4756563"/>
            <a:ext cx="276904" cy="75240"/>
            <a:chOff x="3074810" y="3664575"/>
            <a:chExt cx="276904" cy="75240"/>
          </a:xfrm>
        </p:grpSpPr>
        <p:sp>
          <p:nvSpPr>
            <p:cNvPr id="128" name="椭圆 127"/>
            <p:cNvSpPr>
              <a:spLocks noChangeAspect="1"/>
            </p:cNvSpPr>
            <p:nvPr/>
          </p:nvSpPr>
          <p:spPr bwMode="gray">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椭圆 128"/>
            <p:cNvSpPr>
              <a:spLocks noChangeAspect="1"/>
            </p:cNvSpPr>
            <p:nvPr/>
          </p:nvSpPr>
          <p:spPr bwMode="gray">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椭圆 129"/>
            <p:cNvSpPr>
              <a:spLocks noChangeAspect="1"/>
            </p:cNvSpPr>
            <p:nvPr/>
          </p:nvSpPr>
          <p:spPr bwMode="gray">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31" name="图片 131" descr="数据中心-蓝.png"/>
          <p:cNvPicPr>
            <a:picLocks noChangeAspect="1"/>
          </p:cNvPicPr>
          <p:nvPr/>
        </p:nvPicPr>
        <p:blipFill>
          <a:blip r:embed="rId10" cstate="print"/>
          <a:stretch>
            <a:fillRect/>
          </a:stretch>
        </p:blipFill>
        <p:spPr bwMode="gray">
          <a:xfrm>
            <a:off x="1114088" y="5134532"/>
            <a:ext cx="244668" cy="329070"/>
          </a:xfrm>
          <a:prstGeom prst="rect">
            <a:avLst/>
          </a:prstGeom>
        </p:spPr>
      </p:pic>
      <p:pic>
        <p:nvPicPr>
          <p:cNvPr id="132" name="图片 136" descr="Web服务器-蓝.png"/>
          <p:cNvPicPr>
            <a:picLocks noChangeAspect="1"/>
          </p:cNvPicPr>
          <p:nvPr/>
        </p:nvPicPr>
        <p:blipFill>
          <a:blip r:embed="rId11" cstate="print"/>
          <a:stretch>
            <a:fillRect/>
          </a:stretch>
        </p:blipFill>
        <p:spPr bwMode="gray">
          <a:xfrm>
            <a:off x="1516124" y="5186688"/>
            <a:ext cx="156104" cy="224759"/>
          </a:xfrm>
          <a:prstGeom prst="rect">
            <a:avLst/>
          </a:prstGeom>
        </p:spPr>
      </p:pic>
      <p:sp>
        <p:nvSpPr>
          <p:cNvPr id="133" name="文本框 132"/>
          <p:cNvSpPr txBox="1"/>
          <p:nvPr/>
        </p:nvSpPr>
        <p:spPr bwMode="gray">
          <a:xfrm>
            <a:off x="671991" y="5857097"/>
            <a:ext cx="1114408" cy="307777"/>
          </a:xfrm>
          <a:prstGeom prst="rect">
            <a:avLst/>
          </a:prstGeom>
          <a:noFill/>
        </p:spPr>
        <p:txBody>
          <a:bodyPr wrap="none" rtlCol="0">
            <a:spAutoFit/>
          </a:bodyPr>
          <a:lstStyle/>
          <a:p>
            <a:r>
              <a:rPr lang="en-US" sz="1400" dirty="0" smtClean="0">
                <a:latin typeface="Huawei Sans" panose="020C0503030203020204" pitchFamily="34" charset="0"/>
              </a:rPr>
              <a:t>Micro store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文本框 133"/>
          <p:cNvSpPr txBox="1"/>
          <p:nvPr/>
        </p:nvSpPr>
        <p:spPr bwMode="gray">
          <a:xfrm>
            <a:off x="2282162" y="5826317"/>
            <a:ext cx="1789271" cy="307777"/>
          </a:xfrm>
          <a:prstGeom prst="rect">
            <a:avLst/>
          </a:prstGeom>
          <a:noFill/>
        </p:spPr>
        <p:txBody>
          <a:bodyPr wrap="none" rtlCol="0">
            <a:spAutoFit/>
          </a:bodyPr>
          <a:lstStyle/>
          <a:p>
            <a:pPr algn="ctr"/>
            <a:r>
              <a:rPr lang="en-US" sz="1400" dirty="0" smtClean="0">
                <a:latin typeface="Huawei Sans" panose="020C0503030203020204" pitchFamily="34" charset="0"/>
              </a:rPr>
              <a:t>Small/Midsize store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4364748" y="5774978"/>
            <a:ext cx="3116558" cy="307777"/>
          </a:xfrm>
          <a:prstGeom prst="rect">
            <a:avLst/>
          </a:prstGeom>
          <a:noFill/>
        </p:spPr>
        <p:txBody>
          <a:bodyPr wrap="none" rtlCol="0">
            <a:spAutoFit/>
          </a:bodyPr>
          <a:lstStyle/>
          <a:p>
            <a:pPr algn="ctr"/>
            <a:r>
              <a:rPr lang="en-US" sz="1400" dirty="0" smtClean="0">
                <a:latin typeface="Huawei Sans" panose="020C0503030203020204" pitchFamily="34" charset="0"/>
              </a:rPr>
              <a:t>Large supermarket or flagship store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6" name="图片 102" descr="AC-蓝.png"/>
          <p:cNvPicPr>
            <a:picLocks noChangeAspect="1"/>
          </p:cNvPicPr>
          <p:nvPr/>
        </p:nvPicPr>
        <p:blipFill>
          <a:blip r:embed="rId12" cstate="print"/>
          <a:stretch>
            <a:fillRect/>
          </a:stretch>
        </p:blipFill>
        <p:spPr bwMode="gray">
          <a:xfrm>
            <a:off x="6463198" y="4068273"/>
            <a:ext cx="368827" cy="301768"/>
          </a:xfrm>
          <a:prstGeom prst="rect">
            <a:avLst/>
          </a:prstGeom>
        </p:spPr>
      </p:pic>
      <p:sp>
        <p:nvSpPr>
          <p:cNvPr id="137" name="文本框 136"/>
          <p:cNvSpPr txBox="1"/>
          <p:nvPr/>
        </p:nvSpPr>
        <p:spPr bwMode="gray">
          <a:xfrm>
            <a:off x="6817540" y="4079652"/>
            <a:ext cx="410690" cy="307777"/>
          </a:xfrm>
          <a:prstGeom prst="rect">
            <a:avLst/>
          </a:prstGeom>
          <a:noFill/>
        </p:spPr>
        <p:txBody>
          <a:bodyPr wrap="none" rtlCol="0">
            <a:spAutoFit/>
          </a:bodyPr>
          <a:lstStyle/>
          <a:p>
            <a:r>
              <a:rPr lang="en-US" sz="1400" dirty="0" smtClean="0">
                <a:latin typeface="Huawei Sans" panose="020C0503030203020204" pitchFamily="34" charset="0"/>
              </a:rPr>
              <a:t>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159"/>
          <p:cNvSpPr/>
          <p:nvPr/>
        </p:nvSpPr>
        <p:spPr bwMode="gray">
          <a:xfrm flipH="1">
            <a:off x="460241" y="999575"/>
            <a:ext cx="3035806" cy="15869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tIns="108000" rtlCol="0" anchor="ctr">
            <a:noAutofit/>
          </a:bodyPr>
          <a:lstStyle/>
          <a:p>
            <a:pPr algn="ct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p:cNvSpPr txBox="1"/>
          <p:nvPr/>
        </p:nvSpPr>
        <p:spPr bwMode="gray">
          <a:xfrm>
            <a:off x="783421" y="1395235"/>
            <a:ext cx="2469491" cy="276999"/>
          </a:xfrm>
          <a:prstGeom prst="rect">
            <a:avLst/>
          </a:prstGeom>
          <a:noFill/>
        </p:spPr>
        <p:txBody>
          <a:bodyPr wrap="square" rtlCol="0">
            <a:spAutoFit/>
          </a:bodyPr>
          <a:lstStyle/>
          <a:p>
            <a:pPr algn="ctr"/>
            <a:r>
              <a:rPr lang="en-US" sz="1200" b="1" dirty="0" smtClean="0">
                <a:latin typeface="Huawei Sans" panose="020C0503030203020204" pitchFamily="34" charset="0"/>
              </a:rPr>
              <a:t>Cloud management </a:t>
            </a:r>
            <a:r>
              <a:rPr lang="en-US" sz="1200" b="1" dirty="0" smtClean="0">
                <a:latin typeface="Huawei Sans" panose="020C0503030203020204" pitchFamily="34" charset="0"/>
              </a:rPr>
              <a:t>platform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bwMode="gray">
          <a:xfrm>
            <a:off x="851168" y="1593817"/>
            <a:ext cx="2817140" cy="1015663"/>
          </a:xfrm>
          <a:prstGeom prst="rect">
            <a:avLst/>
          </a:prstGeom>
          <a:noFill/>
        </p:spPr>
        <p:txBody>
          <a:bodyPr wrap="square" rtlCol="0">
            <a:spAutoFit/>
          </a:bodyPr>
          <a:lstStyle/>
          <a:p>
            <a:r>
              <a:rPr lang="en-US" sz="1200" dirty="0" smtClean="0">
                <a:latin typeface="Huawei Sans" panose="020C0503030203020204" pitchFamily="34" charset="0"/>
              </a:rPr>
              <a:t>Device management, network management, user management, Portal page/advertisement customization, network quality visualization...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159"/>
          <p:cNvSpPr/>
          <p:nvPr/>
        </p:nvSpPr>
        <p:spPr bwMode="gray">
          <a:xfrm flipH="1">
            <a:off x="5383609" y="1218899"/>
            <a:ext cx="2005054" cy="10481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tIns="108000" rtlCol="0" anchor="ctr">
            <a:noAutofit/>
          </a:bodyPr>
          <a:lstStyle/>
          <a:p>
            <a:pPr algn="ct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bwMode="gray">
          <a:xfrm>
            <a:off x="5800205" y="1366883"/>
            <a:ext cx="1164101" cy="276999"/>
          </a:xfrm>
          <a:prstGeom prst="rect">
            <a:avLst/>
          </a:prstGeom>
          <a:noFill/>
        </p:spPr>
        <p:txBody>
          <a:bodyPr wrap="none" rtlCol="0">
            <a:spAutoFit/>
          </a:bodyPr>
          <a:lstStyle/>
          <a:p>
            <a:r>
              <a:rPr lang="en-US" sz="1200" b="1" dirty="0" smtClean="0">
                <a:latin typeface="Huawei Sans" panose="020C0503030203020204" pitchFamily="34" charset="0"/>
              </a:rPr>
              <a:t>Cloud service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5590380" y="1615586"/>
            <a:ext cx="1966487" cy="646331"/>
          </a:xfrm>
          <a:prstGeom prst="rect">
            <a:avLst/>
          </a:prstGeom>
          <a:noFill/>
        </p:spPr>
        <p:txBody>
          <a:bodyPr wrap="square" rtlCol="0">
            <a:spAutoFit/>
          </a:bodyPr>
          <a:lstStyle/>
          <a:p>
            <a:r>
              <a:rPr lang="en-US" sz="1200" dirty="0" smtClean="0">
                <a:latin typeface="Huawei Sans" panose="020C0503030203020204" pitchFamily="34" charset="0"/>
              </a:rPr>
              <a:t>LBS, big data analytics, logistics, AI-based identification...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143"/>
          <p:cNvSpPr/>
          <p:nvPr/>
        </p:nvSpPr>
        <p:spPr bwMode="gray">
          <a:xfrm>
            <a:off x="7636507" y="1257203"/>
            <a:ext cx="4112581" cy="4918269"/>
          </a:xfrm>
          <a:prstGeom prst="rect">
            <a:avLst/>
          </a:prstGeom>
        </p:spPr>
        <p:txBody>
          <a:bodyPr wrap="square">
            <a:spAutoFit/>
          </a:bodyPr>
          <a:lstStyle/>
          <a:p>
            <a:pPr marL="285750" indent="-285750" fontAlgn="ctr">
              <a:lnSpc>
                <a:spcPct val="140000"/>
              </a:lnSpc>
              <a:buSzPct val="50000"/>
              <a:buFont typeface="Wingdings" panose="05000000000000000000" pitchFamily="2" charset="2"/>
              <a:buChar char="l"/>
            </a:pPr>
            <a:r>
              <a:rPr lang="en-US" sz="1400" dirty="0" smtClean="0">
                <a:latin typeface="Huawei Sans" panose="020C0503030203020204" pitchFamily="34" charset="0"/>
              </a:rPr>
              <a:t>The shopping mall or supermarket campus network is used to implement digital office</a:t>
            </a:r>
            <a:r>
              <a:rPr lang="en-US" altLang="zh-CN" sz="1400" dirty="0" smtClean="0">
                <a:latin typeface="Huawei Sans" panose="020C0503030203020204" pitchFamily="34" charset="0"/>
              </a:rPr>
              <a:t>s</a:t>
            </a:r>
            <a:r>
              <a:rPr lang="en-US" sz="1400" dirty="0" smtClean="0">
                <a:latin typeface="Huawei Sans" panose="020C0503030203020204" pitchFamily="34" charset="0"/>
              </a:rPr>
              <a:t> and more importantly, realize digital consumption experience </a:t>
            </a:r>
            <a:r>
              <a:rPr lang="en-US" altLang="zh-CN" sz="1400" dirty="0" smtClean="0">
                <a:latin typeface="Huawei Sans" panose="020C0503030203020204" pitchFamily="34" charset="0"/>
              </a:rPr>
              <a:t>spaces</a:t>
            </a:r>
            <a:r>
              <a:rPr lang="en-US" sz="1400" dirty="0" smtClean="0">
                <a:latin typeface="Huawei Sans" panose="020C0503030203020204" pitchFamily="34" charset="0"/>
              </a:rPr>
              <a:t>. Example </a:t>
            </a:r>
            <a:r>
              <a:rPr lang="en-US" altLang="zh-CN" sz="1400" dirty="0" smtClean="0">
                <a:latin typeface="Huawei Sans" panose="020C0503030203020204" pitchFamily="34" charset="0"/>
              </a:rPr>
              <a:t>use cases include</a:t>
            </a:r>
            <a:r>
              <a:rPr lang="en-US" sz="1400" dirty="0" smtClean="0">
                <a:latin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400" dirty="0" smtClean="0">
                <a:latin typeface="Huawei Sans" panose="020C0503030203020204" pitchFamily="34" charset="0"/>
              </a:rPr>
              <a:t>Guest Wi-Fi access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400" dirty="0" smtClean="0">
                <a:latin typeface="Huawei Sans" panose="020C0503030203020204" pitchFamily="34" charset="0"/>
              </a:rPr>
              <a:t>Digital advertising signage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400" dirty="0" smtClean="0">
                <a:latin typeface="Huawei Sans" panose="020C0503030203020204" pitchFamily="34" charset="0"/>
              </a:rPr>
              <a:t>Smart guided shopping</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400" dirty="0" smtClean="0">
                <a:latin typeface="Huawei Sans" panose="020C0503030203020204" pitchFamily="34" charset="0"/>
              </a:rPr>
              <a:t>Electronic shelf label (ESL), etc.</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SzPct val="50000"/>
              <a:buFont typeface="Wingdings" panose="05000000000000000000" pitchFamily="2" charset="2"/>
              <a:buChar char="l"/>
            </a:pPr>
            <a:r>
              <a:rPr lang="en-US" sz="1400" dirty="0" smtClean="0">
                <a:latin typeface="Huawei Sans" panose="020C0503030203020204" pitchFamily="34" charset="0"/>
              </a:rPr>
              <a:t>Market competition and consumer demand evolution drive digital transformation of brick-and-mortar retail stores. With the rise of new retail, shopping malls and supermarkets must focus more on: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400" dirty="0">
                <a:latin typeface="Huawei Sans" panose="020C0503030203020204" pitchFamily="34" charset="0"/>
              </a:rPr>
              <a:t>S</a:t>
            </a:r>
            <a:r>
              <a:rPr lang="en-US" sz="1400" dirty="0" smtClean="0">
                <a:latin typeface="Huawei Sans" panose="020C0503030203020204" pitchFamily="34" charset="0"/>
              </a:rPr>
              <a:t>hopping experience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400" dirty="0">
                <a:latin typeface="Huawei Sans" panose="020C0503030203020204" pitchFamily="34" charset="0"/>
              </a:rPr>
              <a:t>O</a:t>
            </a:r>
            <a:r>
              <a:rPr lang="en-US" sz="1400" dirty="0" smtClean="0">
                <a:latin typeface="Huawei Sans" panose="020C0503030203020204" pitchFamily="34" charset="0"/>
              </a:rPr>
              <a:t>perational efficiency</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a:off x="6043598" y="3242815"/>
            <a:ext cx="434734" cy="276999"/>
          </a:xfrm>
          <a:prstGeom prst="rect">
            <a:avLst/>
          </a:prstGeom>
          <a:noFill/>
        </p:spPr>
        <p:txBody>
          <a:bodyPr wrap="none" rtlCol="0">
            <a:spAutoFit/>
          </a:bodyPr>
          <a:lstStyle/>
          <a:p>
            <a:r>
              <a:rPr lang="en-US" sz="1200" dirty="0" smtClean="0">
                <a:solidFill>
                  <a:schemeClr val="bg1">
                    <a:lumMod val="50000"/>
                  </a:schemeClr>
                </a:solidFill>
                <a:latin typeface="Huawei Sans" panose="020C0503030203020204" pitchFamily="34" charset="0"/>
              </a:rPr>
              <a:t>LTE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任意多边形 148"/>
          <p:cNvSpPr/>
          <p:nvPr/>
        </p:nvSpPr>
        <p:spPr bwMode="gray">
          <a:xfrm>
            <a:off x="5853798" y="3072265"/>
            <a:ext cx="200518" cy="437265"/>
          </a:xfrm>
          <a:custGeom>
            <a:avLst/>
            <a:gdLst>
              <a:gd name="connsiteX0" fmla="*/ 290512 w 414337"/>
              <a:gd name="connsiteY0" fmla="*/ 0 h 677862"/>
              <a:gd name="connsiteX1" fmla="*/ 4762 w 414337"/>
              <a:gd name="connsiteY1" fmla="*/ 349250 h 677862"/>
              <a:gd name="connsiteX2" fmla="*/ 211137 w 414337"/>
              <a:gd name="connsiteY2" fmla="*/ 327025 h 677862"/>
              <a:gd name="connsiteX3" fmla="*/ 0 w 414337"/>
              <a:gd name="connsiteY3" fmla="*/ 677862 h 677862"/>
              <a:gd name="connsiteX4" fmla="*/ 414337 w 414337"/>
              <a:gd name="connsiteY4" fmla="*/ 228600 h 677862"/>
              <a:gd name="connsiteX5" fmla="*/ 157162 w 414337"/>
              <a:gd name="connsiteY5" fmla="*/ 268287 h 677862"/>
              <a:gd name="connsiteX6" fmla="*/ 290512 w 414337"/>
              <a:gd name="connsiteY6" fmla="*/ 0 h 677862"/>
              <a:gd name="connsiteX0" fmla="*/ 352424 w 476249"/>
              <a:gd name="connsiteY0" fmla="*/ 0 h 766762"/>
              <a:gd name="connsiteX1" fmla="*/ 66674 w 476249"/>
              <a:gd name="connsiteY1" fmla="*/ 349250 h 766762"/>
              <a:gd name="connsiteX2" fmla="*/ 273049 w 476249"/>
              <a:gd name="connsiteY2" fmla="*/ 327025 h 766762"/>
              <a:gd name="connsiteX3" fmla="*/ 0 w 476249"/>
              <a:gd name="connsiteY3" fmla="*/ 766762 h 766762"/>
              <a:gd name="connsiteX4" fmla="*/ 476249 w 476249"/>
              <a:gd name="connsiteY4" fmla="*/ 228600 h 766762"/>
              <a:gd name="connsiteX5" fmla="*/ 219074 w 476249"/>
              <a:gd name="connsiteY5" fmla="*/ 268287 h 766762"/>
              <a:gd name="connsiteX6" fmla="*/ 352424 w 476249"/>
              <a:gd name="connsiteY6" fmla="*/ 0 h 766762"/>
              <a:gd name="connsiteX0" fmla="*/ 433386 w 476249"/>
              <a:gd name="connsiteY0" fmla="*/ 0 h 914399"/>
              <a:gd name="connsiteX1" fmla="*/ 66674 w 476249"/>
              <a:gd name="connsiteY1" fmla="*/ 496887 h 914399"/>
              <a:gd name="connsiteX2" fmla="*/ 273049 w 476249"/>
              <a:gd name="connsiteY2" fmla="*/ 474662 h 914399"/>
              <a:gd name="connsiteX3" fmla="*/ 0 w 476249"/>
              <a:gd name="connsiteY3" fmla="*/ 914399 h 914399"/>
              <a:gd name="connsiteX4" fmla="*/ 476249 w 476249"/>
              <a:gd name="connsiteY4" fmla="*/ 376237 h 914399"/>
              <a:gd name="connsiteX5" fmla="*/ 219074 w 476249"/>
              <a:gd name="connsiteY5" fmla="*/ 415924 h 914399"/>
              <a:gd name="connsiteX6" fmla="*/ 433386 w 476249"/>
              <a:gd name="connsiteY6" fmla="*/ 0 h 914399"/>
              <a:gd name="connsiteX0" fmla="*/ 433386 w 444499"/>
              <a:gd name="connsiteY0" fmla="*/ 0 h 914399"/>
              <a:gd name="connsiteX1" fmla="*/ 66674 w 444499"/>
              <a:gd name="connsiteY1" fmla="*/ 496887 h 914399"/>
              <a:gd name="connsiteX2" fmla="*/ 273049 w 444499"/>
              <a:gd name="connsiteY2" fmla="*/ 474662 h 914399"/>
              <a:gd name="connsiteX3" fmla="*/ 0 w 444499"/>
              <a:gd name="connsiteY3" fmla="*/ 914399 h 914399"/>
              <a:gd name="connsiteX4" fmla="*/ 444499 w 444499"/>
              <a:gd name="connsiteY4" fmla="*/ 374650 h 914399"/>
              <a:gd name="connsiteX5" fmla="*/ 219074 w 444499"/>
              <a:gd name="connsiteY5" fmla="*/ 415924 h 914399"/>
              <a:gd name="connsiteX6" fmla="*/ 433386 w 444499"/>
              <a:gd name="connsiteY6" fmla="*/ 0 h 914399"/>
              <a:gd name="connsiteX0" fmla="*/ 433386 w 465137"/>
              <a:gd name="connsiteY0" fmla="*/ 0 h 914399"/>
              <a:gd name="connsiteX1" fmla="*/ 66674 w 465137"/>
              <a:gd name="connsiteY1" fmla="*/ 496887 h 914399"/>
              <a:gd name="connsiteX2" fmla="*/ 273049 w 465137"/>
              <a:gd name="connsiteY2" fmla="*/ 474662 h 914399"/>
              <a:gd name="connsiteX3" fmla="*/ 0 w 465137"/>
              <a:gd name="connsiteY3" fmla="*/ 914399 h 914399"/>
              <a:gd name="connsiteX4" fmla="*/ 465137 w 465137"/>
              <a:gd name="connsiteY4" fmla="*/ 384175 h 914399"/>
              <a:gd name="connsiteX5" fmla="*/ 219074 w 465137"/>
              <a:gd name="connsiteY5" fmla="*/ 415924 h 914399"/>
              <a:gd name="connsiteX6" fmla="*/ 433386 w 465137"/>
              <a:gd name="connsiteY6" fmla="*/ 0 h 914399"/>
              <a:gd name="connsiteX0" fmla="*/ 433386 w 458787"/>
              <a:gd name="connsiteY0" fmla="*/ 0 h 914399"/>
              <a:gd name="connsiteX1" fmla="*/ 66674 w 458787"/>
              <a:gd name="connsiteY1" fmla="*/ 496887 h 914399"/>
              <a:gd name="connsiteX2" fmla="*/ 273049 w 458787"/>
              <a:gd name="connsiteY2" fmla="*/ 474662 h 914399"/>
              <a:gd name="connsiteX3" fmla="*/ 0 w 458787"/>
              <a:gd name="connsiteY3" fmla="*/ 914399 h 914399"/>
              <a:gd name="connsiteX4" fmla="*/ 458787 w 458787"/>
              <a:gd name="connsiteY4" fmla="*/ 382587 h 914399"/>
              <a:gd name="connsiteX5" fmla="*/ 219074 w 458787"/>
              <a:gd name="connsiteY5" fmla="*/ 415924 h 914399"/>
              <a:gd name="connsiteX6" fmla="*/ 433386 w 458787"/>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09131 w 433386"/>
              <a:gd name="connsiteY4" fmla="*/ 380602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17496 w 430980"/>
              <a:gd name="connsiteY0" fmla="*/ 0 h 910427"/>
              <a:gd name="connsiteX1" fmla="*/ 66674 w 430980"/>
              <a:gd name="connsiteY1" fmla="*/ 492915 h 910427"/>
              <a:gd name="connsiteX2" fmla="*/ 209490 w 430980"/>
              <a:gd name="connsiteY2" fmla="*/ 492539 h 910427"/>
              <a:gd name="connsiteX3" fmla="*/ 0 w 430980"/>
              <a:gd name="connsiteY3" fmla="*/ 910427 h 910427"/>
              <a:gd name="connsiteX4" fmla="*/ 430980 w 430980"/>
              <a:gd name="connsiteY4" fmla="*/ 382587 h 910427"/>
              <a:gd name="connsiteX5" fmla="*/ 227019 w 430980"/>
              <a:gd name="connsiteY5" fmla="*/ 394077 h 910427"/>
              <a:gd name="connsiteX6" fmla="*/ 417496 w 430980"/>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81324 w 417496"/>
              <a:gd name="connsiteY4" fmla="*/ 366698 h 910427"/>
              <a:gd name="connsiteX5" fmla="*/ 227019 w 417496"/>
              <a:gd name="connsiteY5" fmla="*/ 394077 h 910427"/>
              <a:gd name="connsiteX6" fmla="*/ 417496 w 417496"/>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91256 w 417496"/>
              <a:gd name="connsiteY4" fmla="*/ 372657 h 910427"/>
              <a:gd name="connsiteX5" fmla="*/ 227019 w 417496"/>
              <a:gd name="connsiteY5" fmla="*/ 394077 h 910427"/>
              <a:gd name="connsiteX6" fmla="*/ 417496 w 417496"/>
              <a:gd name="connsiteY6" fmla="*/ 0 h 91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496" h="910427">
                <a:moveTo>
                  <a:pt x="417496" y="0"/>
                </a:moveTo>
                <a:lnTo>
                  <a:pt x="66674" y="492915"/>
                </a:lnTo>
                <a:lnTo>
                  <a:pt x="209490" y="492539"/>
                </a:lnTo>
                <a:lnTo>
                  <a:pt x="0" y="910427"/>
                </a:lnTo>
                <a:lnTo>
                  <a:pt x="391256" y="372657"/>
                </a:lnTo>
                <a:lnTo>
                  <a:pt x="227019" y="394077"/>
                </a:lnTo>
                <a:lnTo>
                  <a:pt x="417496"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0" name="图片 149"/>
          <p:cNvPicPr>
            <a:picLocks noChangeAspect="1"/>
          </p:cNvPicPr>
          <p:nvPr/>
        </p:nvPicPr>
        <p:blipFill>
          <a:blip r:embed="rId13" cstate="print">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tretch>
            <a:fillRect/>
          </a:stretch>
        </p:blipFill>
        <p:spPr bwMode="gray">
          <a:xfrm>
            <a:off x="4594702" y="2050922"/>
            <a:ext cx="272195" cy="357650"/>
          </a:xfrm>
          <a:prstGeom prst="rect">
            <a:avLst/>
          </a:prstGeom>
        </p:spPr>
      </p:pic>
      <p:sp>
        <p:nvSpPr>
          <p:cNvPr id="151" name="文本框 150"/>
          <p:cNvSpPr txBox="1"/>
          <p:nvPr/>
        </p:nvSpPr>
        <p:spPr bwMode="gray">
          <a:xfrm>
            <a:off x="4329721" y="2445093"/>
            <a:ext cx="1459133" cy="523220"/>
          </a:xfrm>
          <a:prstGeom prst="rect">
            <a:avLst/>
          </a:prstGeom>
          <a:noFill/>
        </p:spPr>
        <p:txBody>
          <a:bodyPr wrap="square" rtlCol="0">
            <a:spAutoFit/>
          </a:bodyPr>
          <a:lstStyle/>
          <a:p>
            <a:r>
              <a:rPr lang="en-US" sz="1400" dirty="0" smtClean="0">
                <a:solidFill>
                  <a:schemeClr val="bg1">
                    <a:lumMod val="50000"/>
                  </a:schemeClr>
                </a:solidFill>
                <a:latin typeface="Huawei Sans" panose="020C0503030203020204" pitchFamily="34" charset="0"/>
              </a:rPr>
              <a:t>Carrier's LTE base station</a:t>
            </a:r>
            <a:endParaRPr lang="en-US" sz="1400" dirty="0">
              <a:solidFill>
                <a:schemeClr val="bg1">
                  <a:lumMod val="50000"/>
                </a:schemeClr>
              </a:solidFill>
              <a:latin typeface="Huawei Sans" panose="020C0503030203020204" pitchFamily="34" charset="0"/>
            </a:endParaRPr>
          </a:p>
        </p:txBody>
      </p:sp>
      <p:pic>
        <p:nvPicPr>
          <p:cNvPr id="152" name="图片 131" descr="数据中心-蓝.png"/>
          <p:cNvPicPr>
            <a:picLocks noChangeAspect="1"/>
          </p:cNvPicPr>
          <p:nvPr/>
        </p:nvPicPr>
        <p:blipFill>
          <a:blip r:embed="rId10" cstate="print"/>
          <a:stretch>
            <a:fillRect/>
          </a:stretch>
        </p:blipFill>
        <p:spPr bwMode="gray">
          <a:xfrm>
            <a:off x="3196452" y="5134532"/>
            <a:ext cx="244668" cy="329070"/>
          </a:xfrm>
          <a:prstGeom prst="rect">
            <a:avLst/>
          </a:prstGeom>
        </p:spPr>
      </p:pic>
      <p:pic>
        <p:nvPicPr>
          <p:cNvPr id="153" name="图片 136" descr="Web服务器-蓝.png"/>
          <p:cNvPicPr>
            <a:picLocks noChangeAspect="1"/>
          </p:cNvPicPr>
          <p:nvPr/>
        </p:nvPicPr>
        <p:blipFill>
          <a:blip r:embed="rId11" cstate="print"/>
          <a:stretch>
            <a:fillRect/>
          </a:stretch>
        </p:blipFill>
        <p:spPr bwMode="gray">
          <a:xfrm>
            <a:off x="3598488" y="5186688"/>
            <a:ext cx="156104" cy="224759"/>
          </a:xfrm>
          <a:prstGeom prst="rect">
            <a:avLst/>
          </a:prstGeom>
        </p:spPr>
      </p:pic>
      <p:pic>
        <p:nvPicPr>
          <p:cNvPr id="154" name="图片 153" descr="笔记本电脑.png"/>
          <p:cNvPicPr>
            <a:picLocks noChangeAspect="1"/>
          </p:cNvPicPr>
          <p:nvPr/>
        </p:nvPicPr>
        <p:blipFill>
          <a:blip r:embed="rId6" cstate="print"/>
          <a:stretch>
            <a:fillRect/>
          </a:stretch>
        </p:blipFill>
        <p:spPr bwMode="gray">
          <a:xfrm>
            <a:off x="2174934" y="5196701"/>
            <a:ext cx="405544" cy="254245"/>
          </a:xfrm>
          <a:prstGeom prst="rect">
            <a:avLst/>
          </a:prstGeom>
        </p:spPr>
      </p:pic>
      <p:pic>
        <p:nvPicPr>
          <p:cNvPr id="155" name="图片 131" descr="数据中心-蓝.png"/>
          <p:cNvPicPr>
            <a:picLocks noChangeAspect="1"/>
          </p:cNvPicPr>
          <p:nvPr/>
        </p:nvPicPr>
        <p:blipFill>
          <a:blip r:embed="rId10" cstate="print"/>
          <a:stretch>
            <a:fillRect/>
          </a:stretch>
        </p:blipFill>
        <p:spPr bwMode="gray">
          <a:xfrm>
            <a:off x="6384984" y="5134532"/>
            <a:ext cx="244668" cy="329070"/>
          </a:xfrm>
          <a:prstGeom prst="rect">
            <a:avLst/>
          </a:prstGeom>
        </p:spPr>
      </p:pic>
      <p:pic>
        <p:nvPicPr>
          <p:cNvPr id="156" name="图片 136" descr="Web服务器-蓝.png"/>
          <p:cNvPicPr>
            <a:picLocks noChangeAspect="1"/>
          </p:cNvPicPr>
          <p:nvPr/>
        </p:nvPicPr>
        <p:blipFill>
          <a:blip r:embed="rId11" cstate="print"/>
          <a:stretch>
            <a:fillRect/>
          </a:stretch>
        </p:blipFill>
        <p:spPr bwMode="gray">
          <a:xfrm>
            <a:off x="6787020" y="5186688"/>
            <a:ext cx="156104" cy="224759"/>
          </a:xfrm>
          <a:prstGeom prst="rect">
            <a:avLst/>
          </a:prstGeom>
        </p:spPr>
      </p:pic>
      <p:sp>
        <p:nvSpPr>
          <p:cNvPr id="157" name="任意多边形 156"/>
          <p:cNvSpPr/>
          <p:nvPr/>
        </p:nvSpPr>
        <p:spPr bwMode="gray">
          <a:xfrm rot="5400000">
            <a:off x="5036421" y="2075173"/>
            <a:ext cx="200518" cy="437265"/>
          </a:xfrm>
          <a:custGeom>
            <a:avLst/>
            <a:gdLst>
              <a:gd name="connsiteX0" fmla="*/ 290512 w 414337"/>
              <a:gd name="connsiteY0" fmla="*/ 0 h 677862"/>
              <a:gd name="connsiteX1" fmla="*/ 4762 w 414337"/>
              <a:gd name="connsiteY1" fmla="*/ 349250 h 677862"/>
              <a:gd name="connsiteX2" fmla="*/ 211137 w 414337"/>
              <a:gd name="connsiteY2" fmla="*/ 327025 h 677862"/>
              <a:gd name="connsiteX3" fmla="*/ 0 w 414337"/>
              <a:gd name="connsiteY3" fmla="*/ 677862 h 677862"/>
              <a:gd name="connsiteX4" fmla="*/ 414337 w 414337"/>
              <a:gd name="connsiteY4" fmla="*/ 228600 h 677862"/>
              <a:gd name="connsiteX5" fmla="*/ 157162 w 414337"/>
              <a:gd name="connsiteY5" fmla="*/ 268287 h 677862"/>
              <a:gd name="connsiteX6" fmla="*/ 290512 w 414337"/>
              <a:gd name="connsiteY6" fmla="*/ 0 h 677862"/>
              <a:gd name="connsiteX0" fmla="*/ 352424 w 476249"/>
              <a:gd name="connsiteY0" fmla="*/ 0 h 766762"/>
              <a:gd name="connsiteX1" fmla="*/ 66674 w 476249"/>
              <a:gd name="connsiteY1" fmla="*/ 349250 h 766762"/>
              <a:gd name="connsiteX2" fmla="*/ 273049 w 476249"/>
              <a:gd name="connsiteY2" fmla="*/ 327025 h 766762"/>
              <a:gd name="connsiteX3" fmla="*/ 0 w 476249"/>
              <a:gd name="connsiteY3" fmla="*/ 766762 h 766762"/>
              <a:gd name="connsiteX4" fmla="*/ 476249 w 476249"/>
              <a:gd name="connsiteY4" fmla="*/ 228600 h 766762"/>
              <a:gd name="connsiteX5" fmla="*/ 219074 w 476249"/>
              <a:gd name="connsiteY5" fmla="*/ 268287 h 766762"/>
              <a:gd name="connsiteX6" fmla="*/ 352424 w 476249"/>
              <a:gd name="connsiteY6" fmla="*/ 0 h 766762"/>
              <a:gd name="connsiteX0" fmla="*/ 433386 w 476249"/>
              <a:gd name="connsiteY0" fmla="*/ 0 h 914399"/>
              <a:gd name="connsiteX1" fmla="*/ 66674 w 476249"/>
              <a:gd name="connsiteY1" fmla="*/ 496887 h 914399"/>
              <a:gd name="connsiteX2" fmla="*/ 273049 w 476249"/>
              <a:gd name="connsiteY2" fmla="*/ 474662 h 914399"/>
              <a:gd name="connsiteX3" fmla="*/ 0 w 476249"/>
              <a:gd name="connsiteY3" fmla="*/ 914399 h 914399"/>
              <a:gd name="connsiteX4" fmla="*/ 476249 w 476249"/>
              <a:gd name="connsiteY4" fmla="*/ 376237 h 914399"/>
              <a:gd name="connsiteX5" fmla="*/ 219074 w 476249"/>
              <a:gd name="connsiteY5" fmla="*/ 415924 h 914399"/>
              <a:gd name="connsiteX6" fmla="*/ 433386 w 476249"/>
              <a:gd name="connsiteY6" fmla="*/ 0 h 914399"/>
              <a:gd name="connsiteX0" fmla="*/ 433386 w 444499"/>
              <a:gd name="connsiteY0" fmla="*/ 0 h 914399"/>
              <a:gd name="connsiteX1" fmla="*/ 66674 w 444499"/>
              <a:gd name="connsiteY1" fmla="*/ 496887 h 914399"/>
              <a:gd name="connsiteX2" fmla="*/ 273049 w 444499"/>
              <a:gd name="connsiteY2" fmla="*/ 474662 h 914399"/>
              <a:gd name="connsiteX3" fmla="*/ 0 w 444499"/>
              <a:gd name="connsiteY3" fmla="*/ 914399 h 914399"/>
              <a:gd name="connsiteX4" fmla="*/ 444499 w 444499"/>
              <a:gd name="connsiteY4" fmla="*/ 374650 h 914399"/>
              <a:gd name="connsiteX5" fmla="*/ 219074 w 444499"/>
              <a:gd name="connsiteY5" fmla="*/ 415924 h 914399"/>
              <a:gd name="connsiteX6" fmla="*/ 433386 w 444499"/>
              <a:gd name="connsiteY6" fmla="*/ 0 h 914399"/>
              <a:gd name="connsiteX0" fmla="*/ 433386 w 465137"/>
              <a:gd name="connsiteY0" fmla="*/ 0 h 914399"/>
              <a:gd name="connsiteX1" fmla="*/ 66674 w 465137"/>
              <a:gd name="connsiteY1" fmla="*/ 496887 h 914399"/>
              <a:gd name="connsiteX2" fmla="*/ 273049 w 465137"/>
              <a:gd name="connsiteY2" fmla="*/ 474662 h 914399"/>
              <a:gd name="connsiteX3" fmla="*/ 0 w 465137"/>
              <a:gd name="connsiteY3" fmla="*/ 914399 h 914399"/>
              <a:gd name="connsiteX4" fmla="*/ 465137 w 465137"/>
              <a:gd name="connsiteY4" fmla="*/ 384175 h 914399"/>
              <a:gd name="connsiteX5" fmla="*/ 219074 w 465137"/>
              <a:gd name="connsiteY5" fmla="*/ 415924 h 914399"/>
              <a:gd name="connsiteX6" fmla="*/ 433386 w 465137"/>
              <a:gd name="connsiteY6" fmla="*/ 0 h 914399"/>
              <a:gd name="connsiteX0" fmla="*/ 433386 w 458787"/>
              <a:gd name="connsiteY0" fmla="*/ 0 h 914399"/>
              <a:gd name="connsiteX1" fmla="*/ 66674 w 458787"/>
              <a:gd name="connsiteY1" fmla="*/ 496887 h 914399"/>
              <a:gd name="connsiteX2" fmla="*/ 273049 w 458787"/>
              <a:gd name="connsiteY2" fmla="*/ 474662 h 914399"/>
              <a:gd name="connsiteX3" fmla="*/ 0 w 458787"/>
              <a:gd name="connsiteY3" fmla="*/ 914399 h 914399"/>
              <a:gd name="connsiteX4" fmla="*/ 458787 w 458787"/>
              <a:gd name="connsiteY4" fmla="*/ 382587 h 914399"/>
              <a:gd name="connsiteX5" fmla="*/ 219074 w 458787"/>
              <a:gd name="connsiteY5" fmla="*/ 415924 h 914399"/>
              <a:gd name="connsiteX6" fmla="*/ 433386 w 458787"/>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09131 w 433386"/>
              <a:gd name="connsiteY4" fmla="*/ 380602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73049 w 433386"/>
              <a:gd name="connsiteY2" fmla="*/ 474662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19074 w 433386"/>
              <a:gd name="connsiteY5" fmla="*/ 415924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33386 w 433386"/>
              <a:gd name="connsiteY0" fmla="*/ 0 h 914399"/>
              <a:gd name="connsiteX1" fmla="*/ 66674 w 433386"/>
              <a:gd name="connsiteY1" fmla="*/ 496887 h 914399"/>
              <a:gd name="connsiteX2" fmla="*/ 209490 w 433386"/>
              <a:gd name="connsiteY2" fmla="*/ 496511 h 914399"/>
              <a:gd name="connsiteX3" fmla="*/ 0 w 433386"/>
              <a:gd name="connsiteY3" fmla="*/ 914399 h 914399"/>
              <a:gd name="connsiteX4" fmla="*/ 430980 w 433386"/>
              <a:gd name="connsiteY4" fmla="*/ 386559 h 914399"/>
              <a:gd name="connsiteX5" fmla="*/ 227019 w 433386"/>
              <a:gd name="connsiteY5" fmla="*/ 398049 h 914399"/>
              <a:gd name="connsiteX6" fmla="*/ 433386 w 433386"/>
              <a:gd name="connsiteY6" fmla="*/ 0 h 914399"/>
              <a:gd name="connsiteX0" fmla="*/ 417496 w 430980"/>
              <a:gd name="connsiteY0" fmla="*/ 0 h 910427"/>
              <a:gd name="connsiteX1" fmla="*/ 66674 w 430980"/>
              <a:gd name="connsiteY1" fmla="*/ 492915 h 910427"/>
              <a:gd name="connsiteX2" fmla="*/ 209490 w 430980"/>
              <a:gd name="connsiteY2" fmla="*/ 492539 h 910427"/>
              <a:gd name="connsiteX3" fmla="*/ 0 w 430980"/>
              <a:gd name="connsiteY3" fmla="*/ 910427 h 910427"/>
              <a:gd name="connsiteX4" fmla="*/ 430980 w 430980"/>
              <a:gd name="connsiteY4" fmla="*/ 382587 h 910427"/>
              <a:gd name="connsiteX5" fmla="*/ 227019 w 430980"/>
              <a:gd name="connsiteY5" fmla="*/ 394077 h 910427"/>
              <a:gd name="connsiteX6" fmla="*/ 417496 w 430980"/>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81324 w 417496"/>
              <a:gd name="connsiteY4" fmla="*/ 366698 h 910427"/>
              <a:gd name="connsiteX5" fmla="*/ 227019 w 417496"/>
              <a:gd name="connsiteY5" fmla="*/ 394077 h 910427"/>
              <a:gd name="connsiteX6" fmla="*/ 417496 w 417496"/>
              <a:gd name="connsiteY6" fmla="*/ 0 h 910427"/>
              <a:gd name="connsiteX0" fmla="*/ 417496 w 417496"/>
              <a:gd name="connsiteY0" fmla="*/ 0 h 910427"/>
              <a:gd name="connsiteX1" fmla="*/ 66674 w 417496"/>
              <a:gd name="connsiteY1" fmla="*/ 492915 h 910427"/>
              <a:gd name="connsiteX2" fmla="*/ 209490 w 417496"/>
              <a:gd name="connsiteY2" fmla="*/ 492539 h 910427"/>
              <a:gd name="connsiteX3" fmla="*/ 0 w 417496"/>
              <a:gd name="connsiteY3" fmla="*/ 910427 h 910427"/>
              <a:gd name="connsiteX4" fmla="*/ 391256 w 417496"/>
              <a:gd name="connsiteY4" fmla="*/ 372657 h 910427"/>
              <a:gd name="connsiteX5" fmla="*/ 227019 w 417496"/>
              <a:gd name="connsiteY5" fmla="*/ 394077 h 910427"/>
              <a:gd name="connsiteX6" fmla="*/ 417496 w 417496"/>
              <a:gd name="connsiteY6" fmla="*/ 0 h 91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496" h="910427">
                <a:moveTo>
                  <a:pt x="417496" y="0"/>
                </a:moveTo>
                <a:lnTo>
                  <a:pt x="66674" y="492915"/>
                </a:lnTo>
                <a:lnTo>
                  <a:pt x="209490" y="492539"/>
                </a:lnTo>
                <a:lnTo>
                  <a:pt x="0" y="910427"/>
                </a:lnTo>
                <a:lnTo>
                  <a:pt x="391256" y="372657"/>
                </a:lnTo>
                <a:lnTo>
                  <a:pt x="227019" y="394077"/>
                </a:lnTo>
                <a:lnTo>
                  <a:pt x="417496"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083899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smtClean="0">
                <a:solidFill>
                  <a:schemeClr val="bg1">
                    <a:lumMod val="50000"/>
                  </a:schemeClr>
                </a:solidFill>
              </a:rPr>
              <a:t>Introduction to Campus Networks</a:t>
            </a:r>
            <a:endParaRPr lang="en-US" altLang="zh-CN" dirty="0" smtClean="0">
              <a:solidFill>
                <a:schemeClr val="bg1">
                  <a:lumMod val="50000"/>
                </a:schemeClr>
              </a:solidFill>
              <a:sym typeface="Huawei Sans" panose="020C0503030203020204" pitchFamily="34" charset="0"/>
            </a:endParaRPr>
          </a:p>
          <a:p>
            <a:r>
              <a:rPr lang="en-US" altLang="zh-CN" dirty="0" smtClean="0">
                <a:solidFill>
                  <a:schemeClr val="bg1">
                    <a:lumMod val="50000"/>
                  </a:schemeClr>
                </a:solidFill>
              </a:rPr>
              <a:t>Typical Campus Network Scenarios</a:t>
            </a:r>
            <a:endParaRPr lang="en-US" altLang="zh-CN" dirty="0" smtClean="0">
              <a:solidFill>
                <a:schemeClr val="bg1">
                  <a:lumMod val="50000"/>
                </a:schemeClr>
              </a:solidFill>
              <a:sym typeface="Huawei Sans" panose="020C0503030203020204" pitchFamily="34" charset="0"/>
            </a:endParaRPr>
          </a:p>
          <a:p>
            <a:r>
              <a:rPr lang="en-US" altLang="zh-CN" b="1" dirty="0" smtClean="0"/>
              <a:t>Campus Network Trends and Challenges</a:t>
            </a:r>
            <a:endParaRPr lang="en-US" altLang="zh-CN" b="1" dirty="0" smtClean="0">
              <a:sym typeface="Huawei Sans" panose="020C0503030203020204" pitchFamily="34" charset="0"/>
            </a:endParaRPr>
          </a:p>
          <a:p>
            <a:r>
              <a:rPr lang="en-US" altLang="zh-CN" dirty="0" smtClean="0">
                <a:solidFill>
                  <a:schemeClr val="bg1">
                    <a:lumMod val="50000"/>
                  </a:schemeClr>
                </a:solidFill>
              </a:rPr>
              <a:t>Huawei </a:t>
            </a:r>
            <a:r>
              <a:rPr lang="en-US" altLang="zh-CN" dirty="0" err="1" smtClean="0">
                <a:solidFill>
                  <a:schemeClr val="bg1">
                    <a:lumMod val="50000"/>
                  </a:schemeClr>
                </a:solidFill>
              </a:rPr>
              <a:t>CloudCampus</a:t>
            </a:r>
            <a:r>
              <a:rPr lang="en-US" altLang="zh-CN" dirty="0" smtClean="0">
                <a:solidFill>
                  <a:schemeClr val="bg1">
                    <a:lumMod val="50000"/>
                  </a:schemeClr>
                </a:solidFill>
              </a:rPr>
              <a:t> Solution</a:t>
            </a:r>
            <a:endParaRPr lang="en-US" altLang="zh-CN" dirty="0" smtClean="0">
              <a:solidFill>
                <a:schemeClr val="bg1">
                  <a:lumMod val="50000"/>
                </a:schemeClr>
              </a:solidFill>
              <a:sym typeface="Huawei Sans" panose="020C0503030203020204" pitchFamily="34" charset="0"/>
            </a:endParaRPr>
          </a:p>
          <a:p>
            <a:endParaRPr lang="zh-CN" altLang="en-US" dirty="0"/>
          </a:p>
        </p:txBody>
      </p:sp>
    </p:spTree>
    <p:extLst>
      <p:ext uri="{BB962C8B-B14F-4D97-AF65-F5344CB8AC3E}">
        <p14:creationId xmlns:p14="http://schemas.microsoft.com/office/powerpoint/2010/main" val="23415699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mtClean="0"/>
              <a:t>Campus Network and Solution Overview</a:t>
            </a:r>
            <a:endParaRPr lang="zh-CN" altLang="en-US" dirty="0"/>
          </a:p>
        </p:txBody>
      </p:sp>
      <p:sp>
        <p:nvSpPr>
          <p:cNvPr id="6" name="文本占位符 5"/>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5435785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stretch>
            <a:fillRect/>
          </a:stretch>
        </p:blipFill>
        <p:spPr bwMode="gray">
          <a:xfrm>
            <a:off x="5023609" y="2478713"/>
            <a:ext cx="6222960" cy="3743134"/>
          </a:xfrm>
          <a:prstGeom prst="rect">
            <a:avLst/>
          </a:prstGeom>
        </p:spPr>
      </p:pic>
      <p:sp>
        <p:nvSpPr>
          <p:cNvPr id="2" name="标题 1"/>
          <p:cNvSpPr>
            <a:spLocks noGrp="1"/>
          </p:cNvSpPr>
          <p:nvPr>
            <p:ph type="title"/>
          </p:nvPr>
        </p:nvSpPr>
        <p:spPr bwMode="gray"/>
        <p:txBody>
          <a:bodyPr>
            <a:normAutofit/>
          </a:bodyPr>
          <a:lstStyle/>
          <a:p>
            <a:r>
              <a:rPr lang="en-US" altLang="zh-CN" dirty="0" smtClean="0">
                <a:sym typeface="Huawei Sans" panose="020C0503030203020204" pitchFamily="34" charset="0"/>
              </a:rPr>
              <a:t>Driven by Business and Technology, Digital Is Changing the Way We Work and Live</a:t>
            </a:r>
            <a:endParaRPr lang="zh-CN" altLang="en-US" dirty="0"/>
          </a:p>
        </p:txBody>
      </p:sp>
      <p:sp>
        <p:nvSpPr>
          <p:cNvPr id="4" name="圆角矩形 75"/>
          <p:cNvSpPr/>
          <p:nvPr/>
        </p:nvSpPr>
        <p:spPr bwMode="gray">
          <a:xfrm>
            <a:off x="446089" y="1500919"/>
            <a:ext cx="4127334" cy="341170"/>
          </a:xfrm>
          <a:prstGeom prst="roundRect">
            <a:avLst>
              <a:gd name="adj" fmla="val 1060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base"/>
            <a:r>
              <a:rPr lang="en-US" altLang="zh-CN" sz="1200" kern="0" dirty="0">
                <a:solidFill>
                  <a:srgbClr val="30B5C5"/>
                </a:solidFill>
                <a:sym typeface="Huawei Sans" panose="020C0503030203020204" pitchFamily="34" charset="0"/>
              </a:rPr>
              <a:t>Two drivers: Business needs and </a:t>
            </a:r>
            <a:r>
              <a:rPr lang="en-US" altLang="zh-CN" sz="1200" kern="0" dirty="0" smtClean="0">
                <a:solidFill>
                  <a:srgbClr val="30B5C5"/>
                </a:solidFill>
                <a:sym typeface="Huawei Sans" panose="020C0503030203020204" pitchFamily="34" charset="0"/>
              </a:rPr>
              <a:t>technology advances</a:t>
            </a:r>
            <a:endParaRPr lang="en-US" altLang="zh-CN" sz="1200" kern="0" dirty="0">
              <a:solidFill>
                <a:srgbClr val="30B5C5"/>
              </a:solidFill>
              <a:sym typeface="Huawei Sans" panose="020C0503030203020204" pitchFamily="34" charset="0"/>
            </a:endParaRPr>
          </a:p>
        </p:txBody>
      </p:sp>
      <p:sp>
        <p:nvSpPr>
          <p:cNvPr id="5" name="圆角矩形 75"/>
          <p:cNvSpPr/>
          <p:nvPr/>
        </p:nvSpPr>
        <p:spPr bwMode="gray">
          <a:xfrm>
            <a:off x="446089" y="1893620"/>
            <a:ext cx="4127334" cy="4307155"/>
          </a:xfrm>
          <a:prstGeom prst="roundRect">
            <a:avLst>
              <a:gd name="adj" fmla="val 1278"/>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75"/>
          <p:cNvSpPr/>
          <p:nvPr/>
        </p:nvSpPr>
        <p:spPr bwMode="gray">
          <a:xfrm>
            <a:off x="4682118" y="1500919"/>
            <a:ext cx="7063796" cy="341170"/>
          </a:xfrm>
          <a:prstGeom prst="roundRect">
            <a:avLst>
              <a:gd name="adj" fmla="val 1060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base"/>
            <a:r>
              <a:rPr lang="en-US" altLang="zh-CN" sz="1400" kern="0" dirty="0">
                <a:solidFill>
                  <a:srgbClr val="30B5C5"/>
                </a:solidFill>
                <a:sym typeface="Huawei Sans" panose="020C0503030203020204" pitchFamily="34" charset="0"/>
              </a:rPr>
              <a:t>Digital consumption experience spaces</a:t>
            </a:r>
          </a:p>
        </p:txBody>
      </p:sp>
      <p:sp>
        <p:nvSpPr>
          <p:cNvPr id="9" name="圆角矩形 8"/>
          <p:cNvSpPr/>
          <p:nvPr/>
        </p:nvSpPr>
        <p:spPr bwMode="gray">
          <a:xfrm>
            <a:off x="1682458" y="2411269"/>
            <a:ext cx="2713272" cy="466465"/>
          </a:xfrm>
          <a:prstGeom prst="roundRect">
            <a:avLst/>
          </a:prstGeom>
          <a:solidFill>
            <a:srgbClr val="BEE9EE"/>
          </a:solidFill>
          <a:ln w="25400" cap="flat" cmpd="sng" algn="ctr">
            <a:noFill/>
            <a:prstDash val="solid"/>
          </a:ln>
          <a:effectLst/>
        </p:spPr>
        <p:txBody>
          <a:bodyPr rtlCol="0" anchor="ctr"/>
          <a:lstStyle/>
          <a:p>
            <a:pPr lvl="0" algn="r" defTabSz="1219028">
              <a:defRPr/>
            </a:pPr>
            <a:endParaRPr lang="en-US" altLang="zh-CN" sz="1400" kern="0" dirty="0">
              <a:solidFill>
                <a:srgbClr val="595757"/>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1682458" y="2950287"/>
            <a:ext cx="2713272" cy="466465"/>
          </a:xfrm>
          <a:prstGeom prst="roundRect">
            <a:avLst/>
          </a:prstGeom>
          <a:solidFill>
            <a:srgbClr val="BEE9EE"/>
          </a:solidFill>
          <a:ln w="25400" cap="flat" cmpd="sng" algn="ctr">
            <a:noFill/>
            <a:prstDash val="solid"/>
          </a:ln>
          <a:effectLst/>
        </p:spPr>
        <p:txBody>
          <a:bodyPr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595757"/>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11" name="椭圆 10"/>
          <p:cNvSpPr/>
          <p:nvPr/>
        </p:nvSpPr>
        <p:spPr bwMode="gray">
          <a:xfrm>
            <a:off x="554783" y="2068906"/>
            <a:ext cx="1692000" cy="1690208"/>
          </a:xfrm>
          <a:prstGeom prst="ellipse">
            <a:avLst/>
          </a:prstGeom>
          <a:solidFill>
            <a:sysClr val="window" lastClr="FFFFFF"/>
          </a:solidFill>
          <a:ln w="25400" cap="flat" cmpd="sng" algn="ctr">
            <a:noFill/>
            <a:prstDash val="solid"/>
          </a:ln>
          <a:effectLst/>
        </p:spPr>
        <p:txBody>
          <a:bodyPr rtlCol="0" anchor="ctr"/>
          <a:lstStyle/>
          <a:p>
            <a:pPr algn="ctr" defTabSz="1219028">
              <a:defRPr/>
            </a:pPr>
            <a:r>
              <a:rPr lang="zh-CN" altLang="en-US" sz="1600"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12" name="椭圆 11"/>
          <p:cNvSpPr/>
          <p:nvPr/>
        </p:nvSpPr>
        <p:spPr bwMode="gray">
          <a:xfrm>
            <a:off x="849983" y="2363210"/>
            <a:ext cx="1101600" cy="1101600"/>
          </a:xfrm>
          <a:prstGeom prst="ellipse">
            <a:avLst/>
          </a:prstGeom>
          <a:solidFill>
            <a:srgbClr val="94DAE2"/>
          </a:solidFill>
          <a:ln w="25400" cap="flat" cmpd="sng" algn="ctr">
            <a:noFill/>
            <a:prstDash val="solid"/>
          </a:ln>
          <a:effectLst/>
        </p:spPr>
        <p:txBody>
          <a:bodyPr rtlCol="0" anchor="ctr"/>
          <a:lstStyle/>
          <a:p>
            <a:pPr lvl="0" algn="ctr" defTabSz="1219028">
              <a:defRPr/>
            </a:pPr>
            <a:endParaRPr kumimoji="0" lang="zh-CN" altLang="en-US" sz="16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1720562" y="5499670"/>
            <a:ext cx="2675168" cy="271119"/>
          </a:xfrm>
          <a:prstGeom prst="roundRect">
            <a:avLst/>
          </a:prstGeom>
          <a:solidFill>
            <a:srgbClr val="BEE9EE"/>
          </a:solidFill>
          <a:ln w="25400" cap="flat" cmpd="sng" algn="ctr">
            <a:noFill/>
            <a:prstDash val="solid"/>
          </a:ln>
          <a:effectLst/>
        </p:spPr>
        <p:txBody>
          <a:bodyPr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Cloud computing</a:t>
            </a:r>
            <a:endParaRPr kumimoji="0" lang="zh-CN" altLang="en-US"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bwMode="gray">
          <a:xfrm>
            <a:off x="1720562" y="5188058"/>
            <a:ext cx="2675168" cy="271119"/>
          </a:xfrm>
          <a:prstGeom prst="roundRect">
            <a:avLst/>
          </a:prstGeom>
          <a:solidFill>
            <a:srgbClr val="BEE9EE"/>
          </a:solidFill>
          <a:ln w="25400" cap="flat" cmpd="sng" algn="ctr">
            <a:noFill/>
            <a:prstDash val="solid"/>
          </a:ln>
          <a:effectLst/>
        </p:spPr>
        <p:txBody>
          <a:bodyPr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Big data analytics</a:t>
            </a:r>
            <a:endParaRPr kumimoji="0" lang="zh-CN" altLang="en-US"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1699249" y="4876448"/>
            <a:ext cx="2696481" cy="271119"/>
          </a:xfrm>
          <a:prstGeom prst="roundRect">
            <a:avLst/>
          </a:prstGeom>
          <a:solidFill>
            <a:srgbClr val="BEE9EE"/>
          </a:solidFill>
          <a:ln w="25400" cap="flat" cmpd="sng" algn="ctr">
            <a:noFill/>
            <a:prstDash val="solid"/>
          </a:ln>
          <a:effectLst/>
        </p:spPr>
        <p:txBody>
          <a:bodyPr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AI</a:t>
            </a:r>
            <a:endParaRPr kumimoji="0" lang="zh-CN" altLang="en-US"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1699249" y="4215470"/>
            <a:ext cx="2696481" cy="308877"/>
          </a:xfrm>
          <a:prstGeom prst="roundRect">
            <a:avLst/>
          </a:prstGeom>
          <a:solidFill>
            <a:srgbClr val="BEE9EE"/>
          </a:solidFill>
          <a:ln w="25400" cap="flat" cmpd="sng" algn="ctr">
            <a:noFill/>
            <a:prstDash val="solid"/>
          </a:ln>
          <a:effectLst/>
        </p:spPr>
        <p:txBody>
          <a:bodyPr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Automation</a:t>
            </a:r>
            <a:endParaRPr kumimoji="0" lang="zh-CN" altLang="en-US"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1699249" y="4564838"/>
            <a:ext cx="2696481" cy="271119"/>
          </a:xfrm>
          <a:prstGeom prst="roundRect">
            <a:avLst/>
          </a:prstGeom>
          <a:solidFill>
            <a:srgbClr val="BEE9EE"/>
          </a:solidFill>
          <a:ln w="25400" cap="flat" cmpd="sng" algn="ctr">
            <a:noFill/>
            <a:prstDash val="solid"/>
          </a:ln>
          <a:effectLst/>
        </p:spPr>
        <p:txBody>
          <a:bodyPr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IoT</a:t>
            </a:r>
            <a:endParaRPr kumimoji="0" lang="zh-CN" altLang="en-US" sz="14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p:nvPr/>
        </p:nvSpPr>
        <p:spPr bwMode="gray">
          <a:xfrm>
            <a:off x="554783" y="4148025"/>
            <a:ext cx="1692000" cy="1690208"/>
          </a:xfrm>
          <a:prstGeom prst="ellipse">
            <a:avLst/>
          </a:prstGeom>
          <a:solidFill>
            <a:sysClr val="window" lastClr="FFFFFF"/>
          </a:solidFill>
          <a:ln w="25400" cap="flat" cmpd="sng" algn="ctr">
            <a:noFill/>
            <a:prstDash val="solid"/>
          </a:ln>
          <a:effectLst/>
        </p:spPr>
        <p:txBody>
          <a:bodyPr rtlCol="0" anchor="ctr"/>
          <a:lstStyle/>
          <a:p>
            <a:pPr algn="ctr" defTabSz="1219028">
              <a:defRPr/>
            </a:pPr>
            <a:r>
              <a:rPr lang="zh-CN" altLang="en-US" sz="1600"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20" name="椭圆 19"/>
          <p:cNvSpPr/>
          <p:nvPr/>
        </p:nvSpPr>
        <p:spPr bwMode="gray">
          <a:xfrm>
            <a:off x="849983" y="4442286"/>
            <a:ext cx="1101600" cy="1101687"/>
          </a:xfrm>
          <a:prstGeom prst="ellipse">
            <a:avLst/>
          </a:prstGeom>
          <a:solidFill>
            <a:srgbClr val="94DAE2"/>
          </a:solidFill>
          <a:ln w="25400" cap="flat" cmpd="sng" algn="ctr">
            <a:noFill/>
            <a:prstDash val="solid"/>
          </a:ln>
          <a:effectLst/>
        </p:spPr>
        <p:txBody>
          <a:bodyPr rtlCol="0" anchor="ctr"/>
          <a:lstStyle/>
          <a:p>
            <a:pPr marL="0" marR="0" lvl="0" indent="0" algn="ctr" defTabSz="1219028"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5051364" y="5064106"/>
            <a:ext cx="1065556" cy="357289"/>
          </a:xfrm>
          <a:prstGeom prst="roundRect">
            <a:avLst/>
          </a:prstGeom>
          <a:solidFill>
            <a:srgbClr val="888888"/>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Advertisement pushing</a:t>
            </a:r>
          </a:p>
        </p:txBody>
      </p:sp>
      <p:sp>
        <p:nvSpPr>
          <p:cNvPr id="23" name="圆角矩形 22"/>
          <p:cNvSpPr/>
          <p:nvPr/>
        </p:nvSpPr>
        <p:spPr bwMode="gray">
          <a:xfrm>
            <a:off x="8662828" y="5518653"/>
            <a:ext cx="971775" cy="357289"/>
          </a:xfrm>
          <a:prstGeom prst="roundRect">
            <a:avLst/>
          </a:prstGeom>
          <a:solidFill>
            <a:srgbClr val="888888"/>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Digital signage</a:t>
            </a:r>
          </a:p>
        </p:txBody>
      </p:sp>
      <p:sp>
        <p:nvSpPr>
          <p:cNvPr id="24" name="圆角矩形 23"/>
          <p:cNvSpPr/>
          <p:nvPr/>
        </p:nvSpPr>
        <p:spPr bwMode="gray">
          <a:xfrm>
            <a:off x="9269501" y="5037271"/>
            <a:ext cx="971775" cy="357289"/>
          </a:xfrm>
          <a:prstGeom prst="roundRect">
            <a:avLst/>
          </a:prstGeom>
          <a:solidFill>
            <a:srgbClr val="B5B5B5"/>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Smart shelf</a:t>
            </a:r>
          </a:p>
        </p:txBody>
      </p:sp>
      <p:sp>
        <p:nvSpPr>
          <p:cNvPr id="25" name="圆角矩形 24"/>
          <p:cNvSpPr/>
          <p:nvPr/>
        </p:nvSpPr>
        <p:spPr bwMode="gray">
          <a:xfrm>
            <a:off x="9806742" y="4596980"/>
            <a:ext cx="971775" cy="357289"/>
          </a:xfrm>
          <a:prstGeom prst="roundRect">
            <a:avLst/>
          </a:prstGeom>
          <a:solidFill>
            <a:srgbClr val="888888"/>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Smart help-seeking</a:t>
            </a:r>
          </a:p>
        </p:txBody>
      </p:sp>
      <p:sp>
        <p:nvSpPr>
          <p:cNvPr id="26" name="圆角矩形 25"/>
          <p:cNvSpPr/>
          <p:nvPr/>
        </p:nvSpPr>
        <p:spPr bwMode="gray">
          <a:xfrm>
            <a:off x="10411948" y="3011698"/>
            <a:ext cx="1151291" cy="357289"/>
          </a:xfrm>
          <a:prstGeom prst="roundRect">
            <a:avLst/>
          </a:prstGeom>
          <a:solidFill>
            <a:srgbClr val="B5B5B5"/>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Electronic Shelf Label (ESL)</a:t>
            </a:r>
          </a:p>
        </p:txBody>
      </p:sp>
      <p:sp>
        <p:nvSpPr>
          <p:cNvPr id="27" name="圆角矩形 26"/>
          <p:cNvSpPr/>
          <p:nvPr/>
        </p:nvSpPr>
        <p:spPr bwMode="gray">
          <a:xfrm>
            <a:off x="10411948" y="2435767"/>
            <a:ext cx="1151291" cy="357289"/>
          </a:xfrm>
          <a:prstGeom prst="roundRect">
            <a:avLst/>
          </a:prstGeom>
          <a:solidFill>
            <a:srgbClr val="888888"/>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Smart shopping cart</a:t>
            </a:r>
          </a:p>
        </p:txBody>
      </p:sp>
      <p:sp>
        <p:nvSpPr>
          <p:cNvPr id="28" name="圆角矩形 27"/>
          <p:cNvSpPr/>
          <p:nvPr/>
        </p:nvSpPr>
        <p:spPr bwMode="gray">
          <a:xfrm>
            <a:off x="9343090" y="1965854"/>
            <a:ext cx="1435428" cy="357289"/>
          </a:xfrm>
          <a:prstGeom prst="roundRect">
            <a:avLst/>
          </a:prstGeom>
          <a:solidFill>
            <a:srgbClr val="B5B5B5"/>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Robot-assisted goods </a:t>
            </a:r>
            <a:r>
              <a:rPr lang="en-US" altLang="zh-CN" sz="1000"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replenishment</a:t>
            </a:r>
            <a:endPar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7718994" y="1960735"/>
            <a:ext cx="1550507" cy="357289"/>
          </a:xfrm>
          <a:prstGeom prst="roundRect">
            <a:avLst/>
          </a:prstGeom>
          <a:solidFill>
            <a:srgbClr val="B5B5B5"/>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Smart lighting and temperature control</a:t>
            </a:r>
          </a:p>
        </p:txBody>
      </p:sp>
      <p:sp>
        <p:nvSpPr>
          <p:cNvPr id="30" name="圆角矩形 29"/>
          <p:cNvSpPr/>
          <p:nvPr/>
        </p:nvSpPr>
        <p:spPr bwMode="gray">
          <a:xfrm>
            <a:off x="6603235" y="1965184"/>
            <a:ext cx="971775" cy="357289"/>
          </a:xfrm>
          <a:prstGeom prst="roundRect">
            <a:avLst/>
          </a:prstGeom>
          <a:solidFill>
            <a:srgbClr val="B5B5B5"/>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Asset positioning</a:t>
            </a:r>
          </a:p>
        </p:txBody>
      </p:sp>
      <p:sp>
        <p:nvSpPr>
          <p:cNvPr id="31" name="圆角矩形 30"/>
          <p:cNvSpPr/>
          <p:nvPr/>
        </p:nvSpPr>
        <p:spPr bwMode="gray">
          <a:xfrm>
            <a:off x="4995666" y="2543782"/>
            <a:ext cx="1123639" cy="357289"/>
          </a:xfrm>
          <a:prstGeom prst="roundRect">
            <a:avLst/>
          </a:prstGeom>
          <a:solidFill>
            <a:srgbClr val="B5B5B5"/>
          </a:solidFill>
          <a:ln w="25400" cap="flat" cmpd="sng" algn="ctr">
            <a:noFill/>
            <a:prstDash val="solid"/>
          </a:ln>
          <a:effectLst/>
        </p:spPr>
        <p:txBody>
          <a:bodyPr rtlCol="0" anchor="ctr"/>
          <a:lstStyle/>
          <a:p>
            <a:pPr algn="ctr" defTabSz="1219062">
              <a:defRPr/>
            </a:pPr>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Smart fitting room</a:t>
            </a:r>
          </a:p>
        </p:txBody>
      </p:sp>
      <p:sp>
        <p:nvSpPr>
          <p:cNvPr id="32" name="圆角矩形 31"/>
          <p:cNvSpPr/>
          <p:nvPr/>
        </p:nvSpPr>
        <p:spPr bwMode="gray">
          <a:xfrm>
            <a:off x="4993280" y="2975730"/>
            <a:ext cx="1123639" cy="357289"/>
          </a:xfrm>
          <a:prstGeom prst="roundRect">
            <a:avLst/>
          </a:prstGeom>
          <a:solidFill>
            <a:srgbClr val="888888"/>
          </a:solidFill>
          <a:ln w="25400" cap="flat" cmpd="sng" algn="ctr">
            <a:noFill/>
            <a:prstDash val="solid"/>
          </a:ln>
          <a:effectLst/>
        </p:spPr>
        <p:txBody>
          <a:bodyPr rtlCol="0" anchor="ctr"/>
          <a:lstStyle/>
          <a:p>
            <a:pPr algn="ctr" defTabSz="1219062">
              <a:defRPr/>
            </a:pPr>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Smart shopping guide</a:t>
            </a:r>
          </a:p>
        </p:txBody>
      </p:sp>
      <p:sp>
        <p:nvSpPr>
          <p:cNvPr id="33" name="圆角矩形 32"/>
          <p:cNvSpPr/>
          <p:nvPr/>
        </p:nvSpPr>
        <p:spPr bwMode="gray">
          <a:xfrm>
            <a:off x="4993280" y="3407678"/>
            <a:ext cx="1123639" cy="357289"/>
          </a:xfrm>
          <a:prstGeom prst="roundRect">
            <a:avLst/>
          </a:prstGeom>
          <a:solidFill>
            <a:srgbClr val="888888"/>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Self-service checkout</a:t>
            </a:r>
          </a:p>
        </p:txBody>
      </p:sp>
      <p:sp>
        <p:nvSpPr>
          <p:cNvPr id="34" name="圆角矩形 33"/>
          <p:cNvSpPr/>
          <p:nvPr/>
        </p:nvSpPr>
        <p:spPr bwMode="gray">
          <a:xfrm>
            <a:off x="10382885" y="5161364"/>
            <a:ext cx="1253128" cy="357289"/>
          </a:xfrm>
          <a:prstGeom prst="roundRect">
            <a:avLst/>
          </a:prstGeom>
          <a:solidFill>
            <a:srgbClr val="888888"/>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Shopping experience</a:t>
            </a:r>
          </a:p>
        </p:txBody>
      </p:sp>
      <p:sp>
        <p:nvSpPr>
          <p:cNvPr id="35" name="圆角矩形 34"/>
          <p:cNvSpPr/>
          <p:nvPr/>
        </p:nvSpPr>
        <p:spPr bwMode="gray">
          <a:xfrm>
            <a:off x="10382885" y="5563042"/>
            <a:ext cx="1253128" cy="357289"/>
          </a:xfrm>
          <a:prstGeom prst="roundRect">
            <a:avLst/>
          </a:prstGeom>
          <a:solidFill>
            <a:srgbClr val="B5B5B5"/>
          </a:solidFill>
          <a:ln w="25400" cap="flat" cmpd="sng" algn="ctr">
            <a:noFill/>
            <a:prstDash val="solid"/>
          </a:ln>
          <a:effectLst/>
        </p:spPr>
        <p:txBody>
          <a:bodyPr rtlCol="0" anchor="ctr"/>
          <a:lstStyle/>
          <a:p>
            <a:pPr algn="ctr" defTabSz="1219062"/>
            <a:r>
              <a:rPr lang="en-US" altLang="zh-CN" sz="1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Efficiency improvement</a:t>
            </a:r>
          </a:p>
        </p:txBody>
      </p:sp>
      <p:cxnSp>
        <p:nvCxnSpPr>
          <p:cNvPr id="37" name="直接连接符 36"/>
          <p:cNvCxnSpPr/>
          <p:nvPr/>
        </p:nvCxnSpPr>
        <p:spPr bwMode="gray">
          <a:xfrm flipH="1">
            <a:off x="6135184" y="5276785"/>
            <a:ext cx="1826217" cy="0"/>
          </a:xfrm>
          <a:prstGeom prst="line">
            <a:avLst/>
          </a:prstGeom>
          <a:noFill/>
          <a:ln w="12700" cap="flat" cmpd="sng" algn="ctr">
            <a:solidFill>
              <a:srgbClr val="FF0000"/>
            </a:solidFill>
            <a:prstDash val="sysDot"/>
            <a:headEnd type="none"/>
            <a:tailEnd type="oval" w="sm" len="sm"/>
          </a:ln>
          <a:effectLst/>
        </p:spPr>
      </p:cxnSp>
      <p:cxnSp>
        <p:nvCxnSpPr>
          <p:cNvPr id="38" name="直接连接符 37"/>
          <p:cNvCxnSpPr/>
          <p:nvPr/>
        </p:nvCxnSpPr>
        <p:spPr bwMode="gray">
          <a:xfrm flipH="1">
            <a:off x="6116919" y="3620984"/>
            <a:ext cx="1094841" cy="0"/>
          </a:xfrm>
          <a:prstGeom prst="line">
            <a:avLst/>
          </a:prstGeom>
          <a:noFill/>
          <a:ln w="12700" cap="flat" cmpd="sng" algn="ctr">
            <a:solidFill>
              <a:srgbClr val="FF0000"/>
            </a:solidFill>
            <a:prstDash val="sysDot"/>
            <a:headEnd type="none"/>
            <a:tailEnd type="oval" w="sm" len="sm"/>
          </a:ln>
          <a:effectLst/>
        </p:spPr>
      </p:cxnSp>
      <p:cxnSp>
        <p:nvCxnSpPr>
          <p:cNvPr id="39" name="直接连接符 38"/>
          <p:cNvCxnSpPr/>
          <p:nvPr/>
        </p:nvCxnSpPr>
        <p:spPr bwMode="gray">
          <a:xfrm>
            <a:off x="7359036" y="5131346"/>
            <a:ext cx="0" cy="145439"/>
          </a:xfrm>
          <a:prstGeom prst="line">
            <a:avLst/>
          </a:prstGeom>
          <a:noFill/>
          <a:ln w="12700" cap="flat" cmpd="sng" algn="ctr">
            <a:solidFill>
              <a:srgbClr val="FF0000"/>
            </a:solidFill>
            <a:prstDash val="sysDot"/>
          </a:ln>
          <a:effectLst/>
        </p:spPr>
      </p:cxnSp>
      <p:cxnSp>
        <p:nvCxnSpPr>
          <p:cNvPr id="40" name="直接连接符 39"/>
          <p:cNvCxnSpPr/>
          <p:nvPr/>
        </p:nvCxnSpPr>
        <p:spPr bwMode="gray">
          <a:xfrm flipH="1">
            <a:off x="9140768" y="4853219"/>
            <a:ext cx="1684" cy="647313"/>
          </a:xfrm>
          <a:prstGeom prst="line">
            <a:avLst/>
          </a:prstGeom>
          <a:noFill/>
          <a:ln w="12700" cap="flat" cmpd="sng" algn="ctr">
            <a:solidFill>
              <a:srgbClr val="FF0000"/>
            </a:solidFill>
            <a:prstDash val="sysDot"/>
            <a:headEnd type="none"/>
            <a:tailEnd type="oval" w="sm" len="sm"/>
          </a:ln>
          <a:effectLst/>
        </p:spPr>
      </p:cxnSp>
      <p:cxnSp>
        <p:nvCxnSpPr>
          <p:cNvPr id="41" name="直接连接符 40"/>
          <p:cNvCxnSpPr/>
          <p:nvPr/>
        </p:nvCxnSpPr>
        <p:spPr bwMode="gray">
          <a:xfrm flipV="1">
            <a:off x="9446785" y="4607797"/>
            <a:ext cx="308604" cy="21066"/>
          </a:xfrm>
          <a:prstGeom prst="line">
            <a:avLst/>
          </a:prstGeom>
          <a:noFill/>
          <a:ln w="12700" cap="flat" cmpd="sng" algn="ctr">
            <a:solidFill>
              <a:sysClr val="window" lastClr="FFFFFF">
                <a:lumMod val="65000"/>
              </a:sysClr>
            </a:solidFill>
            <a:prstDash val="sysDot"/>
            <a:headEnd type="none" w="med" len="med"/>
            <a:tailEnd type="none" w="med" len="med"/>
          </a:ln>
          <a:effectLst/>
        </p:spPr>
      </p:cxnSp>
      <p:cxnSp>
        <p:nvCxnSpPr>
          <p:cNvPr id="42" name="直接连接符 41"/>
          <p:cNvCxnSpPr/>
          <p:nvPr/>
        </p:nvCxnSpPr>
        <p:spPr bwMode="gray">
          <a:xfrm>
            <a:off x="9755389" y="4482666"/>
            <a:ext cx="0" cy="648680"/>
          </a:xfrm>
          <a:prstGeom prst="line">
            <a:avLst/>
          </a:prstGeom>
          <a:noFill/>
          <a:ln w="12700" cap="flat" cmpd="sng" algn="ctr">
            <a:solidFill>
              <a:sysClr val="window" lastClr="FFFFFF">
                <a:lumMod val="65000"/>
              </a:sysClr>
            </a:solidFill>
            <a:prstDash val="sysDot"/>
            <a:headEnd type="none"/>
            <a:tailEnd type="oval" w="sm" len="sm"/>
          </a:ln>
          <a:effectLst/>
        </p:spPr>
      </p:cxnSp>
      <p:cxnSp>
        <p:nvCxnSpPr>
          <p:cNvPr id="43" name="直接连接符 42"/>
          <p:cNvCxnSpPr/>
          <p:nvPr/>
        </p:nvCxnSpPr>
        <p:spPr bwMode="gray">
          <a:xfrm>
            <a:off x="10130595" y="4354888"/>
            <a:ext cx="0" cy="345967"/>
          </a:xfrm>
          <a:prstGeom prst="line">
            <a:avLst/>
          </a:prstGeom>
          <a:noFill/>
          <a:ln w="12700" cap="flat" cmpd="sng" algn="ctr">
            <a:solidFill>
              <a:srgbClr val="FF0000"/>
            </a:solidFill>
            <a:prstDash val="sysDot"/>
            <a:headEnd type="none"/>
            <a:tailEnd type="oval" w="sm" len="sm"/>
          </a:ln>
          <a:effectLst/>
        </p:spPr>
      </p:cxnSp>
      <p:cxnSp>
        <p:nvCxnSpPr>
          <p:cNvPr id="44" name="直接连接符 43"/>
          <p:cNvCxnSpPr/>
          <p:nvPr/>
        </p:nvCxnSpPr>
        <p:spPr bwMode="gray">
          <a:xfrm flipV="1">
            <a:off x="9992091" y="2787949"/>
            <a:ext cx="453952" cy="769387"/>
          </a:xfrm>
          <a:prstGeom prst="line">
            <a:avLst/>
          </a:prstGeom>
          <a:noFill/>
          <a:ln w="12700" cap="flat" cmpd="sng" algn="ctr">
            <a:solidFill>
              <a:srgbClr val="FF0000"/>
            </a:solidFill>
            <a:prstDash val="sysDot"/>
            <a:headEnd type="none"/>
            <a:tailEnd type="oval" w="sm" len="sm"/>
          </a:ln>
          <a:effectLst/>
        </p:spPr>
      </p:cxnSp>
      <p:cxnSp>
        <p:nvCxnSpPr>
          <p:cNvPr id="45" name="直接连接符 44"/>
          <p:cNvCxnSpPr/>
          <p:nvPr/>
        </p:nvCxnSpPr>
        <p:spPr bwMode="gray">
          <a:xfrm flipV="1">
            <a:off x="10238690" y="3368986"/>
            <a:ext cx="215974" cy="494598"/>
          </a:xfrm>
          <a:prstGeom prst="line">
            <a:avLst/>
          </a:prstGeom>
          <a:noFill/>
          <a:ln w="12700" cap="flat" cmpd="sng" algn="ctr">
            <a:solidFill>
              <a:sysClr val="window" lastClr="FFFFFF">
                <a:lumMod val="65000"/>
              </a:sysClr>
            </a:solidFill>
            <a:prstDash val="sysDot"/>
            <a:headEnd type="none"/>
            <a:tailEnd type="oval" w="sm" len="sm"/>
          </a:ln>
          <a:effectLst/>
        </p:spPr>
      </p:cxnSp>
      <p:cxnSp>
        <p:nvCxnSpPr>
          <p:cNvPr id="46" name="直接连接符 45"/>
          <p:cNvCxnSpPr>
            <a:endCxn id="28" idx="2"/>
          </p:cNvCxnSpPr>
          <p:nvPr/>
        </p:nvCxnSpPr>
        <p:spPr bwMode="gray">
          <a:xfrm flipV="1">
            <a:off x="9828977" y="2323143"/>
            <a:ext cx="231827" cy="793902"/>
          </a:xfrm>
          <a:prstGeom prst="line">
            <a:avLst/>
          </a:prstGeom>
          <a:noFill/>
          <a:ln w="12700" cap="flat" cmpd="sng" algn="ctr">
            <a:solidFill>
              <a:sysClr val="window" lastClr="FFFFFF">
                <a:lumMod val="65000"/>
              </a:sysClr>
            </a:solidFill>
            <a:prstDash val="sysDot"/>
            <a:headEnd type="none"/>
            <a:tailEnd type="oval" w="sm" len="sm"/>
          </a:ln>
          <a:effectLst/>
        </p:spPr>
      </p:cxnSp>
      <p:cxnSp>
        <p:nvCxnSpPr>
          <p:cNvPr id="47" name="直接连接符 46"/>
          <p:cNvCxnSpPr>
            <a:endCxn id="30" idx="2"/>
          </p:cNvCxnSpPr>
          <p:nvPr/>
        </p:nvCxnSpPr>
        <p:spPr bwMode="gray">
          <a:xfrm flipH="1" flipV="1">
            <a:off x="7089123" y="2322473"/>
            <a:ext cx="1519924" cy="574186"/>
          </a:xfrm>
          <a:prstGeom prst="line">
            <a:avLst/>
          </a:prstGeom>
          <a:noFill/>
          <a:ln w="12700" cap="flat" cmpd="sng" algn="ctr">
            <a:solidFill>
              <a:sysClr val="window" lastClr="FFFFFF">
                <a:lumMod val="65000"/>
              </a:sysClr>
            </a:solidFill>
            <a:prstDash val="sysDot"/>
            <a:headEnd type="none"/>
            <a:tailEnd type="oval" w="sm" len="sm"/>
          </a:ln>
          <a:effectLst/>
        </p:spPr>
      </p:cxnSp>
      <p:cxnSp>
        <p:nvCxnSpPr>
          <p:cNvPr id="48" name="直接连接符 47"/>
          <p:cNvCxnSpPr>
            <a:endCxn id="29" idx="2"/>
          </p:cNvCxnSpPr>
          <p:nvPr/>
        </p:nvCxnSpPr>
        <p:spPr bwMode="gray">
          <a:xfrm flipH="1" flipV="1">
            <a:off x="8494248" y="2318024"/>
            <a:ext cx="244170" cy="393626"/>
          </a:xfrm>
          <a:prstGeom prst="line">
            <a:avLst/>
          </a:prstGeom>
          <a:noFill/>
          <a:ln w="12700" cap="flat" cmpd="sng" algn="ctr">
            <a:solidFill>
              <a:sysClr val="window" lastClr="FFFFFF">
                <a:lumMod val="65000"/>
              </a:sysClr>
            </a:solidFill>
            <a:prstDash val="sysDot"/>
            <a:headEnd type="none"/>
            <a:tailEnd type="oval" w="sm" len="sm"/>
          </a:ln>
          <a:effectLst/>
        </p:spPr>
      </p:cxnSp>
      <p:cxnSp>
        <p:nvCxnSpPr>
          <p:cNvPr id="49" name="直接连接符 48"/>
          <p:cNvCxnSpPr/>
          <p:nvPr/>
        </p:nvCxnSpPr>
        <p:spPr bwMode="gray">
          <a:xfrm flipH="1">
            <a:off x="6116919" y="3207048"/>
            <a:ext cx="1094841" cy="0"/>
          </a:xfrm>
          <a:prstGeom prst="line">
            <a:avLst/>
          </a:prstGeom>
          <a:noFill/>
          <a:ln w="12700" cap="flat" cmpd="sng" algn="ctr">
            <a:solidFill>
              <a:srgbClr val="FF0000"/>
            </a:solidFill>
            <a:prstDash val="sysDot"/>
            <a:headEnd type="none"/>
            <a:tailEnd type="oval" w="sm" len="sm"/>
          </a:ln>
          <a:effectLst/>
        </p:spPr>
      </p:cxnSp>
      <p:cxnSp>
        <p:nvCxnSpPr>
          <p:cNvPr id="50" name="直接连接符 49"/>
          <p:cNvCxnSpPr/>
          <p:nvPr/>
        </p:nvCxnSpPr>
        <p:spPr bwMode="gray">
          <a:xfrm flipH="1" flipV="1">
            <a:off x="7211759" y="3207048"/>
            <a:ext cx="507235" cy="413936"/>
          </a:xfrm>
          <a:prstGeom prst="line">
            <a:avLst/>
          </a:prstGeom>
          <a:noFill/>
          <a:ln w="12700" cap="flat" cmpd="sng" algn="ctr">
            <a:solidFill>
              <a:srgbClr val="FF0000"/>
            </a:solidFill>
            <a:prstDash val="sysDot"/>
          </a:ln>
          <a:effectLst/>
        </p:spPr>
      </p:cxnSp>
      <p:cxnSp>
        <p:nvCxnSpPr>
          <p:cNvPr id="51" name="直接连接符 50"/>
          <p:cNvCxnSpPr/>
          <p:nvPr/>
        </p:nvCxnSpPr>
        <p:spPr bwMode="gray">
          <a:xfrm flipH="1" flipV="1">
            <a:off x="7296250" y="2799738"/>
            <a:ext cx="593411" cy="486805"/>
          </a:xfrm>
          <a:prstGeom prst="line">
            <a:avLst/>
          </a:prstGeom>
          <a:noFill/>
          <a:ln w="12700" cap="flat" cmpd="sng" algn="ctr">
            <a:solidFill>
              <a:srgbClr val="FF0000"/>
            </a:solidFill>
            <a:prstDash val="sysDot"/>
          </a:ln>
          <a:effectLst/>
        </p:spPr>
      </p:cxnSp>
      <p:cxnSp>
        <p:nvCxnSpPr>
          <p:cNvPr id="52" name="直接连接符 51"/>
          <p:cNvCxnSpPr/>
          <p:nvPr/>
        </p:nvCxnSpPr>
        <p:spPr bwMode="gray">
          <a:xfrm flipH="1">
            <a:off x="6135184" y="2794380"/>
            <a:ext cx="1161066" cy="0"/>
          </a:xfrm>
          <a:prstGeom prst="line">
            <a:avLst/>
          </a:prstGeom>
          <a:noFill/>
          <a:ln w="12700" cap="flat" cmpd="sng" algn="ctr">
            <a:solidFill>
              <a:srgbClr val="FF0000"/>
            </a:solidFill>
            <a:prstDash val="sysDot"/>
            <a:headEnd type="none"/>
            <a:tailEnd type="oval" w="sm" len="sm"/>
          </a:ln>
          <a:effectLst/>
        </p:spPr>
      </p:cxnSp>
      <p:sp>
        <p:nvSpPr>
          <p:cNvPr id="8" name="矩形 7"/>
          <p:cNvSpPr/>
          <p:nvPr/>
        </p:nvSpPr>
        <p:spPr bwMode="gray">
          <a:xfrm>
            <a:off x="893620" y="2640806"/>
            <a:ext cx="1057963" cy="584775"/>
          </a:xfrm>
          <a:prstGeom prst="rect">
            <a:avLst/>
          </a:prstGeom>
        </p:spPr>
        <p:txBody>
          <a:bodyPr wrap="square">
            <a:spAutoFit/>
          </a:bodyPr>
          <a:lstStyle/>
          <a:p>
            <a:pPr lvl="0" algn="ctr" defTabSz="1219028">
              <a:defRPr/>
            </a:pPr>
            <a:r>
              <a:rPr lang="en-US" altLang="zh-CN" sz="1600" kern="0" dirty="0">
                <a:solidFill>
                  <a:schemeClr val="bg1"/>
                </a:solidFill>
                <a:sym typeface="Huawei Sans" panose="020C0503030203020204" pitchFamily="34" charset="0"/>
              </a:rPr>
              <a:t>Business needs</a:t>
            </a:r>
            <a:endParaRPr lang="zh-CN" altLang="en-US" sz="16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741590" y="4779229"/>
            <a:ext cx="1345008" cy="584775"/>
          </a:xfrm>
          <a:prstGeom prst="rect">
            <a:avLst/>
          </a:prstGeom>
        </p:spPr>
        <p:txBody>
          <a:bodyPr wrap="square">
            <a:spAutoFit/>
          </a:bodyPr>
          <a:lstStyle/>
          <a:p>
            <a:pPr algn="ctr" defTabSz="914400"/>
            <a:r>
              <a:rPr lang="en-US" altLang="zh-CN" sz="1600" kern="0" dirty="0">
                <a:solidFill>
                  <a:schemeClr val="bg1"/>
                </a:solidFill>
                <a:sym typeface="Huawei Sans" panose="020C0503030203020204" pitchFamily="34" charset="0"/>
              </a:rPr>
              <a:t>T</a:t>
            </a:r>
            <a:r>
              <a:rPr lang="en-US" altLang="zh-CN" sz="1600" kern="0" dirty="0" smtClean="0">
                <a:solidFill>
                  <a:schemeClr val="bg1"/>
                </a:solidFill>
                <a:sym typeface="Huawei Sans" panose="020C0503030203020204" pitchFamily="34" charset="0"/>
              </a:rPr>
              <a:t>echnology </a:t>
            </a:r>
            <a:r>
              <a:rPr lang="en-US" altLang="zh-CN" sz="1600" kern="0" dirty="0">
                <a:solidFill>
                  <a:schemeClr val="bg1"/>
                </a:solidFill>
                <a:sym typeface="Huawei Sans" panose="020C0503030203020204" pitchFamily="34" charset="0"/>
              </a:rPr>
              <a:t>advances</a:t>
            </a:r>
          </a:p>
        </p:txBody>
      </p:sp>
      <p:sp>
        <p:nvSpPr>
          <p:cNvPr id="54" name="矩形 53"/>
          <p:cNvSpPr/>
          <p:nvPr/>
        </p:nvSpPr>
        <p:spPr bwMode="gray">
          <a:xfrm>
            <a:off x="2202777" y="2411269"/>
            <a:ext cx="2144227" cy="523220"/>
          </a:xfrm>
          <a:prstGeom prst="rect">
            <a:avLst/>
          </a:prstGeom>
        </p:spPr>
        <p:txBody>
          <a:bodyPr wrap="square">
            <a:spAutoFit/>
          </a:bodyPr>
          <a:lstStyle/>
          <a:p>
            <a:pPr lvl="0" algn="r" defTabSz="1219028">
              <a:defRPr/>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Externally: Better customer satisfaction</a:t>
            </a:r>
          </a:p>
        </p:txBody>
      </p:sp>
      <p:sp>
        <p:nvSpPr>
          <p:cNvPr id="55" name="矩形 54"/>
          <p:cNvSpPr/>
          <p:nvPr/>
        </p:nvSpPr>
        <p:spPr bwMode="gray">
          <a:xfrm>
            <a:off x="2198183" y="2903830"/>
            <a:ext cx="2176650" cy="523220"/>
          </a:xfrm>
          <a:prstGeom prst="rect">
            <a:avLst/>
          </a:prstGeom>
        </p:spPr>
        <p:txBody>
          <a:bodyPr wrap="square">
            <a:spAutoFit/>
          </a:bodyPr>
          <a:lstStyle/>
          <a:p>
            <a:pPr lvl="0" algn="r" defTabSz="1219028">
              <a:defRPr/>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Internally: Higher work efficiency</a:t>
            </a:r>
          </a:p>
        </p:txBody>
      </p:sp>
      <p:sp>
        <p:nvSpPr>
          <p:cNvPr id="36" name="文本框 35"/>
          <p:cNvSpPr txBox="1"/>
          <p:nvPr/>
        </p:nvSpPr>
        <p:spPr bwMode="gray">
          <a:xfrm>
            <a:off x="4706939" y="5919798"/>
            <a:ext cx="6365444" cy="261610"/>
          </a:xfrm>
          <a:prstGeom prst="rect">
            <a:avLst/>
          </a:prstGeom>
          <a:noFill/>
        </p:spPr>
        <p:txBody>
          <a:bodyPr wrap="square" rtlCol="0">
            <a:spAutoFit/>
          </a:bodyPr>
          <a:lstStyle/>
          <a:p>
            <a:pPr defTabSz="1219028"/>
            <a:r>
              <a:rPr lang="en-US" altLang="zh-CN" sz="1050" b="1" i="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Source: </a:t>
            </a:r>
            <a:r>
              <a:rPr lang="en-US" altLang="zh-CN" sz="1050" i="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Accenture's editorial article ─ The Internet of Things: Revolutionizing the Retail Industry</a:t>
            </a:r>
          </a:p>
        </p:txBody>
      </p:sp>
      <p:sp>
        <p:nvSpPr>
          <p:cNvPr id="7" name="圆角矩形 75"/>
          <p:cNvSpPr/>
          <p:nvPr/>
        </p:nvSpPr>
        <p:spPr bwMode="gray">
          <a:xfrm>
            <a:off x="4682118" y="1893620"/>
            <a:ext cx="7063796" cy="4307155"/>
          </a:xfrm>
          <a:prstGeom prst="roundRect">
            <a:avLst>
              <a:gd name="adj" fmla="val 1467"/>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39735925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Industry Digital Transformation Improves Efficiency and Customer Satisfaction</a:t>
            </a:r>
            <a:endParaRPr lang="zh-CN" altLang="en-US" dirty="0"/>
          </a:p>
        </p:txBody>
      </p:sp>
      <p:sp>
        <p:nvSpPr>
          <p:cNvPr id="3" name="圆角矩形 2"/>
          <p:cNvSpPr>
            <a:spLocks/>
          </p:cNvSpPr>
          <p:nvPr/>
        </p:nvSpPr>
        <p:spPr bwMode="gray">
          <a:xfrm>
            <a:off x="700009" y="1904213"/>
            <a:ext cx="3311234" cy="4208964"/>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圆角矩形 3"/>
          <p:cNvSpPr>
            <a:spLocks/>
          </p:cNvSpPr>
          <p:nvPr/>
        </p:nvSpPr>
        <p:spPr bwMode="gray">
          <a:xfrm>
            <a:off x="8169273" y="1904213"/>
            <a:ext cx="3311234" cy="4208964"/>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4"/>
          <p:cNvSpPr>
            <a:spLocks/>
          </p:cNvSpPr>
          <p:nvPr/>
        </p:nvSpPr>
        <p:spPr bwMode="gray">
          <a:xfrm>
            <a:off x="4447790" y="1904213"/>
            <a:ext cx="3311234" cy="4208964"/>
          </a:xfrm>
          <a:prstGeom prst="roundRect">
            <a:avLst>
              <a:gd name="adj" fmla="val 985"/>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p:nvPr/>
        </p:nvSpPr>
        <p:spPr bwMode="gray">
          <a:xfrm flipH="1">
            <a:off x="699031" y="148648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Digital workspace</a:t>
            </a:r>
          </a:p>
        </p:txBody>
      </p:sp>
      <p:sp>
        <p:nvSpPr>
          <p:cNvPr id="7" name="圆角矩形 6"/>
          <p:cNvSpPr/>
          <p:nvPr/>
        </p:nvSpPr>
        <p:spPr bwMode="gray">
          <a:xfrm flipH="1">
            <a:off x="8169273" y="148648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Digital manufacturing</a:t>
            </a:r>
          </a:p>
        </p:txBody>
      </p:sp>
      <p:sp>
        <p:nvSpPr>
          <p:cNvPr id="8" name="文本框 7"/>
          <p:cNvSpPr txBox="1"/>
          <p:nvPr/>
        </p:nvSpPr>
        <p:spPr bwMode="gray">
          <a:xfrm>
            <a:off x="709605" y="5169706"/>
            <a:ext cx="3300660" cy="954107"/>
          </a:xfrm>
          <a:prstGeom prst="rect">
            <a:avLst/>
          </a:prstGeom>
          <a:noFill/>
        </p:spPr>
        <p:txBody>
          <a:bodyPr wrap="square" rtlCol="0">
            <a:spAutoFit/>
          </a:bodyPr>
          <a:lstStyle/>
          <a:p>
            <a:pPr fontAlgn="ctr"/>
            <a:r>
              <a:rPr lang="en-US" altLang="zh-CN" sz="1200" dirty="0">
                <a:latin typeface="+mj-lt"/>
              </a:rPr>
              <a:t>"At least </a:t>
            </a:r>
            <a:r>
              <a:rPr lang="en-US" altLang="zh-CN" sz="1200" b="1" dirty="0">
                <a:solidFill>
                  <a:srgbClr val="C7000B"/>
                </a:solidFill>
                <a:latin typeface="+mj-lt"/>
              </a:rPr>
              <a:t>55%</a:t>
            </a:r>
            <a:r>
              <a:rPr lang="en-US" altLang="zh-CN" sz="1200" b="1" dirty="0">
                <a:solidFill>
                  <a:srgbClr val="C00000"/>
                </a:solidFill>
                <a:latin typeface="+mj-lt"/>
              </a:rPr>
              <a:t> </a:t>
            </a:r>
            <a:r>
              <a:rPr lang="en-US" altLang="zh-CN" sz="1200" dirty="0">
                <a:latin typeface="+mj-lt"/>
              </a:rPr>
              <a:t>of the organizations will be </a:t>
            </a:r>
            <a:r>
              <a:rPr lang="en-US" altLang="zh-CN" sz="1200" dirty="0" smtClean="0">
                <a:latin typeface="+mj-lt"/>
              </a:rPr>
              <a:t>firm advocates </a:t>
            </a:r>
            <a:r>
              <a:rPr lang="en-US" altLang="zh-CN" sz="1200" dirty="0">
                <a:latin typeface="+mj-lt"/>
              </a:rPr>
              <a:t>of digitalization by 2020</a:t>
            </a:r>
            <a:r>
              <a:rPr lang="en-US" altLang="zh-CN" sz="1200" dirty="0" smtClean="0">
                <a:latin typeface="+mj-lt"/>
              </a:rPr>
              <a:t>.“</a:t>
            </a:r>
          </a:p>
          <a:p>
            <a:pPr fontAlgn="ctr"/>
            <a:endParaRPr lang="en-US" altLang="zh-CN" sz="1200" dirty="0" smtClean="0">
              <a:latin typeface="+mj-lt"/>
            </a:endParaRPr>
          </a:p>
          <a:p>
            <a:pPr fontAlgn="ctr"/>
            <a:r>
              <a:rPr lang="en-US" altLang="zh-CN" sz="1000" dirty="0" smtClean="0">
                <a:latin typeface="+mj-lt"/>
              </a:rPr>
              <a:t>Source</a:t>
            </a:r>
            <a:r>
              <a:rPr lang="en-US" altLang="zh-CN" sz="1000" dirty="0">
                <a:latin typeface="+mj-lt"/>
              </a:rPr>
              <a:t>: IDC FutureScape: Worldwide Digital Transformation 2019 Predictions</a:t>
            </a:r>
            <a:endParaRPr lang="en-US" altLang="zh-CN" sz="1100" dirty="0">
              <a:latin typeface="+mj-lt"/>
            </a:endParaRPr>
          </a:p>
        </p:txBody>
      </p:sp>
      <p:sp>
        <p:nvSpPr>
          <p:cNvPr id="9" name="文本框 8"/>
          <p:cNvSpPr txBox="1"/>
          <p:nvPr/>
        </p:nvSpPr>
        <p:spPr bwMode="gray">
          <a:xfrm>
            <a:off x="8166150" y="4946568"/>
            <a:ext cx="3331582" cy="1177245"/>
          </a:xfrm>
          <a:prstGeom prst="rect">
            <a:avLst/>
          </a:prstGeom>
          <a:noFill/>
        </p:spPr>
        <p:txBody>
          <a:bodyPr wrap="square" rtlCol="0">
            <a:spAutoFit/>
          </a:bodyPr>
          <a:lstStyle/>
          <a:p>
            <a:pPr fontAlgn="ctr"/>
            <a:r>
              <a:rPr lang="en-US" altLang="zh-CN" sz="1200" dirty="0">
                <a:latin typeface="+mj-lt"/>
              </a:rPr>
              <a:t>"</a:t>
            </a:r>
            <a:r>
              <a:rPr lang="en-US" altLang="zh-CN" sz="1200" b="1" dirty="0" smtClean="0">
                <a:solidFill>
                  <a:srgbClr val="C7000B"/>
                </a:solidFill>
                <a:latin typeface="+mj-lt"/>
              </a:rPr>
              <a:t>84.9</a:t>
            </a:r>
            <a:r>
              <a:rPr lang="en-US" altLang="zh-CN" sz="1200" b="1" dirty="0">
                <a:solidFill>
                  <a:srgbClr val="C7000B"/>
                </a:solidFill>
                <a:latin typeface="+mj-lt"/>
              </a:rPr>
              <a:t>%</a:t>
            </a:r>
            <a:r>
              <a:rPr lang="en-US" altLang="zh-CN" sz="1200" b="1" dirty="0">
                <a:solidFill>
                  <a:srgbClr val="C00000"/>
                </a:solidFill>
                <a:latin typeface="+mj-lt"/>
              </a:rPr>
              <a:t> </a:t>
            </a:r>
            <a:r>
              <a:rPr lang="en-US" altLang="zh-CN" sz="1200" dirty="0">
                <a:latin typeface="+mj-lt"/>
              </a:rPr>
              <a:t>of manufacturing enterprises are going digital, driving business model innovations and reshaping the business ecosystem</a:t>
            </a:r>
            <a:r>
              <a:rPr lang="en-US" altLang="zh-CN" sz="1200" dirty="0" smtClean="0">
                <a:latin typeface="+mj-lt"/>
              </a:rPr>
              <a:t>.“</a:t>
            </a:r>
          </a:p>
          <a:p>
            <a:pPr fontAlgn="ctr"/>
            <a:endParaRPr lang="en-US" altLang="zh-CN" sz="1200" dirty="0">
              <a:latin typeface="+mj-lt"/>
            </a:endParaRPr>
          </a:p>
          <a:p>
            <a:pPr fontAlgn="ctr"/>
            <a:r>
              <a:rPr lang="en-US" altLang="zh-CN" sz="1050" dirty="0" smtClean="0">
                <a:latin typeface="+mj-lt"/>
              </a:rPr>
              <a:t>Source</a:t>
            </a:r>
            <a:r>
              <a:rPr lang="en-US" altLang="zh-CN" sz="1050" dirty="0">
                <a:latin typeface="+mj-lt"/>
              </a:rPr>
              <a:t>: IDC's 2018 manufacturing industry survey</a:t>
            </a:r>
          </a:p>
        </p:txBody>
      </p:sp>
      <p:sp>
        <p:nvSpPr>
          <p:cNvPr id="10" name="圆角矩形 9"/>
          <p:cNvSpPr/>
          <p:nvPr/>
        </p:nvSpPr>
        <p:spPr bwMode="gray">
          <a:xfrm flipH="1">
            <a:off x="4447790" y="148648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Digital education</a:t>
            </a:r>
          </a:p>
        </p:txBody>
      </p:sp>
      <p:sp>
        <p:nvSpPr>
          <p:cNvPr id="11" name="文本框 10"/>
          <p:cNvSpPr txBox="1"/>
          <p:nvPr/>
        </p:nvSpPr>
        <p:spPr bwMode="gray">
          <a:xfrm>
            <a:off x="4442581" y="4946568"/>
            <a:ext cx="3316443" cy="1154162"/>
          </a:xfrm>
          <a:prstGeom prst="rect">
            <a:avLst/>
          </a:prstGeom>
          <a:noFill/>
        </p:spPr>
        <p:txBody>
          <a:bodyPr wrap="square" rtlCol="0">
            <a:spAutoFit/>
          </a:bodyPr>
          <a:lstStyle/>
          <a:p>
            <a:pPr fontAlgn="ctr"/>
            <a:r>
              <a:rPr lang="en-US" altLang="zh-CN" sz="1200" dirty="0" smtClean="0">
                <a:latin typeface="+mj-lt"/>
              </a:rPr>
              <a:t>"</a:t>
            </a:r>
            <a:r>
              <a:rPr lang="en-US" altLang="zh-CN" sz="1200" b="1" dirty="0" smtClean="0">
                <a:solidFill>
                  <a:srgbClr val="C7000B"/>
                </a:solidFill>
                <a:latin typeface="+mj-lt"/>
              </a:rPr>
              <a:t>86</a:t>
            </a:r>
            <a:r>
              <a:rPr lang="en-US" altLang="zh-CN" sz="1200" b="1" dirty="0">
                <a:solidFill>
                  <a:srgbClr val="C7000B"/>
                </a:solidFill>
                <a:latin typeface="+mj-lt"/>
              </a:rPr>
              <a:t>%</a:t>
            </a:r>
            <a:r>
              <a:rPr lang="en-US" altLang="zh-CN" sz="1200" b="1" dirty="0">
                <a:solidFill>
                  <a:srgbClr val="C00000"/>
                </a:solidFill>
                <a:latin typeface="+mj-lt"/>
              </a:rPr>
              <a:t> </a:t>
            </a:r>
            <a:r>
              <a:rPr lang="en-US" altLang="zh-CN" sz="1200" dirty="0">
                <a:latin typeface="+mj-lt"/>
              </a:rPr>
              <a:t>of higher education CIOs will regard IT as a key factor in enabling education business transformation</a:t>
            </a:r>
            <a:r>
              <a:rPr lang="en-US" altLang="zh-CN" sz="1200" dirty="0" smtClean="0">
                <a:latin typeface="+mj-lt"/>
              </a:rPr>
              <a:t>.“</a:t>
            </a:r>
          </a:p>
          <a:p>
            <a:pPr fontAlgn="ctr"/>
            <a:endParaRPr lang="en-US" altLang="zh-CN" sz="1200" dirty="0">
              <a:latin typeface="+mj-lt"/>
            </a:endParaRPr>
          </a:p>
          <a:p>
            <a:pPr fontAlgn="ctr"/>
            <a:r>
              <a:rPr lang="en-US" altLang="zh-CN" sz="1050" dirty="0" smtClean="0">
                <a:latin typeface="+mj-lt"/>
              </a:rPr>
              <a:t>Source</a:t>
            </a:r>
            <a:r>
              <a:rPr lang="en-US" altLang="zh-CN" sz="1050" dirty="0">
                <a:latin typeface="+mj-lt"/>
              </a:rPr>
              <a:t>: 2019 </a:t>
            </a:r>
            <a:r>
              <a:rPr lang="en-US" altLang="zh-CN" sz="1050" dirty="0"/>
              <a:t>Higher Education Industry </a:t>
            </a:r>
            <a:r>
              <a:rPr lang="en-US" altLang="zh-CN" sz="1050" dirty="0" smtClean="0"/>
              <a:t>Insights</a:t>
            </a:r>
            <a:r>
              <a:rPr lang="en-US" altLang="zh-CN" sz="1050" dirty="0" smtClean="0">
                <a:latin typeface="+mj-lt"/>
              </a:rPr>
              <a:t>, Gartner</a:t>
            </a:r>
            <a:endParaRPr lang="en-US" altLang="zh-CN" sz="1050" dirty="0">
              <a:latin typeface="+mj-lt"/>
            </a:endParaRPr>
          </a:p>
        </p:txBody>
      </p:sp>
      <p:sp>
        <p:nvSpPr>
          <p:cNvPr id="12" name="文本框 11"/>
          <p:cNvSpPr txBox="1"/>
          <p:nvPr/>
        </p:nvSpPr>
        <p:spPr bwMode="gray">
          <a:xfrm>
            <a:off x="8165150" y="1931309"/>
            <a:ext cx="3315441" cy="776348"/>
          </a:xfrm>
          <a:prstGeom prst="rect">
            <a:avLst/>
          </a:prstGeom>
          <a:noFill/>
        </p:spPr>
        <p:txBody>
          <a:bodyPr wrap="square" lIns="108000" tIns="72000" rIns="108000" bIns="72000" rtlCol="0">
            <a:spAutoFit/>
          </a:bodyPr>
          <a:lstStyle>
            <a:defPPr>
              <a:defRPr lang="zh-CN"/>
            </a:defPPr>
            <a:lvl1pPr algn="ctr">
              <a:lnSpc>
                <a:spcPts val="2000"/>
              </a:lnSpc>
              <a:defRPr sz="1200">
                <a:latin typeface="Gotham" panose="02000604040000020004" pitchFamily="50" charset="0"/>
                <a:ea typeface="微软雅黑" panose="020B0503020204020204" pitchFamily="34" charset="-122"/>
              </a:defRPr>
            </a:lvl1pPr>
          </a:lstStyle>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Always-on mass terminals/sensors</a:t>
            </a:r>
          </a:p>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Real-time collection of production data</a:t>
            </a:r>
          </a:p>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Automated and precise control</a:t>
            </a:r>
          </a:p>
        </p:txBody>
      </p:sp>
      <p:sp>
        <p:nvSpPr>
          <p:cNvPr id="13" name="文本框 12"/>
          <p:cNvSpPr txBox="1"/>
          <p:nvPr/>
        </p:nvSpPr>
        <p:spPr bwMode="gray">
          <a:xfrm>
            <a:off x="682785" y="1957915"/>
            <a:ext cx="3327480" cy="1131079"/>
          </a:xfrm>
          <a:prstGeom prst="rect">
            <a:avLst/>
          </a:prstGeom>
          <a:noFill/>
        </p:spPr>
        <p:txBody>
          <a:bodyPr wrap="square" lIns="108000" rIns="108000" rtlCol="0">
            <a:spAutoFit/>
          </a:bodyPr>
          <a:lstStyle/>
          <a:p>
            <a:pPr marL="171450" lvl="0" indent="-171450" defTabSz="1219272" fontAlgn="ctr">
              <a:spcBef>
                <a:spcPts val="300"/>
              </a:spcBef>
              <a:buFont typeface="Arial" panose="020B0604020202020204" pitchFamily="34" charset="0"/>
              <a:buChar char="•"/>
            </a:pPr>
            <a:r>
              <a:rPr lang="en-US" altLang="zh-CN" sz="1200" dirty="0">
                <a:solidFill>
                  <a:prstClr val="black"/>
                </a:solidFill>
                <a:latin typeface="+mj-lt"/>
                <a:ea typeface="微软雅黑"/>
              </a:rPr>
              <a:t>All-wireless access</a:t>
            </a:r>
          </a:p>
          <a:p>
            <a:pPr marL="171450" lvl="0" indent="-171450" defTabSz="1219272" fontAlgn="ctr">
              <a:spcBef>
                <a:spcPts val="300"/>
              </a:spcBef>
              <a:buFont typeface="Arial" panose="020B0604020202020204" pitchFamily="34" charset="0"/>
              <a:buChar char="•"/>
            </a:pPr>
            <a:r>
              <a:rPr lang="en-US" altLang="zh-CN" sz="1200" dirty="0">
                <a:solidFill>
                  <a:prstClr val="black"/>
                </a:solidFill>
                <a:latin typeface="+mj-lt"/>
                <a:ea typeface="微软雅黑"/>
              </a:rPr>
              <a:t>Anytime, anywhere workstyles</a:t>
            </a:r>
          </a:p>
          <a:p>
            <a:pPr marL="171450" lvl="0" indent="-171450" defTabSz="1219272" fontAlgn="ctr">
              <a:spcBef>
                <a:spcPts val="300"/>
              </a:spcBef>
              <a:buFont typeface="Arial" panose="020B0604020202020204" pitchFamily="34" charset="0"/>
              <a:buChar char="•"/>
            </a:pPr>
            <a:r>
              <a:rPr lang="en-US" altLang="zh-CN" sz="1200" dirty="0">
                <a:solidFill>
                  <a:prstClr val="black"/>
                </a:solidFill>
                <a:latin typeface="+mj-lt"/>
                <a:ea typeface="微软雅黑"/>
              </a:rPr>
              <a:t>One-click conference reservation via an app</a:t>
            </a:r>
          </a:p>
          <a:p>
            <a:pPr marL="171450" lvl="0" indent="-171450" defTabSz="1219272" fontAlgn="ctr">
              <a:spcBef>
                <a:spcPts val="300"/>
              </a:spcBef>
              <a:buFont typeface="Arial" panose="020B0604020202020204" pitchFamily="34" charset="0"/>
              <a:buChar char="•"/>
            </a:pPr>
            <a:r>
              <a:rPr lang="en-US" altLang="zh-CN" sz="1200" dirty="0" smtClean="0">
                <a:solidFill>
                  <a:prstClr val="black"/>
                </a:solidFill>
                <a:latin typeface="+mj-lt"/>
                <a:ea typeface="微软雅黑"/>
              </a:rPr>
              <a:t>Auto-adjustable </a:t>
            </a:r>
            <a:r>
              <a:rPr lang="en-US" altLang="zh-CN" sz="1200" dirty="0">
                <a:solidFill>
                  <a:prstClr val="black"/>
                </a:solidFill>
                <a:latin typeface="+mj-lt"/>
                <a:ea typeface="微软雅黑"/>
              </a:rPr>
              <a:t>lighting and temperature</a:t>
            </a:r>
          </a:p>
        </p:txBody>
      </p:sp>
      <p:sp>
        <p:nvSpPr>
          <p:cNvPr id="14" name="文本框 13"/>
          <p:cNvSpPr txBox="1"/>
          <p:nvPr/>
        </p:nvSpPr>
        <p:spPr bwMode="gray">
          <a:xfrm>
            <a:off x="4447790" y="1931309"/>
            <a:ext cx="3315357" cy="1145680"/>
          </a:xfrm>
          <a:prstGeom prst="rect">
            <a:avLst/>
          </a:prstGeom>
          <a:noFill/>
        </p:spPr>
        <p:txBody>
          <a:bodyPr wrap="square" lIns="108000" tIns="72000" rIns="108000" bIns="72000" rtlCol="0">
            <a:spAutoFit/>
          </a:bodyPr>
          <a:lstStyle>
            <a:defPPr>
              <a:defRPr lang="zh-CN"/>
            </a:defPPr>
            <a:lvl1pPr algn="ctr">
              <a:lnSpc>
                <a:spcPts val="2000"/>
              </a:lnSpc>
              <a:defRPr sz="1200">
                <a:latin typeface="Gotham" panose="02000604040000020004" pitchFamily="50" charset="0"/>
                <a:ea typeface="微软雅黑" panose="020B0503020204020204" pitchFamily="34" charset="-122"/>
              </a:defRPr>
            </a:lvl1pPr>
          </a:lstStyle>
          <a:p>
            <a:pPr marL="171450" lvl="0" indent="-171450" algn="l" defTabSz="1219272" fontAlgn="ctr">
              <a:lnSpc>
                <a:spcPct val="100000"/>
              </a:lnSpc>
              <a:spcBef>
                <a:spcPts val="300"/>
              </a:spcBef>
              <a:buFont typeface="Arial" panose="020B0604020202020204" pitchFamily="34" charset="0"/>
              <a:buChar char="•"/>
            </a:pPr>
            <a:r>
              <a:rPr lang="en-US" altLang="zh-CN" dirty="0" smtClean="0">
                <a:solidFill>
                  <a:prstClr val="black"/>
                </a:solidFill>
                <a:latin typeface="+mj-lt"/>
                <a:ea typeface="微软雅黑"/>
              </a:rPr>
              <a:t>Shift from spoon-feeding education to immersive </a:t>
            </a:r>
            <a:r>
              <a:rPr lang="en-US" altLang="zh-CN" dirty="0">
                <a:solidFill>
                  <a:prstClr val="black"/>
                </a:solidFill>
                <a:latin typeface="+mj-lt"/>
                <a:ea typeface="微软雅黑"/>
              </a:rPr>
              <a:t>education </a:t>
            </a:r>
          </a:p>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On-demand access to high-quality teaching</a:t>
            </a:r>
          </a:p>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Practical-scene teaching</a:t>
            </a:r>
          </a:p>
        </p:txBody>
      </p:sp>
      <p:pic>
        <p:nvPicPr>
          <p:cNvPr id="15" name="Picture 2" descr="http://3ms.huawei.com/multimedia/ImageDetailServlet?f_id=img201911070433&amp;type=2&amp;loc=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935166" y="3048381"/>
            <a:ext cx="2880000" cy="1922400"/>
          </a:xfrm>
          <a:prstGeom prst="roundRect">
            <a:avLst>
              <a:gd name="adj" fmla="val 3895"/>
            </a:avLst>
          </a:prstGeom>
          <a:noFill/>
          <a:extLst>
            <a:ext uri="{909E8E84-426E-40DD-AFC4-6F175D3DCCD1}">
              <a14:hiddenFill xmlns:a14="http://schemas.microsoft.com/office/drawing/2010/main">
                <a:solidFill>
                  <a:srgbClr val="FFFFFF"/>
                </a:solidFill>
              </a14:hiddenFill>
            </a:ext>
          </a:extLst>
        </p:spPr>
      </p:pic>
      <p:pic>
        <p:nvPicPr>
          <p:cNvPr id="16" name="Picture 4" descr="http://3ms.huawei.com/multimedia/ImageDetailServlet?f_id=img201909270561&amp;type=2&amp;loc=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4677737" y="3048381"/>
            <a:ext cx="2880000" cy="1922400"/>
          </a:xfrm>
          <a:prstGeom prst="roundRect">
            <a:avLst>
              <a:gd name="adj" fmla="val 3895"/>
            </a:avLst>
          </a:prstGeom>
          <a:noFill/>
          <a:extLst>
            <a:ext uri="{909E8E84-426E-40DD-AFC4-6F175D3DCCD1}">
              <a14:hiddenFill xmlns:a14="http://schemas.microsoft.com/office/drawing/2010/main">
                <a:solidFill>
                  <a:srgbClr val="FFFFFF"/>
                </a:solidFill>
              </a14:hiddenFill>
            </a:ext>
          </a:extLst>
        </p:spPr>
      </p:pic>
      <p:pic>
        <p:nvPicPr>
          <p:cNvPr id="17" name="Picture 6" descr="http://3ms.huawei.com/multimedia/ImageDetailServlet?f_id=img201909260824&amp;type=2&amp;loc=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8395181" y="2997579"/>
            <a:ext cx="2880000" cy="1922400"/>
          </a:xfrm>
          <a:prstGeom prst="roundRect">
            <a:avLst>
              <a:gd name="adj" fmla="val 3895"/>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78495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t>In the Digital Era, How Should Campus Networks Support Digital Transformation Across Industries?</a:t>
            </a:r>
            <a:endParaRPr lang="zh-CN" altLang="en-US" dirty="0"/>
          </a:p>
        </p:txBody>
      </p:sp>
      <p:grpSp>
        <p:nvGrpSpPr>
          <p:cNvPr id="6" name="组合 5"/>
          <p:cNvGrpSpPr/>
          <p:nvPr/>
        </p:nvGrpSpPr>
        <p:grpSpPr bwMode="gray">
          <a:xfrm>
            <a:off x="3366513" y="2103400"/>
            <a:ext cx="2454831" cy="3583534"/>
            <a:chOff x="3362590" y="2103400"/>
            <a:chExt cx="2454831" cy="3583534"/>
          </a:xfrm>
        </p:grpSpPr>
        <p:grpSp>
          <p:nvGrpSpPr>
            <p:cNvPr id="46" name="组合 45"/>
            <p:cNvGrpSpPr/>
            <p:nvPr/>
          </p:nvGrpSpPr>
          <p:grpSpPr bwMode="gray">
            <a:xfrm>
              <a:off x="3418806" y="2103400"/>
              <a:ext cx="2342398" cy="2116711"/>
              <a:chOff x="4617231" y="2103400"/>
              <a:chExt cx="2342398" cy="2116711"/>
            </a:xfrm>
          </p:grpSpPr>
          <p:sp>
            <p:nvSpPr>
              <p:cNvPr id="37" name="矩形 36"/>
              <p:cNvSpPr/>
              <p:nvPr/>
            </p:nvSpPr>
            <p:spPr bwMode="gray">
              <a:xfrm>
                <a:off x="4617231" y="2103400"/>
                <a:ext cx="2342398" cy="707886"/>
              </a:xfrm>
              <a:prstGeom prst="rect">
                <a:avLst/>
              </a:prstGeom>
            </p:spPr>
            <p:txBody>
              <a:bodyPr wrap="square">
                <a:spAutoFit/>
              </a:bodyPr>
              <a:lstStyle/>
              <a:p>
                <a:pPr lvl="0" algn="ctr" defTabSz="1219028" fontAlgn="base">
                  <a:spcBef>
                    <a:spcPct val="0"/>
                  </a:spcBef>
                  <a:spcAft>
                    <a:spcPct val="0"/>
                  </a:spcAft>
                  <a:buClr>
                    <a:srgbClr val="CC9900"/>
                  </a:buClr>
                  <a:defRPr/>
                </a:pPr>
                <a:r>
                  <a:rPr kumimoji="1" lang="en-US" altLang="zh-CN" sz="2000" b="1" kern="0" dirty="0">
                    <a:solidFill>
                      <a:srgbClr val="30B5C5"/>
                    </a:solidFill>
                    <a:sym typeface="Huawei Sans" panose="020C0503030203020204" pitchFamily="34" charset="0"/>
                  </a:rPr>
                  <a:t>On-demand services</a:t>
                </a:r>
              </a:p>
            </p:txBody>
          </p:sp>
          <p:grpSp>
            <p:nvGrpSpPr>
              <p:cNvPr id="44" name="组合 43"/>
              <p:cNvGrpSpPr/>
              <p:nvPr/>
            </p:nvGrpSpPr>
            <p:grpSpPr bwMode="gray">
              <a:xfrm>
                <a:off x="5035811" y="2757827"/>
                <a:ext cx="1505239" cy="1462284"/>
                <a:chOff x="5006855" y="2757827"/>
                <a:chExt cx="1505239" cy="1462284"/>
              </a:xfrm>
            </p:grpSpPr>
            <p:sp>
              <p:nvSpPr>
                <p:cNvPr id="38" name="椭圆 37">
                  <a:extLst>
                    <a:ext uri="{FF2B5EF4-FFF2-40B4-BE49-F238E27FC236}">
                      <a16:creationId xmlns:a16="http://schemas.microsoft.com/office/drawing/2014/main" xmlns="" id="{ED8394DC-89C4-4587-B2DC-858A22EC31E1}"/>
                    </a:ext>
                  </a:extLst>
                </p:cNvPr>
                <p:cNvSpPr>
                  <a:spLocks/>
                </p:cNvSpPr>
                <p:nvPr/>
              </p:nvSpPr>
              <p:spPr bwMode="gray">
                <a:xfrm>
                  <a:off x="5006855" y="2757827"/>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1" i="0" u="none" strike="noStrike" kern="0" cap="none" spc="0" normalizeH="0" baseline="0" noProof="0" smtClean="0">
                    <a:ln>
                      <a:noFill/>
                    </a:ln>
                    <a:solidFill>
                      <a:srgbClr val="1D1D1B"/>
                    </a:solidFill>
                    <a:effectLst/>
                    <a:uLnTx/>
                    <a:uFillTx/>
                    <a:cs typeface="Arial" pitchFamily="34" charset="0"/>
                    <a:sym typeface="Huawei Sans" panose="020C0503030203020204" pitchFamily="34" charset="0"/>
                  </a:endParaRPr>
                </a:p>
              </p:txBody>
            </p:sp>
            <p:sp>
              <p:nvSpPr>
                <p:cNvPr id="39" name="Freeform 15"/>
                <p:cNvSpPr>
                  <a:spLocks noChangeAspect="1" noEditPoints="1"/>
                </p:cNvSpPr>
                <p:nvPr/>
              </p:nvSpPr>
              <p:spPr bwMode="gray">
                <a:xfrm>
                  <a:off x="5492699" y="3164969"/>
                  <a:ext cx="533550" cy="648000"/>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rgbClr val="666666">
                    <a:lumMod val="75000"/>
                  </a:srgbClr>
                </a:solidFill>
                <a:ln>
                  <a:noFill/>
                </a:ln>
              </p:spPr>
              <p:txBody>
                <a:bodyPr vert="horz" wrap="square" lIns="91419" tIns="45709" rIns="91419" bIns="45709" numCol="1" anchor="t" anchorCtr="0" compatLnSpc="1">
                  <a:prstTxWarp prst="textNoShape">
                    <a:avLst/>
                  </a:prstTxWarp>
                </a:bodyPr>
                <a:lstStyle/>
                <a:p>
                  <a:pPr marL="0" marR="0" lvl="0" indent="0" defTabSz="121902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1D1D1B"/>
                    </a:solidFill>
                    <a:effectLst/>
                    <a:uLnTx/>
                    <a:uFillTx/>
                    <a:sym typeface="Huawei Sans" panose="020C0503030203020204" pitchFamily="34" charset="0"/>
                  </a:endParaRPr>
                </a:p>
              </p:txBody>
            </p:sp>
          </p:grpSp>
        </p:grpSp>
        <p:sp>
          <p:nvSpPr>
            <p:cNvPr id="40" name="矩形 39"/>
            <p:cNvSpPr/>
            <p:nvPr/>
          </p:nvSpPr>
          <p:spPr bwMode="gray">
            <a:xfrm>
              <a:off x="3362590" y="4486605"/>
              <a:ext cx="2454831" cy="1200329"/>
            </a:xfrm>
            <a:prstGeom prst="rect">
              <a:avLst/>
            </a:prstGeom>
          </p:spPr>
          <p:txBody>
            <a:bodyPr wrap="square">
              <a:spAutoFit/>
            </a:bodyPr>
            <a:lstStyle/>
            <a:p>
              <a:pPr marL="285693" lvl="0" indent="-285693" defTabSz="1219028" fontAlgn="base">
                <a:lnSpc>
                  <a:spcPct val="150000"/>
                </a:lnSpc>
                <a:spcBef>
                  <a:spcPct val="0"/>
                </a:spcBef>
                <a:spcAft>
                  <a:spcPct val="0"/>
                </a:spcAft>
                <a:buClr>
                  <a:prstClr val="black"/>
                </a:buClr>
                <a:buFont typeface="Arial" panose="020B0604020202020204" pitchFamily="34" charset="0"/>
                <a:buChar char="•"/>
              </a:pPr>
              <a:r>
                <a:rPr lang="en-US" altLang="zh-CN" sz="1200" dirty="0">
                  <a:solidFill>
                    <a:srgbClr val="1D1D1B"/>
                  </a:solidFill>
                  <a:latin typeface="Huawei Sans" panose="020C0503030203020204" pitchFamily="34" charset="0"/>
                </a:rPr>
                <a:t>Quick service deployment and adjustment</a:t>
              </a:r>
              <a:endParaRPr kumimoji="1" lang="en-US" altLang="zh-CN"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93" lvl="0" indent="-285693" defTabSz="1219028" fontAlgn="base">
                <a:lnSpc>
                  <a:spcPct val="150000"/>
                </a:lnSpc>
                <a:spcBef>
                  <a:spcPct val="0"/>
                </a:spcBef>
                <a:spcAft>
                  <a:spcPct val="0"/>
                </a:spcAft>
                <a:buClr>
                  <a:prstClr val="black"/>
                </a:buClr>
                <a:buFont typeface="Arial" panose="020B0604020202020204" pitchFamily="34" charset="0"/>
                <a:buChar char="•"/>
              </a:pPr>
              <a:r>
                <a:rPr lang="en-US" altLang="zh-CN" sz="1200" dirty="0">
                  <a:solidFill>
                    <a:srgbClr val="1D1D1B"/>
                  </a:solidFill>
                  <a:latin typeface="Huawei Sans" panose="020C0503030203020204" pitchFamily="34" charset="0"/>
                </a:rPr>
                <a:t>Rapid rollout of value-added applications</a:t>
              </a:r>
              <a:endParaRPr kumimoji="1" lang="en-US" altLang="zh-CN"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 name="组合 6"/>
          <p:cNvGrpSpPr/>
          <p:nvPr/>
        </p:nvGrpSpPr>
        <p:grpSpPr bwMode="gray">
          <a:xfrm>
            <a:off x="525170" y="2069528"/>
            <a:ext cx="2742845" cy="3617406"/>
            <a:chOff x="507752" y="2069528"/>
            <a:chExt cx="2742845" cy="3617406"/>
          </a:xfrm>
        </p:grpSpPr>
        <p:sp>
          <p:nvSpPr>
            <p:cNvPr id="30" name="矩形 29"/>
            <p:cNvSpPr/>
            <p:nvPr/>
          </p:nvSpPr>
          <p:spPr bwMode="gray">
            <a:xfrm>
              <a:off x="931093" y="4486605"/>
              <a:ext cx="2207071" cy="1200329"/>
            </a:xfrm>
            <a:prstGeom prst="rect">
              <a:avLst/>
            </a:prstGeom>
          </p:spPr>
          <p:txBody>
            <a:bodyPr wrap="square">
              <a:spAutoFit/>
            </a:bodyPr>
            <a:lstStyle/>
            <a:p>
              <a:pPr marL="285693" lvl="0" indent="-285693" defTabSz="1219028" fontAlgn="base">
                <a:lnSpc>
                  <a:spcPct val="150000"/>
                </a:lnSpc>
                <a:spcBef>
                  <a:spcPct val="0"/>
                </a:spcBef>
                <a:spcAft>
                  <a:spcPct val="0"/>
                </a:spcAft>
                <a:buClr>
                  <a:prstClr val="black"/>
                </a:buClr>
                <a:buFont typeface="Arial" panose="020B0604020202020204" pitchFamily="34" charset="0"/>
                <a:buChar char="•"/>
              </a:pPr>
              <a:r>
                <a:rPr lang="en-US" altLang="zh-CN" sz="1200" dirty="0">
                  <a:solidFill>
                    <a:srgbClr val="1D1D1B"/>
                  </a:solidFill>
                  <a:latin typeface="Huawei Sans" panose="020C0503030203020204" pitchFamily="34" charset="0"/>
                </a:rPr>
                <a:t>Access anytime, anywhere</a:t>
              </a:r>
              <a:endParaRPr kumimoji="1" lang="en-US" altLang="zh-CN"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93" lvl="0" indent="-285693" defTabSz="1219028" fontAlgn="base">
                <a:lnSpc>
                  <a:spcPct val="150000"/>
                </a:lnSpc>
                <a:spcBef>
                  <a:spcPct val="0"/>
                </a:spcBef>
                <a:spcAft>
                  <a:spcPct val="0"/>
                </a:spcAft>
                <a:buClr>
                  <a:prstClr val="black"/>
                </a:buClr>
                <a:buFont typeface="Arial" panose="020B0604020202020204" pitchFamily="34" charset="0"/>
                <a:buChar char="•"/>
              </a:pPr>
              <a:r>
                <a:rPr lang="en-US" altLang="zh-CN" sz="1200" dirty="0">
                  <a:solidFill>
                    <a:srgbClr val="1D1D1B"/>
                  </a:solidFill>
                  <a:latin typeface="Huawei Sans" panose="020C0503030203020204" pitchFamily="34" charset="0"/>
                </a:rPr>
                <a:t>High-quality service support</a:t>
              </a:r>
              <a:endParaRPr kumimoji="1" lang="en-US" altLang="zh-CN"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组合 51"/>
            <p:cNvGrpSpPr/>
            <p:nvPr/>
          </p:nvGrpSpPr>
          <p:grpSpPr bwMode="gray">
            <a:xfrm>
              <a:off x="507752" y="2069528"/>
              <a:ext cx="2742845" cy="2150583"/>
              <a:chOff x="941504" y="2069528"/>
              <a:chExt cx="2742845" cy="2150583"/>
            </a:xfrm>
          </p:grpSpPr>
          <p:sp>
            <p:nvSpPr>
              <p:cNvPr id="26" name="任意多边形 85"/>
              <p:cNvSpPr/>
              <p:nvPr/>
            </p:nvSpPr>
            <p:spPr bwMode="gray">
              <a:xfrm>
                <a:off x="1864430" y="3217594"/>
                <a:ext cx="910327" cy="690238"/>
              </a:xfrm>
              <a:custGeom>
                <a:avLst/>
                <a:gdLst>
                  <a:gd name="connsiteX0" fmla="*/ 96105 w 628567"/>
                  <a:gd name="connsiteY0" fmla="*/ 192304 h 476598"/>
                  <a:gd name="connsiteX1" fmla="*/ 96105 w 628567"/>
                  <a:gd name="connsiteY1" fmla="*/ 476598 h 476598"/>
                  <a:gd name="connsiteX2" fmla="*/ 0 w 628567"/>
                  <a:gd name="connsiteY2" fmla="*/ 476598 h 476598"/>
                  <a:gd name="connsiteX3" fmla="*/ 0 w 628567"/>
                  <a:gd name="connsiteY3" fmla="*/ 267440 h 476598"/>
                  <a:gd name="connsiteX4" fmla="*/ 451079 w 628567"/>
                  <a:gd name="connsiteY4" fmla="*/ 149738 h 476598"/>
                  <a:gd name="connsiteX5" fmla="*/ 451079 w 628567"/>
                  <a:gd name="connsiteY5" fmla="*/ 476598 h 476598"/>
                  <a:gd name="connsiteX6" fmla="*/ 354974 w 628567"/>
                  <a:gd name="connsiteY6" fmla="*/ 476598 h 476598"/>
                  <a:gd name="connsiteX7" fmla="*/ 354974 w 628567"/>
                  <a:gd name="connsiteY7" fmla="*/ 196833 h 476598"/>
                  <a:gd name="connsiteX8" fmla="*/ 357633 w 628567"/>
                  <a:gd name="connsiteY8" fmla="*/ 200277 h 476598"/>
                  <a:gd name="connsiteX9" fmla="*/ 359009 w 628567"/>
                  <a:gd name="connsiteY9" fmla="*/ 199214 h 476598"/>
                  <a:gd name="connsiteX10" fmla="*/ 372907 w 628567"/>
                  <a:gd name="connsiteY10" fmla="*/ 215687 h 476598"/>
                  <a:gd name="connsiteX11" fmla="*/ 255352 w 628567"/>
                  <a:gd name="connsiteY11" fmla="*/ 67803 h 476598"/>
                  <a:gd name="connsiteX12" fmla="*/ 273592 w 628567"/>
                  <a:gd name="connsiteY12" fmla="*/ 91427 h 476598"/>
                  <a:gd name="connsiteX13" fmla="*/ 273592 w 628567"/>
                  <a:gd name="connsiteY13" fmla="*/ 476598 h 476598"/>
                  <a:gd name="connsiteX14" fmla="*/ 177487 w 628567"/>
                  <a:gd name="connsiteY14" fmla="*/ 476598 h 476598"/>
                  <a:gd name="connsiteX15" fmla="*/ 177487 w 628567"/>
                  <a:gd name="connsiteY15" fmla="*/ 128679 h 476598"/>
                  <a:gd name="connsiteX16" fmla="*/ 628567 w 628567"/>
                  <a:gd name="connsiteY16" fmla="*/ 0 h 476598"/>
                  <a:gd name="connsiteX17" fmla="*/ 628567 w 628567"/>
                  <a:gd name="connsiteY17" fmla="*/ 476598 h 476598"/>
                  <a:gd name="connsiteX18" fmla="*/ 532462 w 628567"/>
                  <a:gd name="connsiteY18" fmla="*/ 476598 h 476598"/>
                  <a:gd name="connsiteX19" fmla="*/ 532462 w 628567"/>
                  <a:gd name="connsiteY19" fmla="*/ 81079 h 47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solidFill>
                <a:srgbClr val="666666">
                  <a:lumMod val="75000"/>
                </a:srgbClr>
              </a:solidFill>
              <a:ln w="25400" cap="flat" cmpd="sng" algn="ctr">
                <a:noFill/>
                <a:prstDash val="solid"/>
              </a:ln>
              <a:effectLst/>
            </p:spPr>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marL="0" marR="0" lvl="0" indent="0" algn="ctr" defTabSz="121902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sym typeface="Huawei Sans" panose="020C0503030203020204" pitchFamily="34" charset="0"/>
                </a:endParaRPr>
              </a:p>
            </p:txBody>
          </p:sp>
          <p:sp>
            <p:nvSpPr>
              <p:cNvPr id="27" name="任意多边形 86"/>
              <p:cNvSpPr/>
              <p:nvPr/>
            </p:nvSpPr>
            <p:spPr bwMode="gray">
              <a:xfrm rot="13790841">
                <a:off x="2083589" y="2733760"/>
                <a:ext cx="472008" cy="1144704"/>
              </a:xfrm>
              <a:custGeom>
                <a:avLst/>
                <a:gdLst>
                  <a:gd name="connsiteX0" fmla="*/ 97660 w 325915"/>
                  <a:gd name="connsiteY0" fmla="*/ 790400 h 790400"/>
                  <a:gd name="connsiteX1" fmla="*/ 0 w 325915"/>
                  <a:gd name="connsiteY1" fmla="*/ 664808 h 790400"/>
                  <a:gd name="connsiteX2" fmla="*/ 70970 w 325915"/>
                  <a:gd name="connsiteY2" fmla="*/ 664808 h 790400"/>
                  <a:gd name="connsiteX3" fmla="*/ 70970 w 325915"/>
                  <a:gd name="connsiteY3" fmla="*/ 320500 h 790400"/>
                  <a:gd name="connsiteX4" fmla="*/ 92523 w 325915"/>
                  <a:gd name="connsiteY4" fmla="*/ 320500 h 790400"/>
                  <a:gd name="connsiteX5" fmla="*/ 92598 w 325915"/>
                  <a:gd name="connsiteY5" fmla="*/ 318763 h 790400"/>
                  <a:gd name="connsiteX6" fmla="*/ 259805 w 325915"/>
                  <a:gd name="connsiteY6" fmla="*/ 326009 h 790400"/>
                  <a:gd name="connsiteX7" fmla="*/ 271953 w 325915"/>
                  <a:gd name="connsiteY7" fmla="*/ 0 h 790400"/>
                  <a:gd name="connsiteX8" fmla="*/ 325915 w 325915"/>
                  <a:gd name="connsiteY8" fmla="*/ 2011 h 790400"/>
                  <a:gd name="connsiteX9" fmla="*/ 311729 w 325915"/>
                  <a:gd name="connsiteY9" fmla="*/ 382747 h 790400"/>
                  <a:gd name="connsiteX10" fmla="*/ 257766 w 325915"/>
                  <a:gd name="connsiteY10" fmla="*/ 380736 h 790400"/>
                  <a:gd name="connsiteX11" fmla="*/ 257794 w 325915"/>
                  <a:gd name="connsiteY11" fmla="*/ 379973 h 790400"/>
                  <a:gd name="connsiteX12" fmla="*/ 124349 w 325915"/>
                  <a:gd name="connsiteY12" fmla="*/ 374190 h 790400"/>
                  <a:gd name="connsiteX13" fmla="*/ 124349 w 325915"/>
                  <a:gd name="connsiteY13" fmla="*/ 664808 h 790400"/>
                  <a:gd name="connsiteX14" fmla="*/ 195319 w 325915"/>
                  <a:gd name="connsiteY14" fmla="*/ 664808 h 7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marL="0" marR="0" lvl="0" indent="0" algn="ctr" defTabSz="121902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sym typeface="Huawei Sans" panose="020C0503030203020204" pitchFamily="34" charset="0"/>
                </a:endParaRPr>
              </a:p>
            </p:txBody>
          </p:sp>
          <p:grpSp>
            <p:nvGrpSpPr>
              <p:cNvPr id="48" name="组合 47"/>
              <p:cNvGrpSpPr/>
              <p:nvPr/>
            </p:nvGrpSpPr>
            <p:grpSpPr bwMode="gray">
              <a:xfrm>
                <a:off x="941504" y="2069528"/>
                <a:ext cx="2742845" cy="2150583"/>
                <a:chOff x="941504" y="2069528"/>
                <a:chExt cx="2742845" cy="2150583"/>
              </a:xfrm>
            </p:grpSpPr>
            <p:sp>
              <p:nvSpPr>
                <p:cNvPr id="28" name="矩形 27"/>
                <p:cNvSpPr/>
                <p:nvPr/>
              </p:nvSpPr>
              <p:spPr bwMode="gray">
                <a:xfrm>
                  <a:off x="941504" y="2069528"/>
                  <a:ext cx="2742845" cy="707886"/>
                </a:xfrm>
                <a:prstGeom prst="rect">
                  <a:avLst/>
                </a:prstGeom>
              </p:spPr>
              <p:txBody>
                <a:bodyPr wrap="square">
                  <a:spAutoFit/>
                </a:bodyPr>
                <a:lstStyle/>
                <a:p>
                  <a:pPr lvl="0" algn="ctr" defTabSz="1219028" fontAlgn="base">
                    <a:spcBef>
                      <a:spcPct val="0"/>
                    </a:spcBef>
                    <a:spcAft>
                      <a:spcPct val="0"/>
                    </a:spcAft>
                    <a:buClr>
                      <a:srgbClr val="CC9900"/>
                    </a:buClr>
                    <a:defRPr/>
                  </a:pPr>
                  <a:r>
                    <a:rPr kumimoji="1" lang="en-US" altLang="zh-CN" sz="2000" b="1" kern="0" dirty="0">
                      <a:solidFill>
                        <a:srgbClr val="30B5C5"/>
                      </a:solidFill>
                      <a:sym typeface="Huawei Sans" panose="020C0503030203020204" pitchFamily="34" charset="0"/>
                    </a:rPr>
                    <a:t>Ubiquitous connectivity</a:t>
                  </a:r>
                </a:p>
              </p:txBody>
            </p:sp>
            <p:grpSp>
              <p:nvGrpSpPr>
                <p:cNvPr id="45" name="组合 44"/>
                <p:cNvGrpSpPr/>
                <p:nvPr/>
              </p:nvGrpSpPr>
              <p:grpSpPr bwMode="gray">
                <a:xfrm>
                  <a:off x="1560308" y="2757827"/>
                  <a:ext cx="1505239" cy="1462284"/>
                  <a:chOff x="1560308" y="2757827"/>
                  <a:chExt cx="1505239" cy="1462284"/>
                </a:xfrm>
              </p:grpSpPr>
              <p:sp>
                <p:nvSpPr>
                  <p:cNvPr id="29" name="椭圆 28">
                    <a:extLst>
                      <a:ext uri="{FF2B5EF4-FFF2-40B4-BE49-F238E27FC236}">
                        <a16:creationId xmlns:a16="http://schemas.microsoft.com/office/drawing/2014/main" xmlns="" id="{8F387102-E817-4CFB-9E15-DB2712D97A23}"/>
                      </a:ext>
                    </a:extLst>
                  </p:cNvPr>
                  <p:cNvSpPr>
                    <a:spLocks/>
                  </p:cNvSpPr>
                  <p:nvPr/>
                </p:nvSpPr>
                <p:spPr bwMode="gray">
                  <a:xfrm>
                    <a:off x="1560308" y="2757827"/>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1" i="0" u="none" strike="noStrike" kern="0" cap="none" spc="0" normalizeH="0" baseline="0" noProof="0" dirty="0" smtClean="0">
                      <a:ln>
                        <a:noFill/>
                      </a:ln>
                      <a:solidFill>
                        <a:srgbClr val="1D1D1B"/>
                      </a:solidFill>
                      <a:effectLst/>
                      <a:uLnTx/>
                      <a:uFillTx/>
                      <a:cs typeface="Arial" pitchFamily="34" charset="0"/>
                      <a:sym typeface="Huawei Sans" panose="020C0503030203020204" pitchFamily="34" charset="0"/>
                    </a:endParaRPr>
                  </a:p>
                </p:txBody>
              </p:sp>
              <p:sp>
                <p:nvSpPr>
                  <p:cNvPr id="31" name="Freeform 5"/>
                  <p:cNvSpPr>
                    <a:spLocks noEditPoints="1"/>
                  </p:cNvSpPr>
                  <p:nvPr/>
                </p:nvSpPr>
                <p:spPr bwMode="gray">
                  <a:xfrm>
                    <a:off x="1984824" y="3165007"/>
                    <a:ext cx="669538" cy="647924"/>
                  </a:xfrm>
                  <a:custGeom>
                    <a:avLst/>
                    <a:gdLst>
                      <a:gd name="T0" fmla="*/ 2147483646 w 667"/>
                      <a:gd name="T1" fmla="*/ 2147483646 h 646"/>
                      <a:gd name="T2" fmla="*/ 2147483646 w 667"/>
                      <a:gd name="T3" fmla="*/ 2147483646 h 646"/>
                      <a:gd name="T4" fmla="*/ 0 w 667"/>
                      <a:gd name="T5" fmla="*/ 2147483646 h 646"/>
                      <a:gd name="T6" fmla="*/ 2147483646 w 667"/>
                      <a:gd name="T7" fmla="*/ 2147483646 h 646"/>
                      <a:gd name="T8" fmla="*/ 2147483646 w 667"/>
                      <a:gd name="T9" fmla="*/ 2147483646 h 646"/>
                      <a:gd name="T10" fmla="*/ 2147483646 w 667"/>
                      <a:gd name="T11" fmla="*/ 2147483646 h 646"/>
                      <a:gd name="T12" fmla="*/ 2147483646 w 667"/>
                      <a:gd name="T13" fmla="*/ 2147483646 h 646"/>
                      <a:gd name="T14" fmla="*/ 2147483646 w 667"/>
                      <a:gd name="T15" fmla="*/ 2147483646 h 646"/>
                      <a:gd name="T16" fmla="*/ 2147483646 w 667"/>
                      <a:gd name="T17" fmla="*/ 2147483646 h 646"/>
                      <a:gd name="T18" fmla="*/ 2147483646 w 667"/>
                      <a:gd name="T19" fmla="*/ 2147483646 h 646"/>
                      <a:gd name="T20" fmla="*/ 2147483646 w 667"/>
                      <a:gd name="T21" fmla="*/ 2147483646 h 646"/>
                      <a:gd name="T22" fmla="*/ 2147483646 w 667"/>
                      <a:gd name="T23" fmla="*/ 2147483646 h 646"/>
                      <a:gd name="T24" fmla="*/ 2147483646 w 667"/>
                      <a:gd name="T25" fmla="*/ 2147483646 h 646"/>
                      <a:gd name="T26" fmla="*/ 2147483646 w 667"/>
                      <a:gd name="T27" fmla="*/ 2147483646 h 646"/>
                      <a:gd name="T28" fmla="*/ 2147483646 w 667"/>
                      <a:gd name="T29" fmla="*/ 2147483646 h 646"/>
                      <a:gd name="T30" fmla="*/ 2147483646 w 667"/>
                      <a:gd name="T31" fmla="*/ 2147483646 h 646"/>
                      <a:gd name="T32" fmla="*/ 2147483646 w 667"/>
                      <a:gd name="T33" fmla="*/ 2147483646 h 646"/>
                      <a:gd name="T34" fmla="*/ 2147483646 w 667"/>
                      <a:gd name="T35" fmla="*/ 2147483646 h 646"/>
                      <a:gd name="T36" fmla="*/ 2147483646 w 667"/>
                      <a:gd name="T37" fmla="*/ 2147483646 h 646"/>
                      <a:gd name="T38" fmla="*/ 2147483646 w 667"/>
                      <a:gd name="T39" fmla="*/ 2147483646 h 646"/>
                      <a:gd name="T40" fmla="*/ 2147483646 w 667"/>
                      <a:gd name="T41" fmla="*/ 2147483646 h 646"/>
                      <a:gd name="T42" fmla="*/ 2147483646 w 667"/>
                      <a:gd name="T43" fmla="*/ 2147483646 h 646"/>
                      <a:gd name="T44" fmla="*/ 2147483646 w 667"/>
                      <a:gd name="T45" fmla="*/ 2147483646 h 646"/>
                      <a:gd name="T46" fmla="*/ 2147483646 w 667"/>
                      <a:gd name="T47" fmla="*/ 2147483646 h 646"/>
                      <a:gd name="T48" fmla="*/ 2147483646 w 667"/>
                      <a:gd name="T49" fmla="*/ 2147483646 h 646"/>
                      <a:gd name="T50" fmla="*/ 2147483646 w 667"/>
                      <a:gd name="T51" fmla="*/ 2147483646 h 646"/>
                      <a:gd name="T52" fmla="*/ 2147483646 w 667"/>
                      <a:gd name="T53" fmla="*/ 2147483646 h 646"/>
                      <a:gd name="T54" fmla="*/ 2147483646 w 667"/>
                      <a:gd name="T55" fmla="*/ 2147483646 h 646"/>
                      <a:gd name="T56" fmla="*/ 2147483646 w 667"/>
                      <a:gd name="T57" fmla="*/ 2147483646 h 646"/>
                      <a:gd name="T58" fmla="*/ 2147483646 w 667"/>
                      <a:gd name="T59" fmla="*/ 2147483646 h 646"/>
                      <a:gd name="T60" fmla="*/ 2147483646 w 667"/>
                      <a:gd name="T61" fmla="*/ 2147483646 h 646"/>
                      <a:gd name="T62" fmla="*/ 2147483646 w 667"/>
                      <a:gd name="T63" fmla="*/ 2147483646 h 646"/>
                      <a:gd name="T64" fmla="*/ 2147483646 w 667"/>
                      <a:gd name="T65" fmla="*/ 2147483646 h 646"/>
                      <a:gd name="T66" fmla="*/ 2147483646 w 667"/>
                      <a:gd name="T67" fmla="*/ 2147483646 h 646"/>
                      <a:gd name="T68" fmla="*/ 2147483646 w 667"/>
                      <a:gd name="T69" fmla="*/ 2147483646 h 646"/>
                      <a:gd name="T70" fmla="*/ 2147483646 w 667"/>
                      <a:gd name="T71" fmla="*/ 2147483646 h 646"/>
                      <a:gd name="T72" fmla="*/ 2147483646 w 667"/>
                      <a:gd name="T73" fmla="*/ 2147483646 h 646"/>
                      <a:gd name="T74" fmla="*/ 2147483646 w 667"/>
                      <a:gd name="T75" fmla="*/ 2147483646 h 646"/>
                      <a:gd name="T76" fmla="*/ 2147483646 w 667"/>
                      <a:gd name="T77" fmla="*/ 2147483646 h 646"/>
                      <a:gd name="T78" fmla="*/ 2147483646 w 667"/>
                      <a:gd name="T79" fmla="*/ 2147483646 h 646"/>
                      <a:gd name="T80" fmla="*/ 2147483646 w 667"/>
                      <a:gd name="T81" fmla="*/ 2147483646 h 646"/>
                      <a:gd name="T82" fmla="*/ 2147483646 w 667"/>
                      <a:gd name="T83" fmla="*/ 2147483646 h 646"/>
                      <a:gd name="T84" fmla="*/ 2147483646 w 667"/>
                      <a:gd name="T85" fmla="*/ 2147483646 h 646"/>
                      <a:gd name="T86" fmla="*/ 2147483646 w 667"/>
                      <a:gd name="T87" fmla="*/ 2147483646 h 646"/>
                      <a:gd name="T88" fmla="*/ 2147483646 w 667"/>
                      <a:gd name="T89" fmla="*/ 2147483646 h 646"/>
                      <a:gd name="T90" fmla="*/ 2147483646 w 667"/>
                      <a:gd name="T91" fmla="*/ 2147483646 h 646"/>
                      <a:gd name="T92" fmla="*/ 2147483646 w 667"/>
                      <a:gd name="T93" fmla="*/ 2147483646 h 646"/>
                      <a:gd name="T94" fmla="*/ 2147483646 w 667"/>
                      <a:gd name="T95" fmla="*/ 2147483646 h 646"/>
                      <a:gd name="T96" fmla="*/ 2147483646 w 667"/>
                      <a:gd name="T97" fmla="*/ 2147483646 h 6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7"/>
                      <a:gd name="T148" fmla="*/ 0 h 646"/>
                      <a:gd name="T149" fmla="*/ 667 w 667"/>
                      <a:gd name="T150" fmla="*/ 646 h 6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7" h="646">
                        <a:moveTo>
                          <a:pt x="44" y="155"/>
                        </a:moveTo>
                        <a:cubicBezTo>
                          <a:pt x="44" y="113"/>
                          <a:pt x="60" y="71"/>
                          <a:pt x="92" y="39"/>
                        </a:cubicBezTo>
                        <a:cubicBezTo>
                          <a:pt x="92" y="39"/>
                          <a:pt x="92" y="39"/>
                          <a:pt x="92" y="39"/>
                        </a:cubicBezTo>
                        <a:cubicBezTo>
                          <a:pt x="101" y="31"/>
                          <a:pt x="101" y="17"/>
                          <a:pt x="92" y="8"/>
                        </a:cubicBezTo>
                        <a:cubicBezTo>
                          <a:pt x="83" y="0"/>
                          <a:pt x="70" y="0"/>
                          <a:pt x="61" y="8"/>
                        </a:cubicBezTo>
                        <a:cubicBezTo>
                          <a:pt x="21" y="49"/>
                          <a:pt x="0" y="102"/>
                          <a:pt x="0" y="155"/>
                        </a:cubicBezTo>
                        <a:cubicBezTo>
                          <a:pt x="0" y="208"/>
                          <a:pt x="21" y="261"/>
                          <a:pt x="61" y="302"/>
                        </a:cubicBezTo>
                        <a:cubicBezTo>
                          <a:pt x="65" y="306"/>
                          <a:pt x="71" y="308"/>
                          <a:pt x="77" y="308"/>
                        </a:cubicBezTo>
                        <a:cubicBezTo>
                          <a:pt x="82" y="308"/>
                          <a:pt x="88" y="306"/>
                          <a:pt x="92" y="302"/>
                        </a:cubicBezTo>
                        <a:cubicBezTo>
                          <a:pt x="101" y="293"/>
                          <a:pt x="101" y="279"/>
                          <a:pt x="92" y="271"/>
                        </a:cubicBezTo>
                        <a:cubicBezTo>
                          <a:pt x="60" y="239"/>
                          <a:pt x="44" y="197"/>
                          <a:pt x="44" y="155"/>
                        </a:cubicBezTo>
                        <a:close/>
                        <a:moveTo>
                          <a:pt x="442" y="196"/>
                        </a:moveTo>
                        <a:cubicBezTo>
                          <a:pt x="446" y="201"/>
                          <a:pt x="451" y="203"/>
                          <a:pt x="457" y="203"/>
                        </a:cubicBezTo>
                        <a:cubicBezTo>
                          <a:pt x="463" y="203"/>
                          <a:pt x="468" y="201"/>
                          <a:pt x="473" y="196"/>
                        </a:cubicBezTo>
                        <a:cubicBezTo>
                          <a:pt x="484" y="185"/>
                          <a:pt x="490" y="170"/>
                          <a:pt x="490" y="155"/>
                        </a:cubicBezTo>
                        <a:cubicBezTo>
                          <a:pt x="490" y="140"/>
                          <a:pt x="484" y="125"/>
                          <a:pt x="473" y="113"/>
                        </a:cubicBezTo>
                        <a:cubicBezTo>
                          <a:pt x="464" y="105"/>
                          <a:pt x="450" y="105"/>
                          <a:pt x="442" y="113"/>
                        </a:cubicBezTo>
                        <a:cubicBezTo>
                          <a:pt x="433" y="122"/>
                          <a:pt x="433" y="136"/>
                          <a:pt x="442" y="144"/>
                        </a:cubicBezTo>
                        <a:cubicBezTo>
                          <a:pt x="442" y="144"/>
                          <a:pt x="442" y="144"/>
                          <a:pt x="442" y="144"/>
                        </a:cubicBezTo>
                        <a:cubicBezTo>
                          <a:pt x="445" y="147"/>
                          <a:pt x="446" y="151"/>
                          <a:pt x="446" y="155"/>
                        </a:cubicBezTo>
                        <a:cubicBezTo>
                          <a:pt x="446" y="159"/>
                          <a:pt x="444" y="162"/>
                          <a:pt x="442" y="165"/>
                        </a:cubicBezTo>
                        <a:cubicBezTo>
                          <a:pt x="433" y="174"/>
                          <a:pt x="433" y="188"/>
                          <a:pt x="442" y="196"/>
                        </a:cubicBezTo>
                        <a:close/>
                        <a:moveTo>
                          <a:pt x="131" y="155"/>
                        </a:moveTo>
                        <a:cubicBezTo>
                          <a:pt x="131" y="134"/>
                          <a:pt x="139" y="113"/>
                          <a:pt x="155" y="97"/>
                        </a:cubicBezTo>
                        <a:cubicBezTo>
                          <a:pt x="155" y="97"/>
                          <a:pt x="155" y="97"/>
                          <a:pt x="155" y="97"/>
                        </a:cubicBezTo>
                        <a:cubicBezTo>
                          <a:pt x="164" y="88"/>
                          <a:pt x="164" y="74"/>
                          <a:pt x="155" y="66"/>
                        </a:cubicBezTo>
                        <a:cubicBezTo>
                          <a:pt x="147" y="57"/>
                          <a:pt x="133" y="57"/>
                          <a:pt x="125" y="66"/>
                        </a:cubicBezTo>
                        <a:cubicBezTo>
                          <a:pt x="100" y="90"/>
                          <a:pt x="88" y="123"/>
                          <a:pt x="88" y="155"/>
                        </a:cubicBezTo>
                        <a:cubicBezTo>
                          <a:pt x="88" y="187"/>
                          <a:pt x="100" y="220"/>
                          <a:pt x="125" y="244"/>
                        </a:cubicBezTo>
                        <a:cubicBezTo>
                          <a:pt x="129" y="248"/>
                          <a:pt x="134" y="251"/>
                          <a:pt x="140" y="251"/>
                        </a:cubicBezTo>
                        <a:cubicBezTo>
                          <a:pt x="146" y="251"/>
                          <a:pt x="151" y="248"/>
                          <a:pt x="155" y="244"/>
                        </a:cubicBezTo>
                        <a:cubicBezTo>
                          <a:pt x="164" y="236"/>
                          <a:pt x="164" y="222"/>
                          <a:pt x="156" y="213"/>
                        </a:cubicBezTo>
                        <a:cubicBezTo>
                          <a:pt x="139" y="197"/>
                          <a:pt x="131" y="176"/>
                          <a:pt x="131" y="155"/>
                        </a:cubicBezTo>
                        <a:close/>
                        <a:moveTo>
                          <a:pt x="210" y="203"/>
                        </a:moveTo>
                        <a:cubicBezTo>
                          <a:pt x="216" y="203"/>
                          <a:pt x="221" y="201"/>
                          <a:pt x="225" y="196"/>
                        </a:cubicBezTo>
                        <a:cubicBezTo>
                          <a:pt x="234" y="188"/>
                          <a:pt x="234" y="174"/>
                          <a:pt x="225" y="165"/>
                        </a:cubicBezTo>
                        <a:cubicBezTo>
                          <a:pt x="223" y="162"/>
                          <a:pt x="221" y="159"/>
                          <a:pt x="221" y="155"/>
                        </a:cubicBezTo>
                        <a:cubicBezTo>
                          <a:pt x="221" y="151"/>
                          <a:pt x="223" y="147"/>
                          <a:pt x="225" y="144"/>
                        </a:cubicBezTo>
                        <a:cubicBezTo>
                          <a:pt x="225" y="144"/>
                          <a:pt x="225" y="144"/>
                          <a:pt x="225" y="144"/>
                        </a:cubicBezTo>
                        <a:cubicBezTo>
                          <a:pt x="234" y="136"/>
                          <a:pt x="234" y="122"/>
                          <a:pt x="225" y="113"/>
                        </a:cubicBezTo>
                        <a:cubicBezTo>
                          <a:pt x="217" y="105"/>
                          <a:pt x="203" y="105"/>
                          <a:pt x="195" y="113"/>
                        </a:cubicBezTo>
                        <a:cubicBezTo>
                          <a:pt x="183" y="125"/>
                          <a:pt x="177" y="140"/>
                          <a:pt x="177" y="155"/>
                        </a:cubicBezTo>
                        <a:cubicBezTo>
                          <a:pt x="177" y="170"/>
                          <a:pt x="183" y="185"/>
                          <a:pt x="194" y="196"/>
                        </a:cubicBezTo>
                        <a:cubicBezTo>
                          <a:pt x="199" y="201"/>
                          <a:pt x="204" y="203"/>
                          <a:pt x="210" y="203"/>
                        </a:cubicBezTo>
                        <a:close/>
                        <a:moveTo>
                          <a:pt x="543" y="66"/>
                        </a:moveTo>
                        <a:cubicBezTo>
                          <a:pt x="534" y="57"/>
                          <a:pt x="520" y="57"/>
                          <a:pt x="512" y="66"/>
                        </a:cubicBezTo>
                        <a:cubicBezTo>
                          <a:pt x="503" y="74"/>
                          <a:pt x="503" y="88"/>
                          <a:pt x="512" y="97"/>
                        </a:cubicBezTo>
                        <a:cubicBezTo>
                          <a:pt x="512" y="97"/>
                          <a:pt x="512" y="97"/>
                          <a:pt x="512" y="97"/>
                        </a:cubicBezTo>
                        <a:cubicBezTo>
                          <a:pt x="528" y="113"/>
                          <a:pt x="536" y="134"/>
                          <a:pt x="536" y="155"/>
                        </a:cubicBezTo>
                        <a:cubicBezTo>
                          <a:pt x="536" y="176"/>
                          <a:pt x="528" y="197"/>
                          <a:pt x="512" y="213"/>
                        </a:cubicBezTo>
                        <a:cubicBezTo>
                          <a:pt x="503" y="222"/>
                          <a:pt x="503" y="236"/>
                          <a:pt x="512" y="244"/>
                        </a:cubicBezTo>
                        <a:cubicBezTo>
                          <a:pt x="516" y="248"/>
                          <a:pt x="521" y="251"/>
                          <a:pt x="527" y="251"/>
                        </a:cubicBezTo>
                        <a:cubicBezTo>
                          <a:pt x="533" y="251"/>
                          <a:pt x="538" y="248"/>
                          <a:pt x="543" y="244"/>
                        </a:cubicBezTo>
                        <a:cubicBezTo>
                          <a:pt x="567" y="220"/>
                          <a:pt x="580" y="187"/>
                          <a:pt x="580" y="155"/>
                        </a:cubicBezTo>
                        <a:cubicBezTo>
                          <a:pt x="580" y="123"/>
                          <a:pt x="567" y="90"/>
                          <a:pt x="543" y="66"/>
                        </a:cubicBezTo>
                        <a:close/>
                        <a:moveTo>
                          <a:pt x="373" y="202"/>
                        </a:moveTo>
                        <a:cubicBezTo>
                          <a:pt x="385" y="192"/>
                          <a:pt x="393" y="175"/>
                          <a:pt x="393" y="158"/>
                        </a:cubicBezTo>
                        <a:cubicBezTo>
                          <a:pt x="393" y="125"/>
                          <a:pt x="366" y="98"/>
                          <a:pt x="334" y="98"/>
                        </a:cubicBezTo>
                        <a:cubicBezTo>
                          <a:pt x="301" y="98"/>
                          <a:pt x="274" y="125"/>
                          <a:pt x="274" y="158"/>
                        </a:cubicBezTo>
                        <a:cubicBezTo>
                          <a:pt x="274" y="175"/>
                          <a:pt x="282" y="192"/>
                          <a:pt x="294" y="202"/>
                        </a:cubicBezTo>
                        <a:cubicBezTo>
                          <a:pt x="173" y="627"/>
                          <a:pt x="173" y="627"/>
                          <a:pt x="173" y="627"/>
                        </a:cubicBezTo>
                        <a:cubicBezTo>
                          <a:pt x="170" y="638"/>
                          <a:pt x="176" y="646"/>
                          <a:pt x="187" y="646"/>
                        </a:cubicBezTo>
                        <a:cubicBezTo>
                          <a:pt x="192" y="646"/>
                          <a:pt x="192" y="646"/>
                          <a:pt x="192" y="646"/>
                        </a:cubicBezTo>
                        <a:cubicBezTo>
                          <a:pt x="203" y="646"/>
                          <a:pt x="215" y="638"/>
                          <a:pt x="219" y="628"/>
                        </a:cubicBezTo>
                        <a:cubicBezTo>
                          <a:pt x="250" y="552"/>
                          <a:pt x="250" y="552"/>
                          <a:pt x="250" y="552"/>
                        </a:cubicBezTo>
                        <a:cubicBezTo>
                          <a:pt x="252" y="547"/>
                          <a:pt x="257" y="544"/>
                          <a:pt x="262" y="544"/>
                        </a:cubicBezTo>
                        <a:cubicBezTo>
                          <a:pt x="405" y="544"/>
                          <a:pt x="405" y="544"/>
                          <a:pt x="405" y="544"/>
                        </a:cubicBezTo>
                        <a:cubicBezTo>
                          <a:pt x="410" y="544"/>
                          <a:pt x="415" y="547"/>
                          <a:pt x="417" y="552"/>
                        </a:cubicBezTo>
                        <a:cubicBezTo>
                          <a:pt x="448" y="628"/>
                          <a:pt x="448" y="628"/>
                          <a:pt x="448" y="628"/>
                        </a:cubicBezTo>
                        <a:cubicBezTo>
                          <a:pt x="452" y="638"/>
                          <a:pt x="464" y="646"/>
                          <a:pt x="475" y="646"/>
                        </a:cubicBezTo>
                        <a:cubicBezTo>
                          <a:pt x="480" y="646"/>
                          <a:pt x="480" y="646"/>
                          <a:pt x="480" y="646"/>
                        </a:cubicBezTo>
                        <a:cubicBezTo>
                          <a:pt x="491" y="646"/>
                          <a:pt x="497" y="638"/>
                          <a:pt x="494" y="627"/>
                        </a:cubicBezTo>
                        <a:lnTo>
                          <a:pt x="373" y="202"/>
                        </a:lnTo>
                        <a:close/>
                        <a:moveTo>
                          <a:pt x="297" y="378"/>
                        </a:moveTo>
                        <a:cubicBezTo>
                          <a:pt x="370" y="378"/>
                          <a:pt x="370" y="378"/>
                          <a:pt x="370" y="378"/>
                        </a:cubicBezTo>
                        <a:cubicBezTo>
                          <a:pt x="379" y="378"/>
                          <a:pt x="387" y="386"/>
                          <a:pt x="387" y="396"/>
                        </a:cubicBezTo>
                        <a:cubicBezTo>
                          <a:pt x="387" y="405"/>
                          <a:pt x="379" y="413"/>
                          <a:pt x="370" y="413"/>
                        </a:cubicBezTo>
                        <a:cubicBezTo>
                          <a:pt x="297" y="413"/>
                          <a:pt x="297" y="413"/>
                          <a:pt x="297" y="413"/>
                        </a:cubicBezTo>
                        <a:cubicBezTo>
                          <a:pt x="288" y="413"/>
                          <a:pt x="280" y="405"/>
                          <a:pt x="280" y="396"/>
                        </a:cubicBezTo>
                        <a:cubicBezTo>
                          <a:pt x="280" y="386"/>
                          <a:pt x="288" y="378"/>
                          <a:pt x="297" y="378"/>
                        </a:cubicBezTo>
                        <a:close/>
                        <a:moveTo>
                          <a:pt x="384" y="488"/>
                        </a:moveTo>
                        <a:cubicBezTo>
                          <a:pt x="283" y="488"/>
                          <a:pt x="283" y="488"/>
                          <a:pt x="283" y="488"/>
                        </a:cubicBezTo>
                        <a:cubicBezTo>
                          <a:pt x="273" y="488"/>
                          <a:pt x="265" y="480"/>
                          <a:pt x="265" y="470"/>
                        </a:cubicBezTo>
                        <a:cubicBezTo>
                          <a:pt x="265" y="461"/>
                          <a:pt x="273" y="453"/>
                          <a:pt x="283" y="453"/>
                        </a:cubicBezTo>
                        <a:cubicBezTo>
                          <a:pt x="384" y="453"/>
                          <a:pt x="384" y="453"/>
                          <a:pt x="384" y="453"/>
                        </a:cubicBezTo>
                        <a:cubicBezTo>
                          <a:pt x="394" y="453"/>
                          <a:pt x="402" y="461"/>
                          <a:pt x="402" y="470"/>
                        </a:cubicBezTo>
                        <a:cubicBezTo>
                          <a:pt x="402" y="480"/>
                          <a:pt x="394" y="488"/>
                          <a:pt x="384" y="488"/>
                        </a:cubicBezTo>
                        <a:close/>
                        <a:moveTo>
                          <a:pt x="606" y="8"/>
                        </a:moveTo>
                        <a:cubicBezTo>
                          <a:pt x="597" y="0"/>
                          <a:pt x="584" y="0"/>
                          <a:pt x="575" y="8"/>
                        </a:cubicBezTo>
                        <a:cubicBezTo>
                          <a:pt x="566" y="17"/>
                          <a:pt x="566" y="31"/>
                          <a:pt x="575" y="39"/>
                        </a:cubicBezTo>
                        <a:cubicBezTo>
                          <a:pt x="575" y="39"/>
                          <a:pt x="575" y="39"/>
                          <a:pt x="575" y="39"/>
                        </a:cubicBezTo>
                        <a:cubicBezTo>
                          <a:pt x="607" y="71"/>
                          <a:pt x="623" y="113"/>
                          <a:pt x="623" y="155"/>
                        </a:cubicBezTo>
                        <a:cubicBezTo>
                          <a:pt x="623" y="197"/>
                          <a:pt x="607" y="239"/>
                          <a:pt x="575" y="271"/>
                        </a:cubicBezTo>
                        <a:cubicBezTo>
                          <a:pt x="566" y="279"/>
                          <a:pt x="566" y="293"/>
                          <a:pt x="575" y="302"/>
                        </a:cubicBezTo>
                        <a:cubicBezTo>
                          <a:pt x="579" y="306"/>
                          <a:pt x="585" y="308"/>
                          <a:pt x="591" y="308"/>
                        </a:cubicBezTo>
                        <a:cubicBezTo>
                          <a:pt x="596" y="308"/>
                          <a:pt x="602" y="306"/>
                          <a:pt x="606" y="302"/>
                        </a:cubicBezTo>
                        <a:cubicBezTo>
                          <a:pt x="647" y="261"/>
                          <a:pt x="667" y="208"/>
                          <a:pt x="667" y="155"/>
                        </a:cubicBezTo>
                        <a:cubicBezTo>
                          <a:pt x="667" y="102"/>
                          <a:pt x="647" y="49"/>
                          <a:pt x="606" y="8"/>
                        </a:cubicBezTo>
                        <a:close/>
                      </a:path>
                    </a:pathLst>
                  </a:custGeom>
                  <a:solidFill>
                    <a:srgbClr val="666666">
                      <a:lumMod val="75000"/>
                    </a:srgbClr>
                  </a:solidFill>
                  <a:ln>
                    <a:noFill/>
                  </a:ln>
                </p:spPr>
                <p:txBody>
                  <a:bodyPr lIns="27645" tIns="13822" rIns="27645" bIns="1382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1D1D1A"/>
                      </a:solidFill>
                      <a:effectLst/>
                      <a:uLnTx/>
                      <a:uFillTx/>
                      <a:sym typeface="Huawei Sans" panose="020C0503030203020204" pitchFamily="34" charset="0"/>
                    </a:endParaRPr>
                  </a:p>
                </p:txBody>
              </p:sp>
            </p:grpSp>
          </p:grpSp>
        </p:grpSp>
      </p:grpSp>
      <p:grpSp>
        <p:nvGrpSpPr>
          <p:cNvPr id="4" name="组合 3"/>
          <p:cNvGrpSpPr/>
          <p:nvPr/>
        </p:nvGrpSpPr>
        <p:grpSpPr bwMode="gray">
          <a:xfrm>
            <a:off x="5919842" y="2066788"/>
            <a:ext cx="3127779" cy="3583534"/>
            <a:chOff x="6347407" y="2106651"/>
            <a:chExt cx="3127779" cy="3583534"/>
          </a:xfrm>
        </p:grpSpPr>
        <p:sp>
          <p:nvSpPr>
            <p:cNvPr id="34" name="矩形 33"/>
            <p:cNvSpPr/>
            <p:nvPr/>
          </p:nvSpPr>
          <p:spPr bwMode="gray">
            <a:xfrm>
              <a:off x="6442944" y="4489856"/>
              <a:ext cx="2936704" cy="1200329"/>
            </a:xfrm>
            <a:prstGeom prst="rect">
              <a:avLst/>
            </a:prstGeom>
          </p:spPr>
          <p:txBody>
            <a:bodyPr wrap="square">
              <a:spAutoFit/>
            </a:bodyPr>
            <a:lstStyle/>
            <a:p>
              <a:pPr marL="285693" marR="0" lvl="0" indent="-285693" defTabSz="1219028" eaLnBrk="1" fontAlgn="base"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altLang="zh-CN" sz="1200" dirty="0" smtClean="0">
                  <a:solidFill>
                    <a:srgbClr val="1D1D1B"/>
                  </a:solidFill>
                  <a:latin typeface="Huawei Sans" panose="020C0503030203020204" pitchFamily="34" charset="0"/>
                  <a:sym typeface="Huawei Sans" panose="020C0503030203020204" pitchFamily="34" charset="0"/>
                </a:rPr>
                <a:t>Precise measurement and evaluation of user experience</a:t>
              </a:r>
              <a:endParaRPr lang="en-US" altLang="zh-CN" sz="1200" dirty="0">
                <a:solidFill>
                  <a:srgbClr val="1D1D1B"/>
                </a:solidFill>
                <a:latin typeface="Huawei Sans" panose="020C0503030203020204" pitchFamily="34" charset="0"/>
                <a:sym typeface="Huawei Sans" panose="020C0503030203020204" pitchFamily="34" charset="0"/>
              </a:endParaRPr>
            </a:p>
            <a:p>
              <a:pPr marL="285693" marR="0" lvl="0" indent="-285693" defTabSz="1219028" eaLnBrk="1" fontAlgn="base"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altLang="zh-CN" sz="1200" dirty="0" smtClean="0">
                  <a:solidFill>
                    <a:srgbClr val="1D1D1B"/>
                  </a:solidFill>
                  <a:latin typeface="Huawei Sans" panose="020C0503030203020204" pitchFamily="34" charset="0"/>
                  <a:sym typeface="Huawei Sans" panose="020C0503030203020204" pitchFamily="34" charset="0"/>
                </a:rPr>
                <a:t>AI-powered automatic adjustment of resource allocation</a:t>
              </a:r>
              <a:endParaRPr lang="en-US" altLang="zh-CN" sz="1200" dirty="0">
                <a:solidFill>
                  <a:srgbClr val="1D1D1B"/>
                </a:solidFill>
                <a:latin typeface="Huawei Sans" panose="020C0503030203020204" pitchFamily="34" charset="0"/>
                <a:sym typeface="Huawei Sans" panose="020C0503030203020204" pitchFamily="34" charset="0"/>
              </a:endParaRPr>
            </a:p>
          </p:txBody>
        </p:sp>
        <p:grpSp>
          <p:nvGrpSpPr>
            <p:cNvPr id="3" name="组合 2"/>
            <p:cNvGrpSpPr/>
            <p:nvPr/>
          </p:nvGrpSpPr>
          <p:grpSpPr bwMode="gray">
            <a:xfrm>
              <a:off x="6347407" y="2106651"/>
              <a:ext cx="3127779" cy="2116711"/>
              <a:chOff x="6347407" y="2106651"/>
              <a:chExt cx="3127779" cy="2116711"/>
            </a:xfrm>
          </p:grpSpPr>
          <p:grpSp>
            <p:nvGrpSpPr>
              <p:cNvPr id="47" name="组合 46"/>
              <p:cNvGrpSpPr/>
              <p:nvPr/>
            </p:nvGrpSpPr>
            <p:grpSpPr bwMode="gray">
              <a:xfrm>
                <a:off x="6347407" y="2106651"/>
                <a:ext cx="3127779" cy="2116711"/>
                <a:chOff x="8082211" y="2103400"/>
                <a:chExt cx="3127779" cy="2116711"/>
              </a:xfrm>
            </p:grpSpPr>
            <p:sp>
              <p:nvSpPr>
                <p:cNvPr id="33" name="矩形 32"/>
                <p:cNvSpPr/>
                <p:nvPr/>
              </p:nvSpPr>
              <p:spPr bwMode="gray">
                <a:xfrm>
                  <a:off x="8082211" y="2103400"/>
                  <a:ext cx="3127779" cy="707886"/>
                </a:xfrm>
                <a:prstGeom prst="rect">
                  <a:avLst/>
                </a:prstGeom>
              </p:spPr>
              <p:txBody>
                <a:bodyPr wrap="square">
                  <a:spAutoFit/>
                </a:bodyPr>
                <a:lstStyle/>
                <a:p>
                  <a:pPr lvl="0" algn="ctr" defTabSz="1219028" fontAlgn="base">
                    <a:spcBef>
                      <a:spcPct val="0"/>
                    </a:spcBef>
                    <a:spcAft>
                      <a:spcPct val="0"/>
                    </a:spcAft>
                    <a:buClr>
                      <a:srgbClr val="CC9900"/>
                    </a:buClr>
                    <a:defRPr/>
                  </a:pPr>
                  <a:r>
                    <a:rPr kumimoji="1" lang="en-US" altLang="zh-CN" sz="2000" b="1" kern="0" dirty="0">
                      <a:solidFill>
                        <a:srgbClr val="30B5C5"/>
                      </a:solidFill>
                      <a:sym typeface="Huawei Sans" panose="020C0503030203020204" pitchFamily="34" charset="0"/>
                    </a:rPr>
                    <a:t>Perceptible and </a:t>
                  </a:r>
                  <a:r>
                    <a:rPr kumimoji="1" lang="en-US" altLang="zh-CN" sz="2000" b="1" kern="0" dirty="0" smtClean="0">
                      <a:solidFill>
                        <a:srgbClr val="30B5C5"/>
                      </a:solidFill>
                      <a:sym typeface="Huawei Sans" panose="020C0503030203020204" pitchFamily="34" charset="0"/>
                    </a:rPr>
                    <a:t>visible experience</a:t>
                  </a:r>
                  <a:endParaRPr kumimoji="1" lang="en-US" altLang="zh-CN" sz="2000" b="1" i="0" u="none" strike="noStrike" kern="0" cap="none" spc="0" normalizeH="0" baseline="0" noProof="0" dirty="0" smtClean="0">
                    <a:ln>
                      <a:noFill/>
                    </a:ln>
                    <a:solidFill>
                      <a:srgbClr val="30B5C5"/>
                    </a:solidFill>
                    <a:effectLst/>
                    <a:uLnTx/>
                    <a:uFillTx/>
                    <a:sym typeface="Huawei Sans" panose="020C0503030203020204" pitchFamily="34" charset="0"/>
                  </a:endParaRPr>
                </a:p>
              </p:txBody>
            </p:sp>
            <p:sp>
              <p:nvSpPr>
                <p:cNvPr id="32" name="椭圆 31">
                  <a:extLst>
                    <a:ext uri="{FF2B5EF4-FFF2-40B4-BE49-F238E27FC236}">
                      <a16:creationId xmlns:a16="http://schemas.microsoft.com/office/drawing/2014/main" xmlns="" id="{34A90377-791A-4E41-8715-62E028600663}"/>
                    </a:ext>
                  </a:extLst>
                </p:cNvPr>
                <p:cNvSpPr>
                  <a:spLocks/>
                </p:cNvSpPr>
                <p:nvPr/>
              </p:nvSpPr>
              <p:spPr bwMode="gray">
                <a:xfrm>
                  <a:off x="8893481" y="2757827"/>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1" i="0" u="none" strike="noStrike" kern="0" cap="none" spc="0" normalizeH="0" baseline="0" noProof="0" smtClean="0">
                    <a:ln>
                      <a:noFill/>
                    </a:ln>
                    <a:solidFill>
                      <a:srgbClr val="1D1D1B"/>
                    </a:solidFill>
                    <a:effectLst/>
                    <a:uLnTx/>
                    <a:uFillTx/>
                    <a:cs typeface="Arial" pitchFamily="34" charset="0"/>
                    <a:sym typeface="Huawei Sans" panose="020C0503030203020204" pitchFamily="34" charset="0"/>
                  </a:endParaRPr>
                </a:p>
              </p:txBody>
            </p:sp>
          </p:grpSp>
          <p:sp>
            <p:nvSpPr>
              <p:cNvPr id="41" name="iconfont-1187-868526"/>
              <p:cNvSpPr>
                <a:spLocks noChangeAspect="1"/>
              </p:cNvSpPr>
              <p:nvPr/>
            </p:nvSpPr>
            <p:spPr bwMode="gray">
              <a:xfrm>
                <a:off x="7561982" y="3269469"/>
                <a:ext cx="698629" cy="399380"/>
              </a:xfrm>
              <a:custGeom>
                <a:avLst/>
                <a:gdLst>
                  <a:gd name="T0" fmla="*/ 6403 w 12806"/>
                  <a:gd name="T1" fmla="*/ 0 h 7319"/>
                  <a:gd name="T2" fmla="*/ 0 w 12806"/>
                  <a:gd name="T3" fmla="*/ 3659 h 7319"/>
                  <a:gd name="T4" fmla="*/ 6403 w 12806"/>
                  <a:gd name="T5" fmla="*/ 7319 h 7319"/>
                  <a:gd name="T6" fmla="*/ 12806 w 12806"/>
                  <a:gd name="T7" fmla="*/ 3701 h 7319"/>
                  <a:gd name="T8" fmla="*/ 6403 w 12806"/>
                  <a:gd name="T9" fmla="*/ 0 h 7319"/>
                  <a:gd name="T10" fmla="*/ 6403 w 12806"/>
                  <a:gd name="T11" fmla="*/ 6269 h 7319"/>
                  <a:gd name="T12" fmla="*/ 3842 w 12806"/>
                  <a:gd name="T13" fmla="*/ 3659 h 7319"/>
                  <a:gd name="T14" fmla="*/ 6403 w 12806"/>
                  <a:gd name="T15" fmla="*/ 1050 h 7319"/>
                  <a:gd name="T16" fmla="*/ 8965 w 12806"/>
                  <a:gd name="T17" fmla="*/ 3659 h 7319"/>
                  <a:gd name="T18" fmla="*/ 6403 w 12806"/>
                  <a:gd name="T19" fmla="*/ 6269 h 7319"/>
                  <a:gd name="T20" fmla="*/ 6403 w 12806"/>
                  <a:gd name="T21" fmla="*/ 6269 h 7319"/>
                  <a:gd name="T22" fmla="*/ 6403 w 12806"/>
                  <a:gd name="T23" fmla="*/ 2744 h 7319"/>
                  <a:gd name="T24" fmla="*/ 6621 w 12806"/>
                  <a:gd name="T25" fmla="*/ 2151 h 7319"/>
                  <a:gd name="T26" fmla="*/ 6403 w 12806"/>
                  <a:gd name="T27" fmla="*/ 2135 h 7319"/>
                  <a:gd name="T28" fmla="*/ 4908 w 12806"/>
                  <a:gd name="T29" fmla="*/ 3659 h 7319"/>
                  <a:gd name="T30" fmla="*/ 6403 w 12806"/>
                  <a:gd name="T31" fmla="*/ 5183 h 7319"/>
                  <a:gd name="T32" fmla="*/ 7898 w 12806"/>
                  <a:gd name="T33" fmla="*/ 3659 h 7319"/>
                  <a:gd name="T34" fmla="*/ 7886 w 12806"/>
                  <a:gd name="T35" fmla="*/ 3461 h 7319"/>
                  <a:gd name="T36" fmla="*/ 7319 w 12806"/>
                  <a:gd name="T37" fmla="*/ 3659 h 7319"/>
                  <a:gd name="T38" fmla="*/ 6403 w 12806"/>
                  <a:gd name="T39" fmla="*/ 2744 h 7319"/>
                  <a:gd name="T40" fmla="*/ 6403 w 12806"/>
                  <a:gd name="T41" fmla="*/ 2744 h 7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06" h="7319">
                    <a:moveTo>
                      <a:pt x="6403" y="0"/>
                    </a:moveTo>
                    <a:cubicBezTo>
                      <a:pt x="4063" y="0"/>
                      <a:pt x="2238" y="1396"/>
                      <a:pt x="0" y="3659"/>
                    </a:cubicBezTo>
                    <a:cubicBezTo>
                      <a:pt x="1927" y="5593"/>
                      <a:pt x="3544" y="7319"/>
                      <a:pt x="6403" y="7319"/>
                    </a:cubicBezTo>
                    <a:cubicBezTo>
                      <a:pt x="9259" y="7319"/>
                      <a:pt x="11359" y="5135"/>
                      <a:pt x="12806" y="3701"/>
                    </a:cubicBezTo>
                    <a:cubicBezTo>
                      <a:pt x="11327" y="2020"/>
                      <a:pt x="9227" y="0"/>
                      <a:pt x="6403" y="0"/>
                    </a:cubicBezTo>
                    <a:close/>
                    <a:moveTo>
                      <a:pt x="6403" y="6269"/>
                    </a:moveTo>
                    <a:cubicBezTo>
                      <a:pt x="4991" y="6269"/>
                      <a:pt x="3842" y="5097"/>
                      <a:pt x="3842" y="3659"/>
                    </a:cubicBezTo>
                    <a:cubicBezTo>
                      <a:pt x="3842" y="2219"/>
                      <a:pt x="4991" y="1050"/>
                      <a:pt x="6403" y="1050"/>
                    </a:cubicBezTo>
                    <a:cubicBezTo>
                      <a:pt x="7815" y="1050"/>
                      <a:pt x="8965" y="2222"/>
                      <a:pt x="8965" y="3659"/>
                    </a:cubicBezTo>
                    <a:cubicBezTo>
                      <a:pt x="8965" y="5100"/>
                      <a:pt x="7815" y="6269"/>
                      <a:pt x="6403" y="6269"/>
                    </a:cubicBezTo>
                    <a:close/>
                    <a:moveTo>
                      <a:pt x="6403" y="6269"/>
                    </a:moveTo>
                    <a:close/>
                    <a:moveTo>
                      <a:pt x="6403" y="2744"/>
                    </a:moveTo>
                    <a:cubicBezTo>
                      <a:pt x="6403" y="2516"/>
                      <a:pt x="6487" y="2311"/>
                      <a:pt x="6621" y="2151"/>
                    </a:cubicBezTo>
                    <a:cubicBezTo>
                      <a:pt x="6550" y="2138"/>
                      <a:pt x="6477" y="2135"/>
                      <a:pt x="6403" y="2135"/>
                    </a:cubicBezTo>
                    <a:cubicBezTo>
                      <a:pt x="5580" y="2135"/>
                      <a:pt x="4908" y="2817"/>
                      <a:pt x="4908" y="3659"/>
                    </a:cubicBezTo>
                    <a:cubicBezTo>
                      <a:pt x="4908" y="4501"/>
                      <a:pt x="5580" y="5183"/>
                      <a:pt x="6403" y="5183"/>
                    </a:cubicBezTo>
                    <a:cubicBezTo>
                      <a:pt x="7226" y="5183"/>
                      <a:pt x="7898" y="4501"/>
                      <a:pt x="7898" y="3659"/>
                    </a:cubicBezTo>
                    <a:cubicBezTo>
                      <a:pt x="7898" y="3592"/>
                      <a:pt x="7892" y="3528"/>
                      <a:pt x="7886" y="3461"/>
                    </a:cubicBezTo>
                    <a:cubicBezTo>
                      <a:pt x="7729" y="3582"/>
                      <a:pt x="7533" y="3659"/>
                      <a:pt x="7319" y="3659"/>
                    </a:cubicBezTo>
                    <a:cubicBezTo>
                      <a:pt x="6813" y="3659"/>
                      <a:pt x="6403" y="3249"/>
                      <a:pt x="6403" y="2744"/>
                    </a:cubicBezTo>
                    <a:close/>
                    <a:moveTo>
                      <a:pt x="6403" y="2744"/>
                    </a:moveTo>
                    <a:close/>
                  </a:path>
                </a:pathLst>
              </a:custGeom>
              <a:solidFill>
                <a:srgbClr val="4D4D4D"/>
              </a:solidFill>
              <a:ln>
                <a:noFill/>
              </a:ln>
            </p:spPr>
          </p:sp>
        </p:grpSp>
      </p:grpSp>
      <p:grpSp>
        <p:nvGrpSpPr>
          <p:cNvPr id="5" name="组合 4"/>
          <p:cNvGrpSpPr/>
          <p:nvPr/>
        </p:nvGrpSpPr>
        <p:grpSpPr bwMode="gray">
          <a:xfrm>
            <a:off x="9146120" y="2033934"/>
            <a:ext cx="2531619" cy="3606187"/>
            <a:chOff x="9180956" y="2033934"/>
            <a:chExt cx="2531619" cy="3606187"/>
          </a:xfrm>
        </p:grpSpPr>
        <p:grpSp>
          <p:nvGrpSpPr>
            <p:cNvPr id="49" name="组合 48"/>
            <p:cNvGrpSpPr/>
            <p:nvPr/>
          </p:nvGrpSpPr>
          <p:grpSpPr bwMode="gray">
            <a:xfrm>
              <a:off x="9180956" y="2033934"/>
              <a:ext cx="2531619" cy="3606187"/>
              <a:chOff x="6655183" y="2051566"/>
              <a:chExt cx="2531619" cy="3606187"/>
            </a:xfrm>
          </p:grpSpPr>
          <p:sp>
            <p:nvSpPr>
              <p:cNvPr id="50" name="矩形 49"/>
              <p:cNvSpPr/>
              <p:nvPr/>
            </p:nvSpPr>
            <p:spPr bwMode="gray">
              <a:xfrm>
                <a:off x="6655183" y="4457424"/>
                <a:ext cx="2531619" cy="1200329"/>
              </a:xfrm>
              <a:prstGeom prst="rect">
                <a:avLst/>
              </a:prstGeom>
            </p:spPr>
            <p:txBody>
              <a:bodyPr wrap="square">
                <a:spAutoFit/>
              </a:bodyPr>
              <a:lstStyle/>
              <a:p>
                <a:pPr marL="285693" marR="0" lvl="0" indent="-285693" defTabSz="1219028" eaLnBrk="1" fontAlgn="base"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altLang="zh-CN" sz="1200" dirty="0" smtClean="0">
                    <a:solidFill>
                      <a:srgbClr val="1D1D1B"/>
                    </a:solidFill>
                    <a:latin typeface="Huawei Sans" panose="020C0503030203020204" pitchFamily="34" charset="0"/>
                    <a:sym typeface="Huawei Sans" panose="020C0503030203020204" pitchFamily="34" charset="0"/>
                  </a:rPr>
                  <a:t>Configuration delivery based on services</a:t>
                </a:r>
              </a:p>
              <a:p>
                <a:pPr marL="285693" marR="0" lvl="0" indent="-285693" defTabSz="1219028" eaLnBrk="1" fontAlgn="base"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altLang="zh-CN" sz="1200" dirty="0" smtClean="0">
                    <a:solidFill>
                      <a:srgbClr val="1D1D1B"/>
                    </a:solidFill>
                    <a:latin typeface="Huawei Sans" panose="020C0503030203020204" pitchFamily="34" charset="0"/>
                    <a:sym typeface="Huawei Sans" panose="020C0503030203020204" pitchFamily="34" charset="0"/>
                  </a:rPr>
                  <a:t>Fast and accurate fault locating</a:t>
                </a:r>
                <a:endParaRPr lang="en-US" altLang="zh-CN" sz="1200" dirty="0">
                  <a:solidFill>
                    <a:srgbClr val="1D1D1B"/>
                  </a:solidFill>
                  <a:latin typeface="Huawei Sans" panose="020C0503030203020204" pitchFamily="34" charset="0"/>
                  <a:sym typeface="Huawei Sans" panose="020C0503030203020204" pitchFamily="34" charset="0"/>
                </a:endParaRPr>
              </a:p>
            </p:txBody>
          </p:sp>
          <p:grpSp>
            <p:nvGrpSpPr>
              <p:cNvPr id="53" name="组合 52"/>
              <p:cNvGrpSpPr/>
              <p:nvPr/>
            </p:nvGrpSpPr>
            <p:grpSpPr bwMode="gray">
              <a:xfrm>
                <a:off x="6694564" y="2051566"/>
                <a:ext cx="2452857" cy="2171796"/>
                <a:chOff x="8429368" y="2048315"/>
                <a:chExt cx="2452857" cy="2171796"/>
              </a:xfrm>
            </p:grpSpPr>
            <p:sp>
              <p:nvSpPr>
                <p:cNvPr id="55" name="矩形 54"/>
                <p:cNvSpPr/>
                <p:nvPr/>
              </p:nvSpPr>
              <p:spPr bwMode="gray">
                <a:xfrm>
                  <a:off x="8429368" y="2048315"/>
                  <a:ext cx="2452857" cy="707886"/>
                </a:xfrm>
                <a:prstGeom prst="rect">
                  <a:avLst/>
                </a:prstGeom>
              </p:spPr>
              <p:txBody>
                <a:bodyPr wrap="square">
                  <a:spAutoFit/>
                </a:bodyPr>
                <a:lstStyle/>
                <a:p>
                  <a:pPr lvl="0" algn="ctr" defTabSz="1219028" fontAlgn="base">
                    <a:spcBef>
                      <a:spcPct val="0"/>
                    </a:spcBef>
                    <a:spcAft>
                      <a:spcPct val="0"/>
                    </a:spcAft>
                    <a:buClr>
                      <a:srgbClr val="CC9900"/>
                    </a:buClr>
                    <a:defRPr/>
                  </a:pPr>
                  <a:r>
                    <a:rPr kumimoji="1" lang="en-US" altLang="zh-CN" sz="2000" b="1" kern="0" dirty="0">
                      <a:solidFill>
                        <a:srgbClr val="30B5C5"/>
                      </a:solidFill>
                      <a:sym typeface="Huawei Sans" panose="020C0503030203020204" pitchFamily="34" charset="0"/>
                    </a:rPr>
                    <a:t>Efficient and </a:t>
                  </a:r>
                  <a:r>
                    <a:rPr kumimoji="1" lang="en-US" altLang="zh-CN" sz="2000" b="1" kern="0" dirty="0" smtClean="0">
                      <a:solidFill>
                        <a:srgbClr val="30B5C5"/>
                      </a:solidFill>
                      <a:sym typeface="Huawei Sans" panose="020C0503030203020204" pitchFamily="34" charset="0"/>
                    </a:rPr>
                    <a:t>intelligent </a:t>
                  </a:r>
                  <a:r>
                    <a:rPr kumimoji="1" lang="en-US" altLang="zh-CN" sz="2000" b="1" kern="0" dirty="0">
                      <a:solidFill>
                        <a:srgbClr val="30B5C5"/>
                      </a:solidFill>
                      <a:sym typeface="Huawei Sans" panose="020C0503030203020204" pitchFamily="34" charset="0"/>
                    </a:rPr>
                    <a:t>O&amp;M</a:t>
                  </a:r>
                  <a:endParaRPr kumimoji="1" lang="en-US" altLang="zh-CN" sz="2000" b="1" i="0" u="none" strike="noStrike" kern="0" cap="none" spc="0" normalizeH="0" baseline="0" noProof="0" dirty="0" smtClean="0">
                    <a:ln>
                      <a:noFill/>
                    </a:ln>
                    <a:solidFill>
                      <a:srgbClr val="30B5C5"/>
                    </a:solidFill>
                    <a:effectLst/>
                    <a:uLnTx/>
                    <a:uFillTx/>
                    <a:sym typeface="Huawei Sans" panose="020C0503030203020204" pitchFamily="34" charset="0"/>
                  </a:endParaRPr>
                </a:p>
              </p:txBody>
            </p:sp>
            <p:sp>
              <p:nvSpPr>
                <p:cNvPr id="56" name="椭圆 55">
                  <a:extLst>
                    <a:ext uri="{FF2B5EF4-FFF2-40B4-BE49-F238E27FC236}">
                      <a16:creationId xmlns:a16="http://schemas.microsoft.com/office/drawing/2014/main" xmlns="" id="{34A90377-791A-4E41-8715-62E028600663}"/>
                    </a:ext>
                  </a:extLst>
                </p:cNvPr>
                <p:cNvSpPr>
                  <a:spLocks/>
                </p:cNvSpPr>
                <p:nvPr/>
              </p:nvSpPr>
              <p:spPr bwMode="gray">
                <a:xfrm>
                  <a:off x="8903177" y="2757827"/>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1" i="0" u="none" strike="noStrike" kern="0" cap="none" spc="0" normalizeH="0" baseline="0" noProof="0" smtClean="0">
                    <a:ln>
                      <a:noFill/>
                    </a:ln>
                    <a:solidFill>
                      <a:srgbClr val="1D1D1B"/>
                    </a:solidFill>
                    <a:effectLst/>
                    <a:uLnTx/>
                    <a:uFillTx/>
                    <a:cs typeface="Arial" pitchFamily="34" charset="0"/>
                    <a:sym typeface="Huawei Sans" panose="020C0503030203020204" pitchFamily="34" charset="0"/>
                  </a:endParaRPr>
                </a:p>
              </p:txBody>
            </p:sp>
          </p:grpSp>
        </p:grpSp>
        <p:sp>
          <p:nvSpPr>
            <p:cNvPr id="62" name="iconfont-1177-865983"/>
            <p:cNvSpPr>
              <a:spLocks noChangeAspect="1"/>
            </p:cNvSpPr>
            <p:nvPr/>
          </p:nvSpPr>
          <p:spPr bwMode="gray">
            <a:xfrm>
              <a:off x="10141923" y="3164969"/>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rgbClr val="4D4D4D"/>
            </a:solidFill>
            <a:ln>
              <a:noFill/>
            </a:ln>
          </p:spPr>
        </p:sp>
      </p:grpSp>
    </p:spTree>
    <p:custDataLst>
      <p:tags r:id="rId1"/>
    </p:custDataLst>
    <p:extLst>
      <p:ext uri="{BB962C8B-B14F-4D97-AF65-F5344CB8AC3E}">
        <p14:creationId xmlns:p14="http://schemas.microsoft.com/office/powerpoint/2010/main" val="28065244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Constantly Evolving Campus Network</a:t>
            </a:r>
            <a:endParaRPr lang="zh-CN" altLang="en-US" dirty="0"/>
          </a:p>
        </p:txBody>
      </p:sp>
      <p:sp>
        <p:nvSpPr>
          <p:cNvPr id="3" name="文本占位符 2"/>
          <p:cNvSpPr>
            <a:spLocks noGrp="1"/>
          </p:cNvSpPr>
          <p:nvPr>
            <p:ph type="body" sz="quarter" idx="10"/>
          </p:nvPr>
        </p:nvSpPr>
        <p:spPr bwMode="gray">
          <a:xfrm>
            <a:off x="455612" y="3962400"/>
            <a:ext cx="11293476" cy="2238374"/>
          </a:xfrm>
        </p:spPr>
        <p:txBody>
          <a:bodyPr/>
          <a:lstStyle/>
          <a:p>
            <a:r>
              <a:rPr lang="en-US" altLang="zh-CN" sz="1600" dirty="0" smtClean="0"/>
              <a:t>Today, we stand on the cusp of the fourth industrial revolution, as represented by AI. It is foreseeable that new ICT will lead us from the information era to the intelligence era. As a key engine of the fourth industrial revolution, AI will drive the progress and development of all industries around the world. Data networks, which are a key driving force in the IT era, will be developed and optimized first with AI.</a:t>
            </a:r>
            <a:endParaRPr lang="zh-CN" altLang="en-US" sz="1600" dirty="0" smtClean="0"/>
          </a:p>
          <a:p>
            <a:r>
              <a:rPr lang="en-US" altLang="zh-CN" sz="1600" dirty="0" smtClean="0"/>
              <a:t>Campus networks gradually become intelligent and provide simplified service deployment and network O&amp;M capabilities for customers.</a:t>
            </a:r>
            <a:endParaRPr lang="zh-CN" altLang="en-US" sz="1600" dirty="0" smtClean="0"/>
          </a:p>
          <a:p>
            <a:endParaRPr lang="zh-CN" altLang="en-US" sz="1600" dirty="0"/>
          </a:p>
        </p:txBody>
      </p:sp>
      <p:grpSp>
        <p:nvGrpSpPr>
          <p:cNvPr id="7" name="组合 6"/>
          <p:cNvGrpSpPr/>
          <p:nvPr/>
        </p:nvGrpSpPr>
        <p:grpSpPr bwMode="gray">
          <a:xfrm>
            <a:off x="632610" y="1063836"/>
            <a:ext cx="10939477" cy="2978146"/>
            <a:chOff x="638964" y="794079"/>
            <a:chExt cx="10939477" cy="2978146"/>
          </a:xfrm>
        </p:grpSpPr>
        <p:sp>
          <p:nvSpPr>
            <p:cNvPr id="26" name="Right Arrow 28"/>
            <p:cNvSpPr/>
            <p:nvPr/>
          </p:nvSpPr>
          <p:spPr bwMode="gray">
            <a:xfrm>
              <a:off x="638964" y="1093262"/>
              <a:ext cx="10939477" cy="672655"/>
            </a:xfrm>
            <a:prstGeom prst="rightArrow">
              <a:avLst>
                <a:gd name="adj1" fmla="val 82971"/>
                <a:gd name="adj2" fmla="val 37278"/>
              </a:avLst>
            </a:prstGeom>
            <a:gradFill flip="none" rotWithShape="1">
              <a:gsLst>
                <a:gs pos="5000">
                  <a:sysClr val="window" lastClr="FFFFFF">
                    <a:alpha val="0"/>
                  </a:sysClr>
                </a:gs>
                <a:gs pos="100000">
                  <a:srgbClr val="BEE9EE"/>
                </a:gs>
              </a:gsLst>
              <a:lin ang="0" scaled="1"/>
              <a:tileRect/>
            </a:gradFill>
            <a:ln w="12700" cap="flat" cmpd="sng" algn="ctr">
              <a:gradFill flip="none" rotWithShape="1">
                <a:gsLst>
                  <a:gs pos="0">
                    <a:sysClr val="window" lastClr="FFFFFF"/>
                  </a:gs>
                  <a:gs pos="67000">
                    <a:srgbClr val="30B5C5"/>
                  </a:gs>
                </a:gsLst>
                <a:lin ang="0" scaled="1"/>
                <a:tileRect/>
              </a:gradFill>
              <a:prstDash val="solid"/>
              <a:miter lim="800000"/>
            </a:ln>
            <a:effectLst/>
          </p:spPr>
          <p:txBody>
            <a:bodyPr lIns="91413" tIns="45705" rIns="91413" bIns="4570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a:ea typeface="方正兰亭黑简体"/>
                <a:cs typeface="+mn-cs"/>
                <a:sym typeface="Huawei Sans" panose="020C0503030203020204" pitchFamily="34" charset="0"/>
              </a:endParaRPr>
            </a:p>
          </p:txBody>
        </p:sp>
        <p:grpSp>
          <p:nvGrpSpPr>
            <p:cNvPr id="4" name="组合 3"/>
            <p:cNvGrpSpPr/>
            <p:nvPr/>
          </p:nvGrpSpPr>
          <p:grpSpPr bwMode="gray">
            <a:xfrm>
              <a:off x="1208630" y="1244938"/>
              <a:ext cx="1979901" cy="2527287"/>
              <a:chOff x="1208630" y="3163190"/>
              <a:chExt cx="1979901" cy="2527287"/>
            </a:xfrm>
          </p:grpSpPr>
          <p:sp>
            <p:nvSpPr>
              <p:cNvPr id="15" name="Rectangle 34"/>
              <p:cNvSpPr>
                <a:spLocks/>
              </p:cNvSpPr>
              <p:nvPr/>
            </p:nvSpPr>
            <p:spPr bwMode="gray">
              <a:xfrm>
                <a:off x="1208630" y="3983352"/>
                <a:ext cx="1979901" cy="1707125"/>
              </a:xfrm>
              <a:prstGeom prst="roundRect">
                <a:avLst>
                  <a:gd name="adj" fmla="val 6365"/>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kern="0" dirty="0" smtClean="0">
                    <a:solidFill>
                      <a:srgbClr val="30B5C5"/>
                    </a:solidFill>
                    <a:latin typeface="Huawei Sans"/>
                    <a:ea typeface="方正兰亭黑简体"/>
                    <a:sym typeface="Huawei Sans" panose="020C0503030203020204" pitchFamily="34" charset="0"/>
                  </a:rPr>
                  <a:t>1</a:t>
                </a:r>
                <a:r>
                  <a:rPr lang="en-US" altLang="zh-CN" kern="0" baseline="30000" dirty="0" smtClean="0">
                    <a:solidFill>
                      <a:srgbClr val="30B5C5"/>
                    </a:solidFill>
                    <a:latin typeface="Huawei Sans"/>
                    <a:ea typeface="方正兰亭黑简体"/>
                    <a:sym typeface="Huawei Sans" panose="020C0503030203020204" pitchFamily="34" charset="0"/>
                  </a:rPr>
                  <a:t>st</a:t>
                </a:r>
                <a:r>
                  <a:rPr lang="en-US" altLang="zh-CN" kern="0" dirty="0">
                    <a:solidFill>
                      <a:srgbClr val="30B5C5"/>
                    </a:solidFill>
                    <a:latin typeface="Huawei Sans"/>
                    <a:ea typeface="方正兰亭黑简体"/>
                    <a:sym typeface="Huawei Sans" panose="020C0503030203020204" pitchFamily="34" charset="0"/>
                  </a:rPr>
                  <a:t> </a:t>
                </a:r>
                <a:r>
                  <a:rPr lang="en-US" altLang="zh-CN" kern="0" dirty="0" smtClean="0">
                    <a:solidFill>
                      <a:srgbClr val="30B5C5"/>
                    </a:solidFill>
                    <a:latin typeface="Huawei Sans"/>
                    <a:ea typeface="方正兰亭黑简体"/>
                    <a:sym typeface="Huawei Sans" panose="020C0503030203020204" pitchFamily="34" charset="0"/>
                  </a:rPr>
                  <a:t>generation</a:t>
                </a:r>
                <a:endParaRPr lang="en-US" altLang="zh-CN" kern="0" dirty="0">
                  <a:solidFill>
                    <a:srgbClr val="30B5C5"/>
                  </a:solidFill>
                  <a:latin typeface="Huawei Sans"/>
                  <a:ea typeface="方正兰亭黑简体"/>
                  <a:sym typeface="Huawei Sans" panose="020C0503030203020204" pitchFamily="34" charset="0"/>
                </a:endParaRPr>
              </a:p>
              <a:p>
                <a:pPr algn="ctr" defTabSz="914400">
                  <a:lnSpc>
                    <a:spcPct val="150000"/>
                  </a:lnSpc>
                </a:pPr>
                <a:r>
                  <a:rPr lang="en-US" altLang="zh-CN" sz="1400" kern="0" dirty="0">
                    <a:solidFill>
                      <a:srgbClr val="30B5C5"/>
                    </a:solidFill>
                    <a:sym typeface="Huawei Sans" panose="020C0503030203020204" pitchFamily="34" charset="0"/>
                  </a:rPr>
                  <a:t>From </a:t>
                </a:r>
                <a:r>
                  <a:rPr lang="en-US" altLang="zh-CN" sz="1400" kern="0" dirty="0" smtClean="0">
                    <a:solidFill>
                      <a:srgbClr val="30B5C5"/>
                    </a:solidFill>
                    <a:sym typeface="Huawei Sans" panose="020C0503030203020204" pitchFamily="34" charset="0"/>
                  </a:rPr>
                  <a:t>"sharing</a:t>
                </a:r>
                <a:r>
                  <a:rPr lang="en-US" altLang="zh-CN" sz="1400" kern="0" dirty="0">
                    <a:solidFill>
                      <a:srgbClr val="30B5C5"/>
                    </a:solidFill>
                    <a:sym typeface="Huawei Sans" panose="020C0503030203020204" pitchFamily="34" charset="0"/>
                  </a:rPr>
                  <a:t>" to </a:t>
                </a:r>
                <a:r>
                  <a:rPr lang="en-US" altLang="zh-CN" sz="1400" kern="0" dirty="0" smtClean="0">
                    <a:solidFill>
                      <a:srgbClr val="30B5C5"/>
                    </a:solidFill>
                    <a:sym typeface="Huawei Sans" panose="020C0503030203020204" pitchFamily="34" charset="0"/>
                  </a:rPr>
                  <a:t>"switching</a:t>
                </a:r>
                <a:r>
                  <a:rPr lang="en-US" altLang="zh-CN" sz="1400" kern="0" dirty="0">
                    <a:solidFill>
                      <a:srgbClr val="30B5C5"/>
                    </a:solidFill>
                    <a:sym typeface="Huawei Sans" panose="020C0503030203020204" pitchFamily="34" charset="0"/>
                  </a:rPr>
                  <a:t>"</a:t>
                </a:r>
                <a:endParaRPr lang="en-US" altLang="zh-CN" sz="1400" kern="0" dirty="0">
                  <a:solidFill>
                    <a:srgbClr val="30B5C5"/>
                  </a:solidFill>
                  <a:latin typeface="Huawei Sans"/>
                  <a:ea typeface="方正兰亭黑简体"/>
                  <a:sym typeface="Huawei Sans" panose="020C0503030203020204" pitchFamily="34" charset="0"/>
                </a:endParaRPr>
              </a:p>
            </p:txBody>
          </p:sp>
          <p:sp>
            <p:nvSpPr>
              <p:cNvPr id="27" name="Rectangle 34"/>
              <p:cNvSpPr/>
              <p:nvPr/>
            </p:nvSpPr>
            <p:spPr bwMode="gray">
              <a:xfrm>
                <a:off x="1512364" y="3163190"/>
                <a:ext cx="1372436" cy="369302"/>
              </a:xfrm>
              <a:prstGeom prst="rect">
                <a:avLst/>
              </a:prstGeom>
            </p:spPr>
            <p:txBody>
              <a:bodyPr wrap="none" lIns="91413" tIns="45705" rIns="91413" bIns="4570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Late</a:t>
                </a:r>
                <a:r>
                  <a:rPr kumimoji="0" lang="en-US" altLang="zh-CN" sz="1800" b="1" i="0" u="none" strike="noStrike" kern="0" cap="none" spc="0" normalizeH="0" noProof="0" dirty="0" smtClean="0">
                    <a:ln>
                      <a:noFill/>
                    </a:ln>
                    <a:solidFill>
                      <a:srgbClr val="C7000B"/>
                    </a:solidFill>
                    <a:effectLst/>
                    <a:uLnTx/>
                    <a:uFillTx/>
                    <a:sym typeface="Huawei Sans" panose="020C0503030203020204" pitchFamily="34" charset="0"/>
                  </a:rPr>
                  <a:t> </a:t>
                </a: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1980s</a:t>
                </a:r>
                <a:endParaRPr kumimoji="0" lang="zh-CN" altLang="en-US" sz="1800" b="1" i="0" u="none" strike="noStrike" kern="0" cap="none" spc="0" normalizeH="0" baseline="0" noProof="0" dirty="0" smtClean="0">
                  <a:ln>
                    <a:noFill/>
                  </a:ln>
                  <a:solidFill>
                    <a:srgbClr val="C7000B"/>
                  </a:solidFill>
                  <a:effectLst/>
                  <a:uLnTx/>
                  <a:uFillTx/>
                  <a:sym typeface="Huawei Sans" panose="020C0503030203020204" pitchFamily="34" charset="0"/>
                </a:endParaRPr>
              </a:p>
            </p:txBody>
          </p:sp>
        </p:grpSp>
        <p:grpSp>
          <p:nvGrpSpPr>
            <p:cNvPr id="5" name="组合 4"/>
            <p:cNvGrpSpPr/>
            <p:nvPr/>
          </p:nvGrpSpPr>
          <p:grpSpPr bwMode="gray">
            <a:xfrm>
              <a:off x="3904738" y="1244938"/>
              <a:ext cx="1979901" cy="2527287"/>
              <a:chOff x="3904738" y="3163190"/>
              <a:chExt cx="1979901" cy="2527287"/>
            </a:xfrm>
          </p:grpSpPr>
          <p:sp>
            <p:nvSpPr>
              <p:cNvPr id="16" name="Rectangle 34"/>
              <p:cNvSpPr>
                <a:spLocks/>
              </p:cNvSpPr>
              <p:nvPr/>
            </p:nvSpPr>
            <p:spPr bwMode="gray">
              <a:xfrm>
                <a:off x="3904738" y="3983352"/>
                <a:ext cx="1979901" cy="1707125"/>
              </a:xfrm>
              <a:prstGeom prst="roundRect">
                <a:avLst>
                  <a:gd name="adj" fmla="val 6365"/>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kern="0" dirty="0" smtClean="0">
                    <a:solidFill>
                      <a:srgbClr val="30B5C5"/>
                    </a:solidFill>
                    <a:latin typeface="Huawei Sans"/>
                    <a:ea typeface="方正兰亭黑简体"/>
                    <a:sym typeface="Huawei Sans" panose="020C0503030203020204" pitchFamily="34" charset="0"/>
                  </a:rPr>
                  <a:t>2</a:t>
                </a:r>
                <a:r>
                  <a:rPr lang="en-US" altLang="zh-CN" kern="0" baseline="30000" dirty="0" smtClean="0">
                    <a:solidFill>
                      <a:srgbClr val="30B5C5"/>
                    </a:solidFill>
                    <a:latin typeface="Huawei Sans"/>
                    <a:ea typeface="方正兰亭黑简体"/>
                    <a:sym typeface="Huawei Sans" panose="020C0503030203020204" pitchFamily="34" charset="0"/>
                  </a:rPr>
                  <a:t>nd</a:t>
                </a:r>
                <a:r>
                  <a:rPr lang="en-US" altLang="zh-CN" kern="0" dirty="0">
                    <a:solidFill>
                      <a:srgbClr val="30B5C5"/>
                    </a:solidFill>
                    <a:latin typeface="Huawei Sans"/>
                    <a:ea typeface="方正兰亭黑简体"/>
                    <a:sym typeface="Huawei Sans" panose="020C0503030203020204" pitchFamily="34" charset="0"/>
                  </a:rPr>
                  <a:t> </a:t>
                </a:r>
                <a:r>
                  <a:rPr lang="en-US" altLang="zh-CN" kern="0" dirty="0" smtClean="0">
                    <a:solidFill>
                      <a:srgbClr val="30B5C5"/>
                    </a:solidFill>
                    <a:latin typeface="Huawei Sans"/>
                    <a:ea typeface="方正兰亭黑简体"/>
                    <a:sym typeface="Huawei Sans" panose="020C0503030203020204" pitchFamily="34" charset="0"/>
                  </a:rPr>
                  <a:t>generation</a:t>
                </a:r>
                <a:endParaRPr lang="en-US" altLang="zh-CN" kern="0" dirty="0">
                  <a:solidFill>
                    <a:srgbClr val="30B5C5"/>
                  </a:solidFill>
                  <a:latin typeface="Huawei Sans"/>
                  <a:ea typeface="方正兰亭黑简体"/>
                  <a:sym typeface="Huawei Sans" panose="020C0503030203020204" pitchFamily="34" charset="0"/>
                </a:endParaRPr>
              </a:p>
              <a:p>
                <a:pPr algn="ctr" defTabSz="914400">
                  <a:lnSpc>
                    <a:spcPct val="150000"/>
                  </a:lnSpc>
                </a:pPr>
                <a:r>
                  <a:rPr lang="en-US" altLang="zh-CN" sz="1400" kern="0" dirty="0">
                    <a:solidFill>
                      <a:srgbClr val="30B5C5"/>
                    </a:solidFill>
                    <a:sym typeface="Huawei Sans" panose="020C0503030203020204" pitchFamily="34" charset="0"/>
                  </a:rPr>
                  <a:t>Layer 3 routed switching</a:t>
                </a:r>
              </a:p>
            </p:txBody>
          </p:sp>
          <p:sp>
            <p:nvSpPr>
              <p:cNvPr id="28" name="Rectangle 34"/>
              <p:cNvSpPr/>
              <p:nvPr/>
            </p:nvSpPr>
            <p:spPr bwMode="gray">
              <a:xfrm>
                <a:off x="4171602" y="3163190"/>
                <a:ext cx="1446174" cy="369302"/>
              </a:xfrm>
              <a:prstGeom prst="rect">
                <a:avLst/>
              </a:prstGeom>
            </p:spPr>
            <p:txBody>
              <a:bodyPr wrap="none" lIns="91413" tIns="45705" rIns="91413" bIns="4570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Early 1990s</a:t>
                </a:r>
                <a:endParaRPr kumimoji="0" lang="zh-CN" altLang="en-US" sz="1800" b="1" i="0" u="none" strike="noStrike" kern="0" cap="none" spc="0" normalizeH="0" baseline="0" noProof="0" dirty="0" smtClean="0">
                  <a:ln>
                    <a:noFill/>
                  </a:ln>
                  <a:solidFill>
                    <a:srgbClr val="C7000B"/>
                  </a:solidFill>
                  <a:effectLst/>
                  <a:uLnTx/>
                  <a:uFillTx/>
                  <a:sym typeface="Huawei Sans" panose="020C0503030203020204" pitchFamily="34" charset="0"/>
                </a:endParaRPr>
              </a:p>
            </p:txBody>
          </p:sp>
        </p:grpSp>
        <p:grpSp>
          <p:nvGrpSpPr>
            <p:cNvPr id="6" name="组合 5"/>
            <p:cNvGrpSpPr/>
            <p:nvPr/>
          </p:nvGrpSpPr>
          <p:grpSpPr bwMode="gray">
            <a:xfrm>
              <a:off x="6600846" y="1254701"/>
              <a:ext cx="1979901" cy="2517524"/>
              <a:chOff x="6661765" y="3172953"/>
              <a:chExt cx="1979901" cy="2517524"/>
            </a:xfrm>
          </p:grpSpPr>
          <p:sp>
            <p:nvSpPr>
              <p:cNvPr id="17" name="Rectangle 34"/>
              <p:cNvSpPr>
                <a:spLocks/>
              </p:cNvSpPr>
              <p:nvPr/>
            </p:nvSpPr>
            <p:spPr bwMode="gray">
              <a:xfrm>
                <a:off x="6661765" y="3983352"/>
                <a:ext cx="1979901" cy="1707125"/>
              </a:xfrm>
              <a:prstGeom prst="roundRect">
                <a:avLst>
                  <a:gd name="adj" fmla="val 6365"/>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kern="0" dirty="0" smtClean="0">
                    <a:solidFill>
                      <a:srgbClr val="30B5C5"/>
                    </a:solidFill>
                    <a:latin typeface="Huawei Sans"/>
                    <a:ea typeface="方正兰亭黑简体"/>
                    <a:sym typeface="Huawei Sans" panose="020C0503030203020204" pitchFamily="34" charset="0"/>
                  </a:rPr>
                  <a:t>3</a:t>
                </a:r>
                <a:r>
                  <a:rPr lang="en-US" altLang="zh-CN" kern="0" baseline="30000" dirty="0" smtClean="0">
                    <a:solidFill>
                      <a:srgbClr val="30B5C5"/>
                    </a:solidFill>
                    <a:latin typeface="Huawei Sans"/>
                    <a:ea typeface="方正兰亭黑简体"/>
                    <a:sym typeface="Huawei Sans" panose="020C0503030203020204" pitchFamily="34" charset="0"/>
                  </a:rPr>
                  <a:t>rd</a:t>
                </a:r>
                <a:r>
                  <a:rPr lang="en-US" altLang="zh-CN" kern="0" dirty="0">
                    <a:solidFill>
                      <a:srgbClr val="30B5C5"/>
                    </a:solidFill>
                    <a:latin typeface="Huawei Sans"/>
                    <a:ea typeface="方正兰亭黑简体"/>
                    <a:sym typeface="Huawei Sans" panose="020C0503030203020204" pitchFamily="34" charset="0"/>
                  </a:rPr>
                  <a:t> </a:t>
                </a:r>
                <a:r>
                  <a:rPr lang="en-US" altLang="zh-CN" kern="0" dirty="0" smtClean="0">
                    <a:solidFill>
                      <a:srgbClr val="30B5C5"/>
                    </a:solidFill>
                    <a:latin typeface="Huawei Sans"/>
                    <a:ea typeface="方正兰亭黑简体"/>
                    <a:sym typeface="Huawei Sans" panose="020C0503030203020204" pitchFamily="34" charset="0"/>
                  </a:rPr>
                  <a:t>generation</a:t>
                </a:r>
                <a:endParaRPr lang="en-US" altLang="zh-CN" kern="0" dirty="0">
                  <a:solidFill>
                    <a:srgbClr val="30B5C5"/>
                  </a:solidFill>
                  <a:latin typeface="Huawei Sans"/>
                  <a:ea typeface="方正兰亭黑简体"/>
                  <a:sym typeface="Huawei Sans" panose="020C0503030203020204" pitchFamily="34" charset="0"/>
                </a:endParaRPr>
              </a:p>
              <a:p>
                <a:pPr algn="ctr" defTabSz="914400">
                  <a:lnSpc>
                    <a:spcPct val="150000"/>
                  </a:lnSpc>
                </a:pPr>
                <a:r>
                  <a:rPr lang="en-US" altLang="zh-CN" sz="1400" kern="0" dirty="0" smtClean="0">
                    <a:solidFill>
                      <a:srgbClr val="30B5C5"/>
                    </a:solidFill>
                  </a:rPr>
                  <a:t>Multi-service converged support</a:t>
                </a:r>
                <a:endParaRPr lang="en-US" altLang="zh-CN" sz="1400" kern="0" dirty="0">
                  <a:solidFill>
                    <a:srgbClr val="30B5C5"/>
                  </a:solidFill>
                  <a:sym typeface="Huawei Sans" panose="020C0503030203020204" pitchFamily="34" charset="0"/>
                </a:endParaRPr>
              </a:p>
            </p:txBody>
          </p:sp>
          <p:sp>
            <p:nvSpPr>
              <p:cNvPr id="29" name="Rectangle 34"/>
              <p:cNvSpPr/>
              <p:nvPr/>
            </p:nvSpPr>
            <p:spPr bwMode="gray">
              <a:xfrm>
                <a:off x="6991146" y="3172953"/>
                <a:ext cx="1321140" cy="369302"/>
              </a:xfrm>
              <a:prstGeom prst="rect">
                <a:avLst/>
              </a:prstGeom>
            </p:spPr>
            <p:txBody>
              <a:bodyPr wrap="none" lIns="91413" tIns="45705" rIns="91413" bIns="4570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Mid</a:t>
                </a:r>
                <a:r>
                  <a:rPr kumimoji="0" lang="en-US" altLang="zh-CN" sz="1800" b="1" i="0" u="none" strike="noStrike" kern="0" cap="none" spc="0" normalizeH="0" noProof="0" dirty="0" smtClean="0">
                    <a:ln>
                      <a:noFill/>
                    </a:ln>
                    <a:solidFill>
                      <a:srgbClr val="C7000B"/>
                    </a:solidFill>
                    <a:effectLst/>
                    <a:uLnTx/>
                    <a:uFillTx/>
                    <a:sym typeface="Huawei Sans" panose="020C0503030203020204" pitchFamily="34" charset="0"/>
                  </a:rPr>
                  <a:t> </a:t>
                </a: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2000s</a:t>
                </a:r>
                <a:endParaRPr kumimoji="0" lang="zh-CN" altLang="en-US" sz="1800" b="1" i="0" u="none" strike="noStrike" kern="0" cap="none" spc="0" normalizeH="0" baseline="0" noProof="0" dirty="0" smtClean="0">
                  <a:ln>
                    <a:noFill/>
                  </a:ln>
                  <a:solidFill>
                    <a:srgbClr val="C7000B"/>
                  </a:solidFill>
                  <a:effectLst/>
                  <a:uLnTx/>
                  <a:uFillTx/>
                  <a:sym typeface="Huawei Sans" panose="020C0503030203020204" pitchFamily="34" charset="0"/>
                </a:endParaRPr>
              </a:p>
            </p:txBody>
          </p:sp>
        </p:grpSp>
        <p:sp>
          <p:nvSpPr>
            <p:cNvPr id="12" name="question_222392"/>
            <p:cNvSpPr>
              <a:spLocks noChangeAspect="1"/>
            </p:cNvSpPr>
            <p:nvPr/>
          </p:nvSpPr>
          <p:spPr bwMode="gray">
            <a:xfrm rot="326108">
              <a:off x="10902381" y="794079"/>
              <a:ext cx="501427" cy="865894"/>
            </a:xfrm>
            <a:custGeom>
              <a:avLst/>
              <a:gdLst>
                <a:gd name="connsiteX0" fmla="*/ 175673 w 351345"/>
                <a:gd name="connsiteY0" fmla="*/ 527548 h 606722"/>
                <a:gd name="connsiteX1" fmla="*/ 215296 w 351345"/>
                <a:gd name="connsiteY1" fmla="*/ 567135 h 606722"/>
                <a:gd name="connsiteX2" fmla="*/ 175673 w 351345"/>
                <a:gd name="connsiteY2" fmla="*/ 606722 h 606722"/>
                <a:gd name="connsiteX3" fmla="*/ 136050 w 351345"/>
                <a:gd name="connsiteY3" fmla="*/ 567135 h 606722"/>
                <a:gd name="connsiteX4" fmla="*/ 175673 w 351345"/>
                <a:gd name="connsiteY4" fmla="*/ 527548 h 606722"/>
                <a:gd name="connsiteX5" fmla="*/ 175628 w 351345"/>
                <a:gd name="connsiteY5" fmla="*/ 0 h 606722"/>
                <a:gd name="connsiteX6" fmla="*/ 351345 w 351345"/>
                <a:gd name="connsiteY6" fmla="*/ 175446 h 606722"/>
                <a:gd name="connsiteX7" fmla="*/ 299894 w 351345"/>
                <a:gd name="connsiteY7" fmla="*/ 299431 h 606722"/>
                <a:gd name="connsiteX8" fmla="*/ 215329 w 351345"/>
                <a:gd name="connsiteY8" fmla="*/ 379511 h 606722"/>
                <a:gd name="connsiteX9" fmla="*/ 215329 w 351345"/>
                <a:gd name="connsiteY9" fmla="*/ 488031 h 606722"/>
                <a:gd name="connsiteX10" fmla="*/ 136016 w 351345"/>
                <a:gd name="connsiteY10" fmla="*/ 488031 h 606722"/>
                <a:gd name="connsiteX11" fmla="*/ 136016 w 351345"/>
                <a:gd name="connsiteY11" fmla="*/ 344937 h 606722"/>
                <a:gd name="connsiteX12" fmla="*/ 148745 w 351345"/>
                <a:gd name="connsiteY12" fmla="*/ 333205 h 606722"/>
                <a:gd name="connsiteX13" fmla="*/ 243814 w 351345"/>
                <a:gd name="connsiteY13" fmla="*/ 243527 h 606722"/>
                <a:gd name="connsiteX14" fmla="*/ 272121 w 351345"/>
                <a:gd name="connsiteY14" fmla="*/ 175446 h 606722"/>
                <a:gd name="connsiteX15" fmla="*/ 175628 w 351345"/>
                <a:gd name="connsiteY15" fmla="*/ 79102 h 606722"/>
                <a:gd name="connsiteX16" fmla="*/ 79224 w 351345"/>
                <a:gd name="connsiteY16" fmla="*/ 175446 h 606722"/>
                <a:gd name="connsiteX17" fmla="*/ 0 w 351345"/>
                <a:gd name="connsiteY17" fmla="*/ 175446 h 606722"/>
                <a:gd name="connsiteX18" fmla="*/ 175628 w 351345"/>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1345" h="606722">
                  <a:moveTo>
                    <a:pt x="175673" y="527548"/>
                  </a:moveTo>
                  <a:cubicBezTo>
                    <a:pt x="197556" y="527548"/>
                    <a:pt x="215296" y="545272"/>
                    <a:pt x="215296" y="567135"/>
                  </a:cubicBezTo>
                  <a:cubicBezTo>
                    <a:pt x="215296" y="588998"/>
                    <a:pt x="197556" y="606722"/>
                    <a:pt x="175673" y="606722"/>
                  </a:cubicBezTo>
                  <a:cubicBezTo>
                    <a:pt x="153790" y="606722"/>
                    <a:pt x="136050" y="588998"/>
                    <a:pt x="136050" y="567135"/>
                  </a:cubicBezTo>
                  <a:cubicBezTo>
                    <a:pt x="136050" y="545272"/>
                    <a:pt x="153790" y="527548"/>
                    <a:pt x="175673" y="527548"/>
                  </a:cubicBezTo>
                  <a:close/>
                  <a:moveTo>
                    <a:pt x="175628" y="0"/>
                  </a:moveTo>
                  <a:cubicBezTo>
                    <a:pt x="272566" y="0"/>
                    <a:pt x="351345" y="78657"/>
                    <a:pt x="351345" y="175446"/>
                  </a:cubicBezTo>
                  <a:cubicBezTo>
                    <a:pt x="351345" y="222285"/>
                    <a:pt x="333097" y="266368"/>
                    <a:pt x="299894" y="299431"/>
                  </a:cubicBezTo>
                  <a:cubicBezTo>
                    <a:pt x="281201" y="318184"/>
                    <a:pt x="237138" y="359157"/>
                    <a:pt x="215329" y="379511"/>
                  </a:cubicBezTo>
                  <a:lnTo>
                    <a:pt x="215329" y="488031"/>
                  </a:lnTo>
                  <a:lnTo>
                    <a:pt x="136016" y="488031"/>
                  </a:lnTo>
                  <a:lnTo>
                    <a:pt x="136016" y="344937"/>
                  </a:lnTo>
                  <a:lnTo>
                    <a:pt x="148745" y="333205"/>
                  </a:lnTo>
                  <a:cubicBezTo>
                    <a:pt x="149457" y="332494"/>
                    <a:pt x="220047" y="267257"/>
                    <a:pt x="243814" y="243527"/>
                  </a:cubicBezTo>
                  <a:cubicBezTo>
                    <a:pt x="262062" y="225307"/>
                    <a:pt x="272121" y="201132"/>
                    <a:pt x="272121" y="175446"/>
                  </a:cubicBezTo>
                  <a:cubicBezTo>
                    <a:pt x="272121" y="122297"/>
                    <a:pt x="228859" y="79102"/>
                    <a:pt x="175628" y="79102"/>
                  </a:cubicBezTo>
                  <a:cubicBezTo>
                    <a:pt x="122486" y="79102"/>
                    <a:pt x="79224" y="122297"/>
                    <a:pt x="79224" y="175446"/>
                  </a:cubicBezTo>
                  <a:lnTo>
                    <a:pt x="0" y="175446"/>
                  </a:lnTo>
                  <a:cubicBezTo>
                    <a:pt x="0" y="78657"/>
                    <a:pt x="78779" y="0"/>
                    <a:pt x="175628" y="0"/>
                  </a:cubicBezTo>
                  <a:close/>
                </a:path>
              </a:pathLst>
            </a:custGeom>
            <a:solidFill>
              <a:srgbClr val="56C4D2"/>
            </a:solidFill>
            <a:ln>
              <a:noFill/>
            </a:ln>
          </p:spPr>
        </p:sp>
        <p:sp>
          <p:nvSpPr>
            <p:cNvPr id="13" name="Rectangle 34"/>
            <p:cNvSpPr/>
            <p:nvPr/>
          </p:nvSpPr>
          <p:spPr bwMode="gray">
            <a:xfrm>
              <a:off x="8999406" y="1260684"/>
              <a:ext cx="2148291" cy="369302"/>
            </a:xfrm>
            <a:prstGeom prst="rect">
              <a:avLst/>
            </a:prstGeom>
          </p:spPr>
          <p:txBody>
            <a:bodyPr wrap="none" lIns="91413" tIns="45705" rIns="91413" bIns="4570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b="1" kern="0" noProof="0" dirty="0" smtClean="0">
                  <a:solidFill>
                    <a:srgbClr val="C7000B"/>
                  </a:solidFill>
                  <a:sym typeface="Huawei Sans" panose="020C0503030203020204" pitchFamily="34" charset="0"/>
                </a:rPr>
                <a:t>Today and Future</a:t>
              </a:r>
              <a:endParaRPr kumimoji="0" lang="zh-CN" altLang="en-US" sz="1800" b="1" i="0" u="none" strike="noStrike" kern="0" cap="none" spc="0" normalizeH="0" baseline="0" noProof="0" dirty="0" smtClean="0">
                <a:ln>
                  <a:noFill/>
                </a:ln>
                <a:solidFill>
                  <a:srgbClr val="C7000B"/>
                </a:solidFill>
                <a:effectLst/>
                <a:uLnTx/>
                <a:uFillTx/>
                <a:sym typeface="Huawei Sans" panose="020C0503030203020204" pitchFamily="34" charset="0"/>
              </a:endParaRPr>
            </a:p>
          </p:txBody>
        </p:sp>
        <p:sp>
          <p:nvSpPr>
            <p:cNvPr id="19" name="Rectangle 34"/>
            <p:cNvSpPr>
              <a:spLocks/>
            </p:cNvSpPr>
            <p:nvPr/>
          </p:nvSpPr>
          <p:spPr bwMode="gray">
            <a:xfrm>
              <a:off x="9252498" y="2065100"/>
              <a:ext cx="2057582" cy="1707125"/>
            </a:xfrm>
            <a:prstGeom prst="roundRect">
              <a:avLst>
                <a:gd name="adj" fmla="val 6365"/>
              </a:avLst>
            </a:prstGeom>
            <a:solidFill>
              <a:srgbClr val="F3FBFE"/>
            </a:solidFill>
            <a:ln w="12700" cap="flat" cmpd="sng" algn="ctr">
              <a:solidFill>
                <a:srgbClr val="BEE9EE"/>
              </a:solidFill>
              <a:prstDash val="solid"/>
              <a:miter lim="800000"/>
            </a:ln>
            <a:effectLst/>
          </p:spPr>
          <p:txBody>
            <a:bodyPr wrap="square" lIns="360000" tIns="0" rtlCol="0" anchor="ctr" anchorCtr="0">
              <a:noAutofit/>
            </a:bodyPr>
            <a:lstStyle/>
            <a:p>
              <a:pPr marL="285750" indent="-285750" algn="just">
                <a:lnSpc>
                  <a:spcPts val="2400"/>
                </a:lnSpc>
                <a:spcAft>
                  <a:spcPts val="600"/>
                </a:spcAft>
                <a:buFont typeface="Arial" panose="020B0604020202020204" pitchFamily="34" charset="0"/>
                <a:buChar char="•"/>
              </a:pPr>
              <a:endParaRPr lang="en-US" altLang="zh-CN" sz="1600" kern="0" dirty="0">
                <a:solidFill>
                  <a:srgbClr val="30B5C5"/>
                </a:solidFill>
                <a:latin typeface="Huawei Sans"/>
                <a:ea typeface="方正兰亭黑简体"/>
                <a:sym typeface="Huawei Sans" panose="020C0503030203020204" pitchFamily="34" charset="0"/>
              </a:endParaRPr>
            </a:p>
          </p:txBody>
        </p:sp>
      </p:grpSp>
      <p:sp>
        <p:nvSpPr>
          <p:cNvPr id="8" name="矩形 7"/>
          <p:cNvSpPr/>
          <p:nvPr/>
        </p:nvSpPr>
        <p:spPr bwMode="gray">
          <a:xfrm>
            <a:off x="9233376" y="2369987"/>
            <a:ext cx="2190242" cy="1692771"/>
          </a:xfrm>
          <a:prstGeom prst="rect">
            <a:avLst/>
          </a:prstGeom>
        </p:spPr>
        <p:txBody>
          <a:bodyPr wrap="square">
            <a:spAutoFit/>
          </a:bodyPr>
          <a:lstStyle/>
          <a:p>
            <a:pPr marL="90488" indent="-90488">
              <a:spcBef>
                <a:spcPts val="600"/>
              </a:spcBef>
              <a:buFont typeface="Arial" panose="020B0604020202020204" pitchFamily="34" charset="0"/>
              <a:buChar char="•"/>
            </a:pPr>
            <a:r>
              <a:rPr lang="en-US" altLang="zh-CN" sz="1400" kern="0" dirty="0">
                <a:solidFill>
                  <a:srgbClr val="30B5C5"/>
                </a:solidFill>
                <a:sym typeface="Huawei Sans" panose="020C0503030203020204" pitchFamily="34" charset="0"/>
              </a:rPr>
              <a:t>Autonomous driving</a:t>
            </a:r>
          </a:p>
          <a:p>
            <a:pPr marL="90488" indent="-90488">
              <a:spcBef>
                <a:spcPts val="600"/>
              </a:spcBef>
              <a:buFont typeface="Arial" panose="020B0604020202020204" pitchFamily="34" charset="0"/>
              <a:buChar char="•"/>
            </a:pPr>
            <a:r>
              <a:rPr lang="en-US" altLang="zh-CN" sz="1400" kern="0" dirty="0" smtClean="0">
                <a:solidFill>
                  <a:srgbClr val="30B5C5"/>
                </a:solidFill>
                <a:sym typeface="Huawei Sans" panose="020C0503030203020204" pitchFamily="34" charset="0"/>
              </a:rPr>
              <a:t>Intelligent O&amp;M</a:t>
            </a:r>
          </a:p>
          <a:p>
            <a:pPr marL="90488" indent="-90488">
              <a:spcBef>
                <a:spcPts val="600"/>
              </a:spcBef>
              <a:buFont typeface="Arial" panose="020B0604020202020204" pitchFamily="34" charset="0"/>
              <a:buChar char="•"/>
            </a:pPr>
            <a:r>
              <a:rPr lang="en-US" altLang="zh-CN" sz="1400" kern="0" dirty="0" smtClean="0">
                <a:solidFill>
                  <a:srgbClr val="30B5C5"/>
                </a:solidFill>
                <a:sym typeface="Huawei Sans" panose="020C0503030203020204" pitchFamily="34" charset="0"/>
              </a:rPr>
              <a:t>Intelligent connectivity</a:t>
            </a:r>
          </a:p>
          <a:p>
            <a:pPr marL="90488" indent="-90488">
              <a:spcBef>
                <a:spcPts val="600"/>
              </a:spcBef>
              <a:buFont typeface="Arial" panose="020B0604020202020204" pitchFamily="34" charset="0"/>
              <a:buChar char="•"/>
            </a:pPr>
            <a:r>
              <a:rPr lang="en-US" altLang="zh-CN" sz="1400" kern="0" dirty="0" smtClean="0">
                <a:solidFill>
                  <a:srgbClr val="30B5C5"/>
                </a:solidFill>
                <a:sym typeface="Huawei Sans" panose="020C0503030203020204" pitchFamily="34" charset="0"/>
              </a:rPr>
              <a:t>Intelligent ultra-broadband</a:t>
            </a:r>
          </a:p>
          <a:p>
            <a:pPr marL="90488" indent="-90488">
              <a:spcBef>
                <a:spcPts val="600"/>
              </a:spcBef>
              <a:buFont typeface="Arial" panose="020B0604020202020204" pitchFamily="34" charset="0"/>
              <a:buChar char="•"/>
            </a:pPr>
            <a:r>
              <a:rPr lang="en-US" altLang="zh-CN" sz="1400" kern="0" dirty="0" smtClean="0">
                <a:solidFill>
                  <a:srgbClr val="30B5C5"/>
                </a:solidFill>
                <a:sym typeface="Huawei Sans" panose="020C0503030203020204" pitchFamily="34" charset="0"/>
              </a:rPr>
              <a:t>…</a:t>
            </a:r>
            <a:endParaRPr lang="en-US" altLang="zh-CN" sz="1400" kern="0" dirty="0">
              <a:solidFill>
                <a:srgbClr val="30B5C5"/>
              </a:solidFill>
              <a:sym typeface="Huawei Sans" panose="020C0503030203020204" pitchFamily="34" charset="0"/>
            </a:endParaRPr>
          </a:p>
        </p:txBody>
      </p:sp>
    </p:spTree>
    <p:custDataLst>
      <p:tags r:id="rId1"/>
    </p:custDataLst>
    <p:extLst>
      <p:ext uri="{BB962C8B-B14F-4D97-AF65-F5344CB8AC3E}">
        <p14:creationId xmlns:p14="http://schemas.microsoft.com/office/powerpoint/2010/main" val="32781594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0580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t>Service Requirements and Challenges of Large- and Medium-sized Campus Networks</a:t>
            </a:r>
            <a:endParaRPr lang="zh-CN" altLang="en-US" dirty="0"/>
          </a:p>
        </p:txBody>
      </p:sp>
      <p:sp>
        <p:nvSpPr>
          <p:cNvPr id="3" name="圆角矩形 2"/>
          <p:cNvSpPr/>
          <p:nvPr/>
        </p:nvSpPr>
        <p:spPr bwMode="gray">
          <a:xfrm>
            <a:off x="524077" y="1645701"/>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Converged </a:t>
            </a:r>
            <a:r>
              <a:rPr lang="en-US" altLang="zh-CN" sz="1600" kern="0" dirty="0" smtClean="0">
                <a:solidFill>
                  <a:srgbClr val="30B5C5"/>
                </a:solidFill>
                <a:sym typeface="Huawei Sans" panose="020C0503030203020204" pitchFamily="34" charset="0"/>
              </a:rPr>
              <a:t>network</a:t>
            </a:r>
            <a:endParaRPr lang="en-US" altLang="zh-CN" sz="1600" kern="0" dirty="0">
              <a:solidFill>
                <a:srgbClr val="30B5C5"/>
              </a:solidFill>
              <a:sym typeface="Huawei Sans" panose="020C0503030203020204" pitchFamily="34" charset="0"/>
            </a:endParaRPr>
          </a:p>
        </p:txBody>
      </p:sp>
      <p:sp>
        <p:nvSpPr>
          <p:cNvPr id="4" name="圆角矩形 3"/>
          <p:cNvSpPr/>
          <p:nvPr/>
        </p:nvSpPr>
        <p:spPr bwMode="gray">
          <a:xfrm>
            <a:off x="524077" y="2068793"/>
            <a:ext cx="3565970" cy="3490178"/>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ct val="140000"/>
              </a:lnSpc>
            </a:pPr>
            <a:r>
              <a:rPr lang="en-US" altLang="zh-CN" sz="1200" b="1" dirty="0">
                <a:solidFill>
                  <a:schemeClr val="tx1"/>
                </a:solidFill>
                <a:latin typeface="Huawei Sans" panose="020C0503030203020204" pitchFamily="34" charset="0"/>
              </a:rPr>
              <a:t>Requirement: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altLang="zh-CN" sz="1200" dirty="0">
                <a:solidFill>
                  <a:schemeClr val="tx1"/>
                </a:solidFill>
                <a:latin typeface="Huawei Sans" panose="020C0503030203020204" pitchFamily="34" charset="0"/>
              </a:rPr>
              <a:t>Diversified access terminals and services </a:t>
            </a:r>
            <a:r>
              <a:rPr lang="en-US" altLang="zh-CN" sz="1200" dirty="0" smtClean="0">
                <a:solidFill>
                  <a:schemeClr val="tx1"/>
                </a:solidFill>
                <a:latin typeface="Huawei Sans" panose="020C0503030203020204" pitchFamily="34" charset="0"/>
              </a:rPr>
              <a:t>call </a:t>
            </a:r>
            <a:r>
              <a:rPr lang="en-US" altLang="zh-CN" sz="1200" dirty="0">
                <a:solidFill>
                  <a:schemeClr val="tx1"/>
                </a:solidFill>
                <a:latin typeface="Huawei Sans" panose="020C0503030203020204" pitchFamily="34" charset="0"/>
              </a:rPr>
              <a:t>for a converged network.</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altLang="zh-CN" sz="1200" b="1" dirty="0">
                <a:solidFill>
                  <a:schemeClr val="tx1"/>
                </a:solidFill>
                <a:latin typeface="Huawei Sans" panose="020C0503030203020204" pitchFamily="34" charset="0"/>
              </a:rPr>
              <a:t>Challenge: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ct val="140000"/>
              </a:lnSpc>
              <a:buSzPct val="50000"/>
              <a:buFont typeface="Wingdings" panose="05000000000000000000" pitchFamily="2" charset="2"/>
              <a:buChar char="l"/>
            </a:pPr>
            <a:r>
              <a:rPr lang="en-US" altLang="zh-CN" sz="1200" dirty="0">
                <a:solidFill>
                  <a:schemeClr val="tx1"/>
                </a:solidFill>
                <a:latin typeface="Huawei Sans" panose="020C0503030203020204" pitchFamily="34" charset="0"/>
              </a:rPr>
              <a:t>Wi-Fi and IoT services are independently planned, deployed, and managed. The overall network construction cost is high.</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ct val="140000"/>
              </a:lnSpc>
              <a:buSzPct val="50000"/>
              <a:buFont typeface="Wingdings" panose="05000000000000000000" pitchFamily="2" charset="2"/>
              <a:buChar char="l"/>
            </a:pPr>
            <a:r>
              <a:rPr lang="en-US" altLang="zh-CN" sz="1200" dirty="0">
                <a:solidFill>
                  <a:schemeClr val="tx1"/>
                </a:solidFill>
                <a:latin typeface="Huawei Sans" panose="020C0503030203020204" pitchFamily="34" charset="0"/>
              </a:rPr>
              <a:t>The workload of network management and O&amp;M is heavy.</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nSpc>
                <a:spcPts val="2400"/>
              </a:lnSpc>
              <a:spcAft>
                <a:spcPts val="600"/>
              </a:spcAft>
            </a:pP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4262603" y="1645701"/>
            <a:ext cx="35605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User experience awareness</a:t>
            </a:r>
          </a:p>
        </p:txBody>
      </p:sp>
      <p:sp>
        <p:nvSpPr>
          <p:cNvPr id="6" name="圆角矩形 5"/>
          <p:cNvSpPr/>
          <p:nvPr/>
        </p:nvSpPr>
        <p:spPr bwMode="gray">
          <a:xfrm>
            <a:off x="4268003" y="2068793"/>
            <a:ext cx="3560570" cy="3490178"/>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ct val="140000"/>
              </a:lnSpc>
            </a:pPr>
            <a:r>
              <a:rPr lang="en-US" altLang="zh-CN" sz="1200" b="1" dirty="0">
                <a:solidFill>
                  <a:schemeClr val="tx1"/>
                </a:solidFill>
                <a:latin typeface="Huawei Sans" panose="020C0503030203020204" pitchFamily="34" charset="0"/>
              </a:rPr>
              <a:t>Requirement: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altLang="zh-CN" sz="1200" dirty="0">
                <a:solidFill>
                  <a:schemeClr val="tx1"/>
                </a:solidFill>
                <a:latin typeface="Huawei Sans" panose="020C0503030203020204" pitchFamily="34" charset="0"/>
              </a:rPr>
              <a:t>Network O&amp;M needs to be automated and intelligent to perceive user experience anytime and anywhere.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altLang="zh-CN" sz="1200" b="1" dirty="0">
                <a:solidFill>
                  <a:schemeClr val="tx1"/>
                </a:solidFill>
                <a:latin typeface="Huawei Sans" panose="020C0503030203020204" pitchFamily="34" charset="0"/>
              </a:rPr>
              <a:t>Challenge: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ct val="140000"/>
              </a:lnSpc>
              <a:buSzPct val="50000"/>
              <a:buFont typeface="Wingdings" panose="05000000000000000000" pitchFamily="2" charset="2"/>
              <a:buChar char="l"/>
            </a:pPr>
            <a:r>
              <a:rPr lang="en-US" altLang="zh-CN" sz="1200" dirty="0">
                <a:solidFill>
                  <a:schemeClr val="tx1"/>
                </a:solidFill>
                <a:latin typeface="Huawei Sans" panose="020C0503030203020204" pitchFamily="34" charset="0"/>
              </a:rPr>
              <a:t>Service faults cannot be detected in a timely manner.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ct val="140000"/>
              </a:lnSpc>
              <a:buSzPct val="50000"/>
              <a:buFont typeface="Wingdings" panose="05000000000000000000" pitchFamily="2" charset="2"/>
              <a:buChar char="l"/>
            </a:pPr>
            <a:r>
              <a:rPr lang="en-US" altLang="zh-CN" sz="1200" dirty="0">
                <a:solidFill>
                  <a:schemeClr val="tx1"/>
                </a:solidFill>
                <a:latin typeface="Huawei Sans" panose="020C0503030203020204" pitchFamily="34" charset="0"/>
              </a:rPr>
              <a:t>After a fault occurs, </a:t>
            </a:r>
            <a:r>
              <a:rPr lang="en-US" altLang="zh-CN" sz="1200" dirty="0" smtClean="0">
                <a:solidFill>
                  <a:schemeClr val="tx1"/>
                </a:solidFill>
                <a:latin typeface="Huawei Sans" panose="020C0503030203020204" pitchFamily="34" charset="0"/>
              </a:rPr>
              <a:t>the fault </a:t>
            </a:r>
            <a:r>
              <a:rPr lang="en-US" altLang="zh-CN" sz="1200" dirty="0">
                <a:solidFill>
                  <a:schemeClr val="tx1"/>
                </a:solidFill>
                <a:latin typeface="Huawei Sans" panose="020C0503030203020204" pitchFamily="34" charset="0"/>
              </a:rPr>
              <a:t>cause </a:t>
            </a:r>
            <a:r>
              <a:rPr lang="en-US" altLang="zh-CN" sz="1200" dirty="0" smtClean="0">
                <a:solidFill>
                  <a:schemeClr val="tx1"/>
                </a:solidFill>
                <a:latin typeface="Huawei Sans" panose="020C0503030203020204" pitchFamily="34" charset="0"/>
              </a:rPr>
              <a:t>is located by relying heavily on the personal </a:t>
            </a:r>
            <a:r>
              <a:rPr lang="en-US" altLang="zh-CN" sz="1200" dirty="0">
                <a:solidFill>
                  <a:schemeClr val="tx1"/>
                </a:solidFill>
                <a:latin typeface="Huawei Sans" panose="020C0503030203020204" pitchFamily="34" charset="0"/>
              </a:rPr>
              <a:t>O&amp;M experience of </a:t>
            </a:r>
            <a:r>
              <a:rPr lang="en-US" altLang="zh-CN" sz="1200" dirty="0" smtClean="0">
                <a:solidFill>
                  <a:schemeClr val="tx1"/>
                </a:solidFill>
                <a:latin typeface="Huawei Sans" panose="020C0503030203020204" pitchFamily="34" charset="0"/>
              </a:rPr>
              <a:t>professionals. As a result, the </a:t>
            </a:r>
            <a:r>
              <a:rPr lang="en-US" altLang="zh-CN" sz="1200" dirty="0">
                <a:solidFill>
                  <a:schemeClr val="tx1"/>
                </a:solidFill>
                <a:latin typeface="Huawei Sans" panose="020C0503030203020204" pitchFamily="34" charset="0"/>
              </a:rPr>
              <a:t>fault cannot be quickly located.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ct val="140000"/>
              </a:lnSpc>
              <a:buSzPct val="50000"/>
              <a:buFont typeface="Wingdings" panose="05000000000000000000" pitchFamily="2" charset="2"/>
              <a:buChar char="l"/>
            </a:pPr>
            <a:r>
              <a:rPr lang="en-US" altLang="zh-CN" sz="1200" dirty="0">
                <a:solidFill>
                  <a:schemeClr val="tx1"/>
                </a:solidFill>
                <a:latin typeface="Huawei Sans" panose="020C0503030203020204" pitchFamily="34" charset="0"/>
              </a:rPr>
              <a:t>The network cannot be automatically optimized.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8001129" y="1645701"/>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Network automation</a:t>
            </a:r>
          </a:p>
        </p:txBody>
      </p:sp>
      <p:sp>
        <p:nvSpPr>
          <p:cNvPr id="8" name="圆角矩形 7"/>
          <p:cNvSpPr/>
          <p:nvPr/>
        </p:nvSpPr>
        <p:spPr bwMode="gray">
          <a:xfrm>
            <a:off x="8001129" y="2068793"/>
            <a:ext cx="3565970" cy="3490178"/>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ct val="140000"/>
              </a:lnSpc>
            </a:pPr>
            <a:r>
              <a:rPr lang="en-US" altLang="zh-CN" sz="1200" b="1" dirty="0">
                <a:solidFill>
                  <a:schemeClr val="tx1"/>
                </a:solidFill>
                <a:latin typeface="Huawei Sans" panose="020C0503030203020204" pitchFamily="34" charset="0"/>
              </a:rPr>
              <a:t>Requirement: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altLang="zh-CN" sz="1200" dirty="0">
                <a:solidFill>
                  <a:schemeClr val="tx1"/>
                </a:solidFill>
                <a:latin typeface="Huawei Sans" panose="020C0503030203020204" pitchFamily="34" charset="0"/>
              </a:rPr>
              <a:t>Networks need to be automated to cope with complex deployment and policies caused by the surge of applications and services.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altLang="zh-CN" sz="1200" b="1" dirty="0">
                <a:solidFill>
                  <a:schemeClr val="tx1"/>
                </a:solidFill>
                <a:latin typeface="Huawei Sans" panose="020C0503030203020204" pitchFamily="34" charset="0"/>
              </a:rPr>
              <a:t>Challenge: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ct val="140000"/>
              </a:lnSpc>
              <a:buSzPct val="50000"/>
              <a:buFont typeface="Wingdings" panose="05000000000000000000" pitchFamily="2" charset="2"/>
              <a:buChar char="l"/>
            </a:pPr>
            <a:r>
              <a:rPr lang="en-US" altLang="zh-CN" sz="1200" dirty="0">
                <a:solidFill>
                  <a:schemeClr val="tx1"/>
                </a:solidFill>
                <a:latin typeface="Huawei Sans" panose="020C0503030203020204" pitchFamily="34" charset="0"/>
              </a:rPr>
              <a:t>The </a:t>
            </a:r>
            <a:r>
              <a:rPr lang="en-US" altLang="zh-CN" sz="1200" dirty="0" smtClean="0">
                <a:solidFill>
                  <a:schemeClr val="tx1"/>
                </a:solidFill>
                <a:latin typeface="Huawei Sans" panose="020C0503030203020204" pitchFamily="34" charset="0"/>
              </a:rPr>
              <a:t>workload of repetitive tasks </a:t>
            </a:r>
            <a:r>
              <a:rPr lang="en-US" altLang="zh-CN" sz="1200" dirty="0">
                <a:solidFill>
                  <a:schemeClr val="tx1"/>
                </a:solidFill>
                <a:latin typeface="Huawei Sans" panose="020C0503030203020204" pitchFamily="34" charset="0"/>
              </a:rPr>
              <a:t>is heavy, and manual configuration is complex.</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ct val="140000"/>
              </a:lnSpc>
              <a:buSzPct val="50000"/>
              <a:buFont typeface="Wingdings" panose="05000000000000000000" pitchFamily="2" charset="2"/>
              <a:buChar char="l"/>
            </a:pPr>
            <a:r>
              <a:rPr lang="en-US" altLang="zh-CN" sz="1200" dirty="0" smtClean="0">
                <a:solidFill>
                  <a:schemeClr val="tx1"/>
                </a:solidFill>
                <a:latin typeface="Huawei Sans" panose="020C0503030203020204" pitchFamily="34" charset="0"/>
              </a:rPr>
              <a:t>New service provisioning requires configuration of </a:t>
            </a:r>
            <a:r>
              <a:rPr lang="en-US" altLang="zh-CN" sz="1200" dirty="0">
                <a:solidFill>
                  <a:schemeClr val="tx1"/>
                </a:solidFill>
                <a:latin typeface="Huawei Sans" panose="020C0503030203020204" pitchFamily="34" charset="0"/>
              </a:rPr>
              <a:t>devices one by one, which is time-consuming and costly.</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803991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t>Service Requirements and Challenges of Small- and Medium-sized Campus Networks</a:t>
            </a:r>
            <a:endParaRPr lang="zh-CN" altLang="en-US" dirty="0"/>
          </a:p>
        </p:txBody>
      </p:sp>
      <p:sp>
        <p:nvSpPr>
          <p:cNvPr id="13" name="圆角矩形 12"/>
          <p:cNvSpPr/>
          <p:nvPr/>
        </p:nvSpPr>
        <p:spPr bwMode="gray">
          <a:xfrm>
            <a:off x="524077" y="1645701"/>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smtClean="0">
                <a:solidFill>
                  <a:srgbClr val="30B5C5"/>
                </a:solidFill>
                <a:sym typeface="Huawei Sans" panose="020C0503030203020204" pitchFamily="34" charset="0"/>
              </a:rPr>
              <a:t>Multi-site O&amp;M</a:t>
            </a:r>
            <a:endParaRPr lang="zh-CN" altLang="en-US" sz="1600" kern="0" dirty="0">
              <a:solidFill>
                <a:srgbClr val="30B5C5"/>
              </a:solidFill>
              <a:sym typeface="Huawei Sans" panose="020C0503030203020204" pitchFamily="34" charset="0"/>
            </a:endParaRPr>
          </a:p>
        </p:txBody>
      </p:sp>
      <p:sp>
        <p:nvSpPr>
          <p:cNvPr id="14" name="圆角矩形 13"/>
          <p:cNvSpPr/>
          <p:nvPr/>
        </p:nvSpPr>
        <p:spPr bwMode="gray">
          <a:xfrm>
            <a:off x="524077" y="2068792"/>
            <a:ext cx="3565970" cy="3472691"/>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a:lnSpc>
                <a:spcPts val="2400"/>
              </a:lnSpc>
              <a:spcAft>
                <a:spcPts val="600"/>
              </a:spcAft>
            </a:pP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Requirement: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nSpc>
                <a:spcPts val="2400"/>
              </a:lnSpc>
              <a:spcAft>
                <a:spcPts val="600"/>
              </a:spcAft>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Unified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O&amp;M is required for sites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scattered in geographical locations</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nSpc>
                <a:spcPts val="2400"/>
              </a:lnSpc>
              <a:spcAft>
                <a:spcPts val="600"/>
              </a:spcAft>
            </a:pP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Challenge: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a:lnSpc>
                <a:spcPts val="2400"/>
              </a:lnSpc>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There are a large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number of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sites that are geographically dispersed.</a:t>
            </a:r>
          </a:p>
          <a:p>
            <a:pPr marL="182563" indent="-182563">
              <a:lnSpc>
                <a:spcPts val="2400"/>
              </a:lnSpc>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Each site is not equipped with onsite O&amp;M professionals.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Part-time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O&amp;M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personnel cannot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efficiently monitor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network health status.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a:lnSpc>
                <a:spcPts val="2400"/>
              </a:lnSpc>
              <a:spcAft>
                <a:spcPts val="600"/>
              </a:spcAft>
              <a:buFont typeface="Arial" panose="020B0604020202020204" pitchFamily="34" charset="0"/>
              <a:buChar char="•"/>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a:lnSpc>
                <a:spcPts val="2400"/>
              </a:lnSpc>
              <a:spcAft>
                <a:spcPts val="600"/>
              </a:spcAft>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nSpc>
                <a:spcPts val="2400"/>
              </a:lnSpc>
              <a:spcAft>
                <a:spcPts val="600"/>
              </a:spcAft>
            </a:pP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4262603" y="1645701"/>
            <a:ext cx="35605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smtClean="0">
                <a:solidFill>
                  <a:srgbClr val="30B5C5"/>
                </a:solidFill>
                <a:sym typeface="Huawei Sans" panose="020C0503030203020204" pitchFamily="34" charset="0"/>
              </a:rPr>
              <a:t>Site provisioning period</a:t>
            </a:r>
            <a:endParaRPr lang="zh-CN" altLang="en-US" sz="1600" kern="0" dirty="0">
              <a:solidFill>
                <a:srgbClr val="30B5C5"/>
              </a:solidFill>
              <a:sym typeface="Huawei Sans" panose="020C0503030203020204" pitchFamily="34" charset="0"/>
            </a:endParaRPr>
          </a:p>
        </p:txBody>
      </p:sp>
      <p:sp>
        <p:nvSpPr>
          <p:cNvPr id="17" name="圆角矩形 16"/>
          <p:cNvSpPr/>
          <p:nvPr/>
        </p:nvSpPr>
        <p:spPr bwMode="gray">
          <a:xfrm>
            <a:off x="4268003" y="2068792"/>
            <a:ext cx="3560570" cy="3472691"/>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a:lnSpc>
                <a:spcPts val="2400"/>
              </a:lnSpc>
              <a:spcAft>
                <a:spcPts val="600"/>
              </a:spcAft>
            </a:pP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Requirement:</a:t>
            </a:r>
          </a:p>
          <a:p>
            <a:pPr>
              <a:lnSpc>
                <a:spcPts val="2400"/>
              </a:lnSpc>
              <a:spcAft>
                <a:spcPts val="600"/>
              </a:spcAft>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New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sites (such as chain stores)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often need to be set up, requiring quick deployment of site networks.</a:t>
            </a:r>
          </a:p>
          <a:p>
            <a:pPr>
              <a:lnSpc>
                <a:spcPts val="2400"/>
              </a:lnSpc>
              <a:spcAft>
                <a:spcPts val="600"/>
              </a:spcAft>
            </a:pP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Challenge:</a:t>
            </a:r>
          </a:p>
          <a:p>
            <a:pPr marL="182563" indent="-182563">
              <a:lnSpc>
                <a:spcPts val="2400"/>
              </a:lnSpc>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engineers need to manually configure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devices and services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onsite, which requires high skills and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results in low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efficiency.</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bwMode="gray">
          <a:xfrm>
            <a:off x="8001129" y="1645701"/>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smtClean="0">
                <a:solidFill>
                  <a:srgbClr val="30B5C5"/>
                </a:solidFill>
                <a:sym typeface="Huawei Sans" panose="020C0503030203020204" pitchFamily="34" charset="0"/>
              </a:rPr>
              <a:t>Unified policy</a:t>
            </a:r>
            <a:endParaRPr lang="zh-CN" altLang="en-US" sz="1600" kern="0" dirty="0">
              <a:solidFill>
                <a:srgbClr val="30B5C5"/>
              </a:solidFill>
              <a:sym typeface="Huawei Sans" panose="020C0503030203020204" pitchFamily="34" charset="0"/>
            </a:endParaRPr>
          </a:p>
        </p:txBody>
      </p:sp>
      <p:sp>
        <p:nvSpPr>
          <p:cNvPr id="20" name="圆角矩形 19"/>
          <p:cNvSpPr/>
          <p:nvPr/>
        </p:nvSpPr>
        <p:spPr bwMode="gray">
          <a:xfrm>
            <a:off x="8001129" y="2068792"/>
            <a:ext cx="3565970" cy="3472691"/>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a:lnSpc>
                <a:spcPts val="2400"/>
              </a:lnSpc>
              <a:spcAft>
                <a:spcPts val="600"/>
              </a:spcAft>
            </a:pP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Requirement:</a:t>
            </a:r>
          </a:p>
          <a:p>
            <a:pPr>
              <a:lnSpc>
                <a:spcPts val="2400"/>
              </a:lnSpc>
              <a:spcAft>
                <a:spcPts val="600"/>
              </a:spcAft>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network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model of each site is basically the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same. Therefore,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unified network access policies need to be deployed.</a:t>
            </a:r>
          </a:p>
          <a:p>
            <a:pPr>
              <a:lnSpc>
                <a:spcPts val="2400"/>
              </a:lnSpc>
              <a:spcAft>
                <a:spcPts val="600"/>
              </a:spcAft>
            </a:pP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Challenge:</a:t>
            </a:r>
          </a:p>
          <a:p>
            <a:pPr marL="182563" indent="-182563">
              <a:lnSpc>
                <a:spcPts val="2400"/>
              </a:lnSpc>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Policy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configuration is complex and manual configuration is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error-prone.</a:t>
            </a:r>
          </a:p>
          <a:p>
            <a:pPr marL="182563" indent="-182563">
              <a:lnSpc>
                <a:spcPts val="2400"/>
              </a:lnSpc>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Policy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change is not flexible.</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719485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Service Requirements and Challenges of Multi-Campus Network Interconnection</a:t>
            </a:r>
            <a:endParaRPr lang="zh-CN" altLang="en-US" dirty="0"/>
          </a:p>
        </p:txBody>
      </p:sp>
      <p:sp>
        <p:nvSpPr>
          <p:cNvPr id="7" name="圆角矩形 6"/>
          <p:cNvSpPr/>
          <p:nvPr/>
        </p:nvSpPr>
        <p:spPr bwMode="gray">
          <a:xfrm>
            <a:off x="587378" y="1710210"/>
            <a:ext cx="2617422" cy="364249"/>
          </a:xfrm>
          <a:prstGeom prst="roundRect">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lnSpc>
                <a:spcPct val="150000"/>
              </a:lnSpc>
            </a:pPr>
            <a:r>
              <a:rPr lang="en-US" altLang="zh-CN" sz="1400" kern="0" dirty="0">
                <a:solidFill>
                  <a:srgbClr val="30B5C5"/>
                </a:solidFill>
                <a:sym typeface="Huawei Sans" panose="020C0503030203020204" pitchFamily="34" charset="0"/>
              </a:rPr>
              <a:t>Branch interconnection cost</a:t>
            </a:r>
          </a:p>
        </p:txBody>
      </p:sp>
      <p:sp>
        <p:nvSpPr>
          <p:cNvPr id="8" name="圆角矩形 7"/>
          <p:cNvSpPr/>
          <p:nvPr/>
        </p:nvSpPr>
        <p:spPr bwMode="gray">
          <a:xfrm>
            <a:off x="587378" y="2119419"/>
            <a:ext cx="2617422" cy="4081355"/>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ct val="150000"/>
              </a:lnSpc>
            </a:pPr>
            <a:r>
              <a:rPr lang="en-US" altLang="zh-CN" sz="1300" b="1" dirty="0">
                <a:solidFill>
                  <a:schemeClr val="tx1"/>
                </a:solidFill>
                <a:latin typeface="Huawei Sans" panose="020C0503030203020204" pitchFamily="34" charset="0"/>
              </a:rPr>
              <a:t>Requirement:</a:t>
            </a:r>
            <a:endParaRPr lang="en-US" altLang="zh-CN"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r>
              <a:rPr lang="en-US" altLang="zh-CN" sz="1300" dirty="0">
                <a:solidFill>
                  <a:schemeClr val="tx1"/>
                </a:solidFill>
                <a:latin typeface="Huawei Sans" panose="020C0503030203020204" pitchFamily="34" charset="0"/>
              </a:rPr>
              <a:t>The cost of WAN interconnection between branches needs to be reduced.</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r>
              <a:rPr lang="en-US" altLang="zh-CN" sz="1300" b="1" dirty="0">
                <a:solidFill>
                  <a:schemeClr val="tx1"/>
                </a:solidFill>
                <a:latin typeface="Huawei Sans" panose="020C0503030203020204" pitchFamily="34" charset="0"/>
              </a:rPr>
              <a:t>Challenge:</a:t>
            </a:r>
            <a:endParaRPr lang="en-US" altLang="zh-CN"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r>
              <a:rPr lang="en-US" altLang="zh-CN" sz="1300" dirty="0">
                <a:solidFill>
                  <a:schemeClr val="tx1"/>
                </a:solidFill>
                <a:latin typeface="Huawei Sans" panose="020C0503030203020204" pitchFamily="34" charset="0"/>
              </a:rPr>
              <a:t>Although the quality of </a:t>
            </a:r>
            <a:r>
              <a:rPr lang="en-US" altLang="zh-CN" sz="1300" dirty="0" smtClean="0">
                <a:solidFill>
                  <a:schemeClr val="tx1"/>
                </a:solidFill>
                <a:latin typeface="Huawei Sans" panose="020C0503030203020204" pitchFamily="34" charset="0"/>
              </a:rPr>
              <a:t>carriers' physical private </a:t>
            </a:r>
            <a:r>
              <a:rPr lang="en-US" altLang="zh-CN" sz="1300" dirty="0">
                <a:solidFill>
                  <a:schemeClr val="tx1"/>
                </a:solidFill>
                <a:latin typeface="Huawei Sans" panose="020C0503030203020204" pitchFamily="34" charset="0"/>
              </a:rPr>
              <a:t>lines or MPLS </a:t>
            </a:r>
            <a:r>
              <a:rPr lang="en-US" altLang="zh-CN" sz="1300" dirty="0" smtClean="0">
                <a:solidFill>
                  <a:schemeClr val="tx1"/>
                </a:solidFill>
                <a:latin typeface="Huawei Sans" panose="020C0503030203020204" pitchFamily="34" charset="0"/>
              </a:rPr>
              <a:t>VPNs </a:t>
            </a:r>
            <a:r>
              <a:rPr lang="en-US" altLang="zh-CN" sz="1300" dirty="0">
                <a:solidFill>
                  <a:schemeClr val="tx1"/>
                </a:solidFill>
                <a:latin typeface="Huawei Sans" panose="020C0503030203020204" pitchFamily="34" charset="0"/>
              </a:rPr>
              <a:t>can be guaranteed, they are expensive.</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50000"/>
              </a:lnSpc>
              <a:spcAft>
                <a:spcPts val="600"/>
              </a:spcAft>
            </a:pPr>
            <a:endParaRPr lang="zh-CN" alt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3372270" y="1710210"/>
            <a:ext cx="2617422" cy="364249"/>
          </a:xfrm>
          <a:prstGeom prst="roundRect">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lnSpc>
                <a:spcPct val="150000"/>
              </a:lnSpc>
            </a:pPr>
            <a:r>
              <a:rPr lang="en-US" altLang="zh-CN" sz="1400" kern="0" dirty="0">
                <a:solidFill>
                  <a:srgbClr val="30B5C5"/>
                </a:solidFill>
                <a:sym typeface="Huawei Sans" panose="020C0503030203020204" pitchFamily="34" charset="0"/>
              </a:rPr>
              <a:t>Service experience</a:t>
            </a:r>
          </a:p>
        </p:txBody>
      </p:sp>
      <p:sp>
        <p:nvSpPr>
          <p:cNvPr id="10" name="圆角矩形 9"/>
          <p:cNvSpPr/>
          <p:nvPr/>
        </p:nvSpPr>
        <p:spPr bwMode="gray">
          <a:xfrm>
            <a:off x="3371701" y="2119419"/>
            <a:ext cx="2617422" cy="4081355"/>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ct val="150000"/>
              </a:lnSpc>
            </a:pPr>
            <a:r>
              <a:rPr lang="en-US" altLang="zh-CN" sz="1300" b="1" dirty="0">
                <a:solidFill>
                  <a:schemeClr val="tx1"/>
                </a:solidFill>
                <a:latin typeface="Huawei Sans" panose="020C0503030203020204" pitchFamily="34" charset="0"/>
              </a:rPr>
              <a:t>Requirement:</a:t>
            </a:r>
            <a:endParaRPr lang="en-US" altLang="zh-CN"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r>
              <a:rPr lang="en-US" altLang="zh-CN" sz="1300" dirty="0">
                <a:solidFill>
                  <a:schemeClr val="tx1"/>
                </a:solidFill>
                <a:latin typeface="Huawei Sans" panose="020C0503030203020204" pitchFamily="34" charset="0"/>
              </a:rPr>
              <a:t>The application identification capability needs to be enhanced to ensure key service experience.</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r>
              <a:rPr lang="en-US" altLang="zh-CN" sz="1300" b="1" dirty="0">
                <a:solidFill>
                  <a:schemeClr val="tx1"/>
                </a:solidFill>
                <a:latin typeface="Huawei Sans" panose="020C0503030203020204" pitchFamily="34" charset="0"/>
              </a:rPr>
              <a:t>Challenge:</a:t>
            </a:r>
            <a:endParaRPr lang="en-US" altLang="zh-CN"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52400" indent="-152400" fontAlgn="ctr">
              <a:lnSpc>
                <a:spcPct val="150000"/>
              </a:lnSpc>
              <a:buSzPct val="50000"/>
              <a:buFont typeface="Wingdings" panose="05000000000000000000" pitchFamily="2" charset="2"/>
              <a:buChar char="l"/>
            </a:pPr>
            <a:r>
              <a:rPr lang="en-US" altLang="zh-CN" sz="1300" dirty="0">
                <a:solidFill>
                  <a:schemeClr val="tx1"/>
                </a:solidFill>
                <a:latin typeface="Huawei Sans" panose="020C0503030203020204" pitchFamily="34" charset="0"/>
              </a:rPr>
              <a:t>Different enterprise applications have different requirements on link quality.</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52400" indent="-152400" fontAlgn="ctr">
              <a:lnSpc>
                <a:spcPct val="150000"/>
              </a:lnSpc>
              <a:buSzPct val="50000"/>
              <a:buFont typeface="Wingdings" panose="05000000000000000000" pitchFamily="2" charset="2"/>
              <a:buChar char="l"/>
            </a:pPr>
            <a:r>
              <a:rPr lang="en-US" altLang="zh-CN" sz="1300" dirty="0">
                <a:solidFill>
                  <a:schemeClr val="tx1"/>
                </a:solidFill>
                <a:latin typeface="Huawei Sans" panose="020C0503030203020204" pitchFamily="34" charset="0"/>
              </a:rPr>
              <a:t>Traditional private lines cannot detect the application status and cannot guarantee key services at any time.</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6156593" y="1710210"/>
            <a:ext cx="2617422" cy="364249"/>
          </a:xfrm>
          <a:prstGeom prst="roundRect">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lnSpc>
                <a:spcPct val="150000"/>
              </a:lnSpc>
            </a:pPr>
            <a:r>
              <a:rPr lang="en-US" altLang="zh-CN" sz="1400" kern="0" dirty="0">
                <a:solidFill>
                  <a:srgbClr val="30B5C5"/>
                </a:solidFill>
                <a:sym typeface="Huawei Sans" panose="020C0503030203020204" pitchFamily="34" charset="0"/>
              </a:rPr>
              <a:t>Management and O&amp;M</a:t>
            </a:r>
          </a:p>
        </p:txBody>
      </p:sp>
      <p:sp>
        <p:nvSpPr>
          <p:cNvPr id="11" name="圆角矩形 10"/>
          <p:cNvSpPr/>
          <p:nvPr/>
        </p:nvSpPr>
        <p:spPr bwMode="gray">
          <a:xfrm>
            <a:off x="6156593" y="2119419"/>
            <a:ext cx="2617422" cy="4081355"/>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ct val="150000"/>
              </a:lnSpc>
            </a:pPr>
            <a:r>
              <a:rPr lang="en-US" altLang="zh-CN" sz="1300" b="1" dirty="0">
                <a:solidFill>
                  <a:schemeClr val="tx1"/>
                </a:solidFill>
                <a:latin typeface="Huawei Sans" panose="020C0503030203020204" pitchFamily="34" charset="0"/>
              </a:rPr>
              <a:t>Requirement:</a:t>
            </a:r>
            <a:endParaRPr lang="en-US" altLang="zh-CN"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r>
              <a:rPr lang="en-US" altLang="zh-CN" sz="1300" dirty="0">
                <a:solidFill>
                  <a:schemeClr val="tx1"/>
                </a:solidFill>
                <a:latin typeface="Huawei Sans" panose="020C0503030203020204" pitchFamily="34" charset="0"/>
              </a:rPr>
              <a:t>Visualized measures are required to simplify management and O&amp;M.</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r>
              <a:rPr lang="en-US" altLang="zh-CN" sz="1300" b="1" dirty="0">
                <a:solidFill>
                  <a:schemeClr val="tx1"/>
                </a:solidFill>
                <a:latin typeface="Huawei Sans" panose="020C0503030203020204" pitchFamily="34" charset="0"/>
              </a:rPr>
              <a:t>Challenge:</a:t>
            </a:r>
            <a:endParaRPr lang="en-US" altLang="zh-CN"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52400" indent="-152400" fontAlgn="ctr">
              <a:lnSpc>
                <a:spcPct val="150000"/>
              </a:lnSpc>
              <a:buSzPct val="50000"/>
              <a:buFont typeface="Wingdings" panose="05000000000000000000" pitchFamily="2" charset="2"/>
              <a:buChar char="l"/>
            </a:pPr>
            <a:r>
              <a:rPr lang="en-US" altLang="zh-CN" sz="1300" dirty="0">
                <a:solidFill>
                  <a:schemeClr val="tx1"/>
                </a:solidFill>
                <a:latin typeface="Huawei Sans" panose="020C0503030203020204" pitchFamily="34" charset="0"/>
              </a:rPr>
              <a:t>CLI-based O&amp;M is inefficient and there are no visualized O&amp;M methods.</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52400" indent="-152400" fontAlgn="ctr">
              <a:lnSpc>
                <a:spcPct val="150000"/>
              </a:lnSpc>
              <a:buSzPct val="50000"/>
              <a:buFont typeface="Wingdings" panose="05000000000000000000" pitchFamily="2" charset="2"/>
              <a:buChar char="l"/>
            </a:pPr>
            <a:r>
              <a:rPr lang="en-US" altLang="zh-CN" sz="1300" dirty="0">
                <a:solidFill>
                  <a:schemeClr val="tx1"/>
                </a:solidFill>
                <a:latin typeface="Huawei Sans" panose="020C0503030203020204" pitchFamily="34" charset="0"/>
              </a:rPr>
              <a:t>If an enterprise has a large number of branches, onsite O&amp;M </a:t>
            </a:r>
            <a:r>
              <a:rPr lang="en-US" altLang="zh-CN" sz="1300" dirty="0" smtClean="0">
                <a:solidFill>
                  <a:schemeClr val="tx1"/>
                </a:solidFill>
                <a:latin typeface="Huawei Sans" panose="020C0503030203020204" pitchFamily="34" charset="0"/>
              </a:rPr>
              <a:t>results in high costs</a:t>
            </a:r>
            <a:r>
              <a:rPr lang="en-US" altLang="zh-CN" sz="1300" dirty="0">
                <a:solidFill>
                  <a:schemeClr val="tx1"/>
                </a:solidFill>
                <a:latin typeface="Huawei Sans" panose="020C0503030203020204" pitchFamily="34" charset="0"/>
              </a:rPr>
              <a:t>.</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8940917" y="1710210"/>
            <a:ext cx="2617422" cy="364249"/>
          </a:xfrm>
          <a:prstGeom prst="roundRect">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lnSpc>
                <a:spcPct val="150000"/>
              </a:lnSpc>
            </a:pPr>
            <a:r>
              <a:rPr lang="en-US" altLang="zh-CN" sz="1400" kern="0" dirty="0">
                <a:solidFill>
                  <a:srgbClr val="30B5C5"/>
                </a:solidFill>
                <a:sym typeface="Huawei Sans" panose="020C0503030203020204" pitchFamily="34" charset="0"/>
              </a:rPr>
              <a:t>Unified management</a:t>
            </a:r>
          </a:p>
        </p:txBody>
      </p:sp>
      <p:sp>
        <p:nvSpPr>
          <p:cNvPr id="12" name="圆角矩形 11"/>
          <p:cNvSpPr/>
          <p:nvPr/>
        </p:nvSpPr>
        <p:spPr bwMode="gray">
          <a:xfrm>
            <a:off x="8940917" y="2119419"/>
            <a:ext cx="2617422" cy="4081355"/>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ct val="150000"/>
              </a:lnSpc>
            </a:pPr>
            <a:r>
              <a:rPr lang="en-US" altLang="zh-CN" sz="1300" b="1" dirty="0">
                <a:solidFill>
                  <a:schemeClr val="tx1"/>
                </a:solidFill>
                <a:latin typeface="Huawei Sans" panose="020C0503030203020204" pitchFamily="34" charset="0"/>
              </a:rPr>
              <a:t>Requirement:</a:t>
            </a:r>
            <a:endParaRPr lang="en-US" altLang="zh-CN"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r>
              <a:rPr lang="en-US" altLang="zh-CN" sz="1300" dirty="0">
                <a:solidFill>
                  <a:schemeClr val="tx1"/>
                </a:solidFill>
                <a:latin typeface="Huawei Sans" panose="020C0503030203020204" pitchFamily="34" charset="0"/>
              </a:rPr>
              <a:t>LAN-side and WAN-side services need to be managed in a unified manner.</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r>
              <a:rPr lang="en-US" altLang="zh-CN" sz="1300" b="1" dirty="0">
                <a:solidFill>
                  <a:schemeClr val="tx1"/>
                </a:solidFill>
                <a:latin typeface="Huawei Sans" panose="020C0503030203020204" pitchFamily="34" charset="0"/>
              </a:rPr>
              <a:t>Challenge:</a:t>
            </a:r>
            <a:endParaRPr lang="en-US" altLang="zh-CN"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52400" indent="-152400" fontAlgn="ctr">
              <a:lnSpc>
                <a:spcPct val="150000"/>
              </a:lnSpc>
              <a:buSzPct val="50000"/>
              <a:buFont typeface="Wingdings" panose="05000000000000000000" pitchFamily="2" charset="2"/>
              <a:buChar char="l"/>
            </a:pPr>
            <a:r>
              <a:rPr lang="en-US" altLang="zh-CN" sz="1300" dirty="0">
                <a:solidFill>
                  <a:schemeClr val="tx1"/>
                </a:solidFill>
                <a:latin typeface="Huawei Sans" panose="020C0503030203020204" pitchFamily="34" charset="0"/>
              </a:rPr>
              <a:t>Unified configuration management and O&amp;M cannot be implemented.</a:t>
            </a: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52400" indent="-152400" fontAlgn="ctr">
              <a:lnSpc>
                <a:spcPct val="150000"/>
              </a:lnSpc>
            </a:pPr>
            <a:endParaRPr lang="en-US" altLang="zh-CN" sz="13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460842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smtClean="0">
                <a:solidFill>
                  <a:schemeClr val="bg1">
                    <a:lumMod val="50000"/>
                  </a:schemeClr>
                </a:solidFill>
              </a:rPr>
              <a:t>Introduction to Campus Networks</a:t>
            </a:r>
            <a:endParaRPr lang="en-US" altLang="zh-CN" dirty="0" smtClean="0">
              <a:solidFill>
                <a:schemeClr val="bg1">
                  <a:lumMod val="50000"/>
                </a:schemeClr>
              </a:solidFill>
              <a:sym typeface="Huawei Sans" panose="020C0503030203020204" pitchFamily="34" charset="0"/>
            </a:endParaRPr>
          </a:p>
          <a:p>
            <a:r>
              <a:rPr lang="en-US" altLang="zh-CN" dirty="0" smtClean="0">
                <a:solidFill>
                  <a:schemeClr val="bg1">
                    <a:lumMod val="50000"/>
                  </a:schemeClr>
                </a:solidFill>
              </a:rPr>
              <a:t>Typical Campus Network Scenarios</a:t>
            </a:r>
            <a:endParaRPr lang="en-US" altLang="zh-CN" dirty="0" smtClean="0">
              <a:solidFill>
                <a:schemeClr val="bg1">
                  <a:lumMod val="50000"/>
                </a:schemeClr>
              </a:solidFill>
              <a:sym typeface="Huawei Sans" panose="020C0503030203020204" pitchFamily="34" charset="0"/>
            </a:endParaRPr>
          </a:p>
          <a:p>
            <a:r>
              <a:rPr lang="en-US" altLang="zh-CN" dirty="0" smtClean="0">
                <a:solidFill>
                  <a:schemeClr val="bg1">
                    <a:lumMod val="50000"/>
                  </a:schemeClr>
                </a:solidFill>
              </a:rPr>
              <a:t>Campus Network Trends and Challenges</a:t>
            </a:r>
            <a:endParaRPr lang="en-US" altLang="zh-CN" dirty="0" smtClean="0">
              <a:solidFill>
                <a:schemeClr val="bg1">
                  <a:lumMod val="50000"/>
                </a:schemeClr>
              </a:solidFill>
              <a:sym typeface="Huawei Sans" panose="020C0503030203020204" pitchFamily="34" charset="0"/>
            </a:endParaRPr>
          </a:p>
          <a:p>
            <a:r>
              <a:rPr lang="en-US" altLang="zh-CN" b="1" dirty="0" smtClean="0"/>
              <a:t>Huawei </a:t>
            </a:r>
            <a:r>
              <a:rPr lang="en-US" altLang="zh-CN" b="1" dirty="0" err="1" smtClean="0"/>
              <a:t>CloudCampus</a:t>
            </a:r>
            <a:r>
              <a:rPr lang="en-US" altLang="zh-CN" b="1" dirty="0" smtClean="0"/>
              <a:t> Solution</a:t>
            </a:r>
            <a:endParaRPr lang="en-US" altLang="zh-CN" b="1" dirty="0" smtClean="0">
              <a:sym typeface="Huawei Sans" panose="020C0503030203020204" pitchFamily="34" charset="0"/>
            </a:endParaRPr>
          </a:p>
          <a:p>
            <a:endParaRPr lang="zh-CN" altLang="en-US" dirty="0"/>
          </a:p>
        </p:txBody>
      </p:sp>
    </p:spTree>
    <p:extLst>
      <p:ext uri="{BB962C8B-B14F-4D97-AF65-F5344CB8AC3E}">
        <p14:creationId xmlns:p14="http://schemas.microsoft.com/office/powerpoint/2010/main" val="13716855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err="1" smtClean="0">
                <a:sym typeface="Huawei Sans" panose="020C0503030203020204" pitchFamily="34" charset="0"/>
              </a:rPr>
              <a:t>CloudCampus</a:t>
            </a:r>
            <a:r>
              <a:rPr lang="en-US" altLang="zh-CN" dirty="0" smtClean="0">
                <a:sym typeface="Huawei Sans" panose="020C0503030203020204" pitchFamily="34" charset="0"/>
              </a:rPr>
              <a:t>: </a:t>
            </a:r>
            <a:r>
              <a:rPr lang="en-US" altLang="zh-CN" dirty="0" smtClean="0"/>
              <a:t>One-Stop Autonomous Driving Solution for Campus Networks</a:t>
            </a:r>
            <a:endParaRPr lang="zh-CN" altLang="en-US" dirty="0"/>
          </a:p>
        </p:txBody>
      </p:sp>
      <p:sp>
        <p:nvSpPr>
          <p:cNvPr id="126" name="圆角矩形 125"/>
          <p:cNvSpPr/>
          <p:nvPr/>
        </p:nvSpPr>
        <p:spPr bwMode="gray">
          <a:xfrm>
            <a:off x="6391235" y="1497877"/>
            <a:ext cx="5357855" cy="287683"/>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r>
              <a:rPr lang="en-US" altLang="zh-CN" sz="1200" b="1" kern="0" dirty="0" smtClean="0">
                <a:solidFill>
                  <a:srgbClr val="30B5C5"/>
                </a:solidFill>
                <a:sym typeface="Huawei Sans" panose="020C0503030203020204" pitchFamily="34" charset="0"/>
              </a:rPr>
              <a:t>Automated network design, </a:t>
            </a:r>
            <a:r>
              <a:rPr lang="en-US" altLang="zh-CN" sz="1200" kern="0" dirty="0" smtClean="0">
                <a:solidFill>
                  <a:srgbClr val="30B5C5"/>
                </a:solidFill>
                <a:sym typeface="Huawei Sans" panose="020C0503030203020204" pitchFamily="34" charset="0"/>
              </a:rPr>
              <a:t>accurately aligning with service intents</a:t>
            </a:r>
            <a:endParaRPr lang="zh-CN" altLang="en-US" sz="1200" kern="0" dirty="0">
              <a:solidFill>
                <a:srgbClr val="30B5C5"/>
              </a:solidFill>
              <a:sym typeface="Huawei Sans" panose="020C0503030203020204" pitchFamily="34" charset="0"/>
            </a:endParaRPr>
          </a:p>
        </p:txBody>
      </p:sp>
      <p:sp>
        <p:nvSpPr>
          <p:cNvPr id="127" name="圆角矩形 126"/>
          <p:cNvSpPr/>
          <p:nvPr/>
        </p:nvSpPr>
        <p:spPr bwMode="gray">
          <a:xfrm>
            <a:off x="6391234" y="1830498"/>
            <a:ext cx="5357855" cy="501760"/>
          </a:xfrm>
          <a:prstGeom prst="roundRect">
            <a:avLst>
              <a:gd name="adj" fmla="val 2222"/>
            </a:avLst>
          </a:prstGeom>
          <a:no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213" indent="-176213">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one-stop management platform can accurately convert service intents into configuration commands.</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圆角矩形 127"/>
          <p:cNvSpPr/>
          <p:nvPr/>
        </p:nvSpPr>
        <p:spPr bwMode="gray">
          <a:xfrm>
            <a:off x="6391234" y="2453826"/>
            <a:ext cx="5357855" cy="287683"/>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r>
              <a:rPr lang="en-US" altLang="zh-CN" sz="1200" b="1" kern="0" dirty="0" smtClean="0">
                <a:solidFill>
                  <a:srgbClr val="30B5C5"/>
                </a:solidFill>
                <a:sym typeface="Huawei Sans" panose="020C0503030203020204" pitchFamily="34" charset="0"/>
              </a:rPr>
              <a:t>Automated network deployment, </a:t>
            </a:r>
            <a:r>
              <a:rPr lang="en-US" altLang="zh-CN" sz="1200" kern="0" dirty="0" smtClean="0">
                <a:solidFill>
                  <a:srgbClr val="30B5C5"/>
                </a:solidFill>
                <a:sym typeface="Huawei Sans" panose="020C0503030203020204" pitchFamily="34" charset="0"/>
              </a:rPr>
              <a:t>provisioning services in minutes</a:t>
            </a:r>
            <a:endParaRPr lang="zh-CN" altLang="en-US" sz="1200" kern="0" dirty="0">
              <a:solidFill>
                <a:srgbClr val="30B5C5"/>
              </a:solidFill>
              <a:sym typeface="Huawei Sans" panose="020C0503030203020204" pitchFamily="34" charset="0"/>
            </a:endParaRPr>
          </a:p>
        </p:txBody>
      </p:sp>
      <p:sp>
        <p:nvSpPr>
          <p:cNvPr id="129" name="圆角矩形 128"/>
          <p:cNvSpPr/>
          <p:nvPr/>
        </p:nvSpPr>
        <p:spPr bwMode="gray">
          <a:xfrm>
            <a:off x="6391233" y="2786446"/>
            <a:ext cx="5357855" cy="1588291"/>
          </a:xfrm>
          <a:prstGeom prst="roundRect">
            <a:avLst>
              <a:gd name="adj" fmla="val 2222"/>
            </a:avLst>
          </a:prstGeom>
          <a:no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213" indent="-176213">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Plug-and-play devices and automatic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deployment of physical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networks</a:t>
            </a:r>
          </a:p>
          <a:p>
            <a:pPr marL="176213" indent="-176213">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resource pooling, multi-purpose network, and automatic service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provisioning</a:t>
            </a:r>
          </a:p>
          <a:p>
            <a:pPr marL="176213" indent="-176213">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Fine-grained control using intelligent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policies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(covering access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policies, bandwidth,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priorities, etc.)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based on virtual networks, security groups, and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applications</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圆角矩形 129"/>
          <p:cNvSpPr/>
          <p:nvPr/>
        </p:nvSpPr>
        <p:spPr bwMode="gray">
          <a:xfrm>
            <a:off x="6407053" y="4471814"/>
            <a:ext cx="5357855" cy="233761"/>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r>
              <a:rPr lang="en-US" altLang="zh-CN" sz="1200" b="1" kern="0" dirty="0" smtClean="0">
                <a:solidFill>
                  <a:srgbClr val="30B5C5"/>
                </a:solidFill>
                <a:sym typeface="Huawei Sans" panose="020C0503030203020204" pitchFamily="34" charset="0"/>
              </a:rPr>
              <a:t>Automated intelligent O&amp;M, </a:t>
            </a:r>
            <a:r>
              <a:rPr lang="en-US" altLang="zh-CN" sz="1200" kern="0" dirty="0">
                <a:solidFill>
                  <a:srgbClr val="30B5C5"/>
                </a:solidFill>
                <a:sym typeface="Huawei Sans" panose="020C0503030203020204" pitchFamily="34" charset="0"/>
              </a:rPr>
              <a:t>improving </a:t>
            </a:r>
            <a:r>
              <a:rPr lang="en-US" altLang="zh-CN" sz="1200" kern="0" dirty="0" smtClean="0">
                <a:solidFill>
                  <a:srgbClr val="30B5C5"/>
                </a:solidFill>
                <a:sym typeface="Huawei Sans" panose="020C0503030203020204" pitchFamily="34" charset="0"/>
              </a:rPr>
              <a:t>network-wide </a:t>
            </a:r>
            <a:r>
              <a:rPr lang="en-US" altLang="zh-CN" sz="1200" kern="0" dirty="0">
                <a:solidFill>
                  <a:srgbClr val="30B5C5"/>
                </a:solidFill>
                <a:sym typeface="Huawei Sans" panose="020C0503030203020204" pitchFamily="34" charset="0"/>
              </a:rPr>
              <a:t>performance</a:t>
            </a:r>
          </a:p>
        </p:txBody>
      </p:sp>
      <p:sp>
        <p:nvSpPr>
          <p:cNvPr id="200" name="圆角矩形 199"/>
          <p:cNvSpPr/>
          <p:nvPr/>
        </p:nvSpPr>
        <p:spPr bwMode="gray">
          <a:xfrm>
            <a:off x="6391232" y="4747203"/>
            <a:ext cx="5357855" cy="1444506"/>
          </a:xfrm>
          <a:prstGeom prst="roundRect">
            <a:avLst>
              <a:gd name="adj" fmla="val 2222"/>
            </a:avLst>
          </a:prstGeom>
          <a:no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285750" indent="-285750" fontAlgn="ctr">
              <a:lnSpc>
                <a:spcPct val="120000"/>
              </a:lnSpc>
              <a:buSzPct val="50000"/>
              <a:buFont typeface="Wingdings" panose="05000000000000000000" pitchFamily="2" charset="2"/>
              <a:buChar char="l"/>
            </a:pPr>
            <a:r>
              <a:rPr lang="en-US" altLang="zh-CN" sz="1200" b="1" dirty="0">
                <a:solidFill>
                  <a:schemeClr val="tx1"/>
                </a:solidFill>
                <a:latin typeface="Huawei Sans" panose="020C0503030203020204" pitchFamily="34" charset="0"/>
              </a:rPr>
              <a:t>Real-time visualized experience</a:t>
            </a:r>
            <a:r>
              <a:rPr lang="en-US" altLang="zh-CN" sz="1200" dirty="0">
                <a:solidFill>
                  <a:schemeClr val="tx1"/>
                </a:solidFill>
                <a:latin typeface="Huawei Sans" panose="020C0503030203020204" pitchFamily="34" charset="0"/>
              </a:rPr>
              <a:t>: Visualized network experience for each user in each area at each moment</a:t>
            </a:r>
          </a:p>
          <a:p>
            <a:pPr marL="285750" indent="-285750" fontAlgn="ctr">
              <a:lnSpc>
                <a:spcPct val="120000"/>
              </a:lnSpc>
              <a:buSzPct val="50000"/>
              <a:buFont typeface="Wingdings" panose="05000000000000000000" pitchFamily="2" charset="2"/>
              <a:buChar char="l"/>
            </a:pPr>
            <a:r>
              <a:rPr lang="en-US" altLang="zh-CN" sz="1200" b="1" dirty="0">
                <a:solidFill>
                  <a:schemeClr val="tx1"/>
                </a:solidFill>
                <a:latin typeface="Huawei Sans" panose="020C0503030203020204" pitchFamily="34" charset="0"/>
              </a:rPr>
              <a:t>Precise fault analysis</a:t>
            </a:r>
            <a:r>
              <a:rPr lang="en-US" altLang="zh-CN" sz="1200" dirty="0">
                <a:solidFill>
                  <a:schemeClr val="tx1"/>
                </a:solidFill>
                <a:latin typeface="Huawei Sans" panose="020C0503030203020204" pitchFamily="34" charset="0"/>
              </a:rPr>
              <a:t>: Proactively identifying typical network issues and providing </a:t>
            </a:r>
            <a:r>
              <a:rPr lang="en-US" altLang="zh-CN" sz="1200" dirty="0" smtClean="0">
                <a:solidFill>
                  <a:schemeClr val="tx1"/>
                </a:solidFill>
                <a:latin typeface="Huawei Sans" panose="020C0503030203020204" pitchFamily="34" charset="0"/>
              </a:rPr>
              <a:t>remediation suggestions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20000"/>
              </a:lnSpc>
              <a:buSzPct val="50000"/>
              <a:buFont typeface="Wingdings" panose="05000000000000000000" pitchFamily="2" charset="2"/>
              <a:buChar char="l"/>
            </a:pPr>
            <a:r>
              <a:rPr lang="en-US" altLang="zh-CN" sz="1200" b="1" dirty="0">
                <a:solidFill>
                  <a:schemeClr val="tx1"/>
                </a:solidFill>
                <a:latin typeface="Huawei Sans" panose="020C0503030203020204" pitchFamily="34" charset="0"/>
              </a:rPr>
              <a:t>Intelligent network optimization</a:t>
            </a:r>
            <a:r>
              <a:rPr lang="en-US" altLang="zh-CN" sz="1200" dirty="0">
                <a:solidFill>
                  <a:schemeClr val="tx1"/>
                </a:solidFill>
                <a:latin typeface="Huawei Sans" panose="020C0503030203020204" pitchFamily="34" charset="0"/>
              </a:rPr>
              <a:t>: Predictive optimization of wireless networks based on historical data</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1" name="Group 165"/>
          <p:cNvGrpSpPr/>
          <p:nvPr/>
        </p:nvGrpSpPr>
        <p:grpSpPr bwMode="gray">
          <a:xfrm>
            <a:off x="2939869" y="4010992"/>
            <a:ext cx="1307763" cy="340548"/>
            <a:chOff x="-1233037" y="914446"/>
            <a:chExt cx="4919386" cy="778776"/>
          </a:xfrm>
        </p:grpSpPr>
        <p:cxnSp>
          <p:nvCxnSpPr>
            <p:cNvPr id="131" name="Straight Connector 166"/>
            <p:cNvCxnSpPr/>
            <p:nvPr/>
          </p:nvCxnSpPr>
          <p:spPr bwMode="gray">
            <a:xfrm flipH="1" flipV="1">
              <a:off x="-1233037" y="914446"/>
              <a:ext cx="786912" cy="7787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1" name="Straight Connector 167"/>
            <p:cNvCxnSpPr/>
            <p:nvPr/>
          </p:nvCxnSpPr>
          <p:spPr bwMode="gray">
            <a:xfrm flipV="1">
              <a:off x="2899439" y="914446"/>
              <a:ext cx="786910" cy="778776"/>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02" name="直接连接符 201"/>
          <p:cNvCxnSpPr/>
          <p:nvPr/>
        </p:nvCxnSpPr>
        <p:spPr bwMode="gray">
          <a:xfrm>
            <a:off x="4283982" y="4021684"/>
            <a:ext cx="939031"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03" name="Group 165"/>
          <p:cNvGrpSpPr/>
          <p:nvPr/>
        </p:nvGrpSpPr>
        <p:grpSpPr bwMode="gray">
          <a:xfrm rot="10800000">
            <a:off x="4988582" y="4053769"/>
            <a:ext cx="523792" cy="340548"/>
            <a:chOff x="-1233037" y="914446"/>
            <a:chExt cx="1573823" cy="778776"/>
          </a:xfrm>
        </p:grpSpPr>
        <p:cxnSp>
          <p:nvCxnSpPr>
            <p:cNvPr id="204" name="Straight Connector 166"/>
            <p:cNvCxnSpPr/>
            <p:nvPr/>
          </p:nvCxnSpPr>
          <p:spPr bwMode="gray">
            <a:xfrm flipH="1" flipV="1">
              <a:off x="-1233037" y="914446"/>
              <a:ext cx="786912" cy="7787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5" name="Straight Connector 167"/>
            <p:cNvCxnSpPr/>
            <p:nvPr/>
          </p:nvCxnSpPr>
          <p:spPr bwMode="gray">
            <a:xfrm flipV="1">
              <a:off x="-446125" y="914446"/>
              <a:ext cx="786911" cy="778776"/>
            </a:xfrm>
            <a:prstGeom prst="line">
              <a:avLst/>
            </a:prstGeom>
          </p:spPr>
          <p:style>
            <a:lnRef idx="1">
              <a:schemeClr val="accent1"/>
            </a:lnRef>
            <a:fillRef idx="0">
              <a:schemeClr val="accent1"/>
            </a:fillRef>
            <a:effectRef idx="0">
              <a:schemeClr val="accent1"/>
            </a:effectRef>
            <a:fontRef idx="minor">
              <a:schemeClr val="tx1"/>
            </a:fontRef>
          </p:style>
        </p:cxnSp>
      </p:grpSp>
      <p:sp>
        <p:nvSpPr>
          <p:cNvPr id="206" name="圆角矩形 205"/>
          <p:cNvSpPr/>
          <p:nvPr/>
        </p:nvSpPr>
        <p:spPr bwMode="gray">
          <a:xfrm>
            <a:off x="479694" y="3567021"/>
            <a:ext cx="2415207"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7" name="直接连接符 206"/>
          <p:cNvCxnSpPr/>
          <p:nvPr/>
        </p:nvCxnSpPr>
        <p:spPr bwMode="gray">
          <a:xfrm flipV="1">
            <a:off x="1299785" y="3738564"/>
            <a:ext cx="0" cy="220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bwMode="gray">
          <a:xfrm flipV="1">
            <a:off x="1852849" y="3738564"/>
            <a:ext cx="0" cy="220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243" idx="0"/>
            <a:endCxn id="247" idx="2"/>
          </p:cNvCxnSpPr>
          <p:nvPr/>
        </p:nvCxnSpPr>
        <p:spPr bwMode="gray">
          <a:xfrm flipV="1">
            <a:off x="754242" y="4566389"/>
            <a:ext cx="0" cy="29239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bwMode="gray">
          <a:xfrm flipV="1">
            <a:off x="1304948" y="4566389"/>
            <a:ext cx="0" cy="246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bwMode="gray">
          <a:xfrm flipV="1">
            <a:off x="1857929" y="4566389"/>
            <a:ext cx="0" cy="246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bwMode="gray">
          <a:xfrm flipV="1">
            <a:off x="2408635" y="4566389"/>
            <a:ext cx="0" cy="246672"/>
          </a:xfrm>
          <a:prstGeom prst="line">
            <a:avLst/>
          </a:prstGeom>
        </p:spPr>
        <p:style>
          <a:lnRef idx="1">
            <a:schemeClr val="accent1"/>
          </a:lnRef>
          <a:fillRef idx="0">
            <a:schemeClr val="accent1"/>
          </a:fillRef>
          <a:effectRef idx="0">
            <a:schemeClr val="accent1"/>
          </a:effectRef>
          <a:fontRef idx="minor">
            <a:schemeClr val="tx1"/>
          </a:fontRef>
        </p:style>
      </p:cxnSp>
      <p:grpSp>
        <p:nvGrpSpPr>
          <p:cNvPr id="213" name="组合 212"/>
          <p:cNvGrpSpPr/>
          <p:nvPr/>
        </p:nvGrpSpPr>
        <p:grpSpPr bwMode="gray">
          <a:xfrm>
            <a:off x="769253" y="3974108"/>
            <a:ext cx="1101413" cy="488985"/>
            <a:chOff x="2498773" y="3870388"/>
            <a:chExt cx="1101413" cy="294842"/>
          </a:xfrm>
        </p:grpSpPr>
        <p:cxnSp>
          <p:nvCxnSpPr>
            <p:cNvPr id="214" name="直接连接符 213"/>
            <p:cNvCxnSpPr/>
            <p:nvPr/>
          </p:nvCxnSpPr>
          <p:spPr bwMode="gray">
            <a:xfrm>
              <a:off x="3044482" y="3870388"/>
              <a:ext cx="5557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bwMode="gray">
            <a:xfrm flipV="1">
              <a:off x="2498773"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bwMode="gray">
            <a:xfrm flipV="1">
              <a:off x="3054477"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bwMode="gray">
            <a:xfrm flipH="1">
              <a:off x="2498773" y="4165230"/>
              <a:ext cx="56072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8" name="组合 217"/>
          <p:cNvGrpSpPr/>
          <p:nvPr/>
        </p:nvGrpSpPr>
        <p:grpSpPr bwMode="gray">
          <a:xfrm flipH="1">
            <a:off x="1304948" y="3974108"/>
            <a:ext cx="1101600" cy="488985"/>
            <a:chOff x="2498773" y="3870388"/>
            <a:chExt cx="1101413" cy="294842"/>
          </a:xfrm>
        </p:grpSpPr>
        <p:cxnSp>
          <p:nvCxnSpPr>
            <p:cNvPr id="219" name="直接连接符 218"/>
            <p:cNvCxnSpPr/>
            <p:nvPr/>
          </p:nvCxnSpPr>
          <p:spPr bwMode="gray">
            <a:xfrm>
              <a:off x="3044482" y="3870388"/>
              <a:ext cx="5557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bwMode="gray">
            <a:xfrm flipV="1">
              <a:off x="2498773"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bwMode="gray">
            <a:xfrm flipV="1">
              <a:off x="3054477"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bwMode="gray">
            <a:xfrm flipH="1">
              <a:off x="2498773" y="4165230"/>
              <a:ext cx="56072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3" name="组合 222"/>
          <p:cNvGrpSpPr/>
          <p:nvPr/>
        </p:nvGrpSpPr>
        <p:grpSpPr bwMode="gray">
          <a:xfrm>
            <a:off x="1743462" y="1499173"/>
            <a:ext cx="3357320" cy="1721772"/>
            <a:chOff x="1702524" y="1229197"/>
            <a:chExt cx="3357320" cy="1721772"/>
          </a:xfrm>
        </p:grpSpPr>
        <p:sp>
          <p:nvSpPr>
            <p:cNvPr id="224" name="TextBox 63"/>
            <p:cNvSpPr txBox="1"/>
            <p:nvPr/>
          </p:nvSpPr>
          <p:spPr bwMode="gray">
            <a:xfrm>
              <a:off x="2561831" y="1410535"/>
              <a:ext cx="790601" cy="276999"/>
            </a:xfrm>
            <a:prstGeom prst="rect">
              <a:avLst/>
            </a:prstGeom>
            <a:noFill/>
          </p:spPr>
          <p:txBody>
            <a:bodyPr wrap="none" rtlCol="0">
              <a:spAutoFit/>
            </a:bodyPr>
            <a:lstStyle/>
            <a:p>
              <a:pPr algn="ctr" defTabSz="914112"/>
              <a:r>
                <a:rPr lang="en-US" sz="1200" b="1" dirty="0" smtClean="0">
                  <a:latin typeface="Huawei Sans" panose="020C0503030203020204" pitchFamily="34" charset="0"/>
                </a:rPr>
                <a:t>Analysis</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5" name="TextBox 63"/>
            <p:cNvSpPr txBox="1"/>
            <p:nvPr/>
          </p:nvSpPr>
          <p:spPr bwMode="gray">
            <a:xfrm>
              <a:off x="1876457" y="1852100"/>
              <a:ext cx="1178528" cy="276999"/>
            </a:xfrm>
            <a:prstGeom prst="rect">
              <a:avLst/>
            </a:prstGeom>
            <a:noFill/>
          </p:spPr>
          <p:txBody>
            <a:bodyPr wrap="none" rtlCol="0">
              <a:spAutoFit/>
            </a:bodyPr>
            <a:lstStyle/>
            <a:p>
              <a:pPr algn="ctr" defTabSz="914112"/>
              <a:r>
                <a:rPr lang="en-US" sz="1200" b="1" dirty="0" smtClean="0">
                  <a:latin typeface="Huawei Sans" panose="020C0503030203020204" pitchFamily="34" charset="0"/>
                </a:rPr>
                <a:t>Management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6" name="TextBox 63"/>
            <p:cNvSpPr txBox="1"/>
            <p:nvPr/>
          </p:nvSpPr>
          <p:spPr bwMode="gray">
            <a:xfrm>
              <a:off x="3548554" y="1861709"/>
              <a:ext cx="736099" cy="276999"/>
            </a:xfrm>
            <a:prstGeom prst="rect">
              <a:avLst/>
            </a:prstGeom>
            <a:noFill/>
          </p:spPr>
          <p:txBody>
            <a:bodyPr wrap="none" rtlCol="0">
              <a:spAutoFit/>
            </a:bodyPr>
            <a:lstStyle/>
            <a:p>
              <a:pPr algn="ctr" defTabSz="914112"/>
              <a:r>
                <a:rPr lang="en-US" sz="1200" b="1" dirty="0" smtClean="0">
                  <a:latin typeface="Huawei Sans" panose="020C0503030203020204" pitchFamily="34" charset="0"/>
                </a:rPr>
                <a:t>Control</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7" name="Freeform 159"/>
            <p:cNvSpPr/>
            <p:nvPr/>
          </p:nvSpPr>
          <p:spPr bwMode="gray">
            <a:xfrm flipH="1">
              <a:off x="1702524" y="1229197"/>
              <a:ext cx="2971076" cy="15530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椭圆 227"/>
            <p:cNvSpPr/>
            <p:nvPr/>
          </p:nvSpPr>
          <p:spPr bwMode="gray">
            <a:xfrm>
              <a:off x="3084772" y="1813001"/>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椭圆 228"/>
            <p:cNvSpPr>
              <a:spLocks noChangeAspect="1"/>
            </p:cNvSpPr>
            <p:nvPr/>
          </p:nvSpPr>
          <p:spPr bwMode="gray">
            <a:xfrm>
              <a:off x="3187936" y="1747942"/>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椭圆 229"/>
            <p:cNvSpPr>
              <a:spLocks noChangeAspect="1"/>
            </p:cNvSpPr>
            <p:nvPr/>
          </p:nvSpPr>
          <p:spPr bwMode="gray">
            <a:xfrm>
              <a:off x="3023344" y="191616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椭圆 230"/>
            <p:cNvSpPr>
              <a:spLocks noChangeAspect="1"/>
            </p:cNvSpPr>
            <p:nvPr/>
          </p:nvSpPr>
          <p:spPr bwMode="gray">
            <a:xfrm>
              <a:off x="3352528" y="191616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TextBox 63"/>
            <p:cNvSpPr txBox="1"/>
            <p:nvPr/>
          </p:nvSpPr>
          <p:spPr bwMode="gray">
            <a:xfrm>
              <a:off x="1978286" y="2334567"/>
              <a:ext cx="447676" cy="228927"/>
            </a:xfrm>
            <a:prstGeom prst="roundRect">
              <a:avLst/>
            </a:prstGeom>
            <a:solidFill>
              <a:srgbClr val="56C4D2"/>
            </a:solidFill>
            <a:ln>
              <a:noFill/>
            </a:ln>
          </p:spPr>
          <p:txBody>
            <a:bodyPr wrap="none" rtlCol="0" anchor="ctr" anchorCtr="0">
              <a:noAutofit/>
            </a:bodyPr>
            <a:lstStyle/>
            <a:p>
              <a:pPr algn="ctr" defTabSz="914112"/>
              <a:r>
                <a:rPr lang="en-US" sz="900" dirty="0" smtClean="0">
                  <a:solidFill>
                    <a:schemeClr val="bg1"/>
                  </a:solidFill>
                  <a:latin typeface="Huawei Sans" panose="020C0503030203020204" pitchFamily="34" charset="0"/>
                </a:rPr>
                <a:t>Design</a:t>
              </a:r>
              <a:endParaRPr lang="en-US" altLang="zh-CN" sz="9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3" name="TextBox 63"/>
            <p:cNvSpPr txBox="1"/>
            <p:nvPr/>
          </p:nvSpPr>
          <p:spPr bwMode="gray">
            <a:xfrm>
              <a:off x="2840296" y="2334567"/>
              <a:ext cx="742247" cy="228927"/>
            </a:xfrm>
            <a:prstGeom prst="roundRect">
              <a:avLst/>
            </a:prstGeom>
            <a:solidFill>
              <a:srgbClr val="56C4D2"/>
            </a:solidFill>
            <a:ln>
              <a:noFill/>
            </a:ln>
          </p:spPr>
          <p:txBody>
            <a:bodyPr wrap="none" rtlCol="0" anchor="ctr" anchorCtr="0">
              <a:noAutofit/>
            </a:bodyPr>
            <a:lstStyle/>
            <a:p>
              <a:pPr algn="ctr" defTabSz="914112"/>
              <a:r>
                <a:rPr lang="en-US" sz="900" dirty="0" smtClean="0">
                  <a:solidFill>
                    <a:schemeClr val="bg1"/>
                  </a:solidFill>
                  <a:latin typeface="Huawei Sans" panose="020C0503030203020204" pitchFamily="34" charset="0"/>
                </a:rPr>
                <a:t>Deployment</a:t>
              </a:r>
              <a:endParaRPr lang="en-US" altLang="zh-CN" sz="9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4" name="TextBox 63"/>
            <p:cNvSpPr txBox="1"/>
            <p:nvPr/>
          </p:nvSpPr>
          <p:spPr bwMode="gray">
            <a:xfrm>
              <a:off x="3950268" y="2334567"/>
              <a:ext cx="447676" cy="228927"/>
            </a:xfrm>
            <a:prstGeom prst="roundRect">
              <a:avLst/>
            </a:prstGeom>
            <a:solidFill>
              <a:srgbClr val="56C4D2"/>
            </a:solidFill>
            <a:ln>
              <a:noFill/>
            </a:ln>
          </p:spPr>
          <p:txBody>
            <a:bodyPr wrap="none" rtlCol="0" anchor="ctr" anchorCtr="0">
              <a:noAutofit/>
            </a:bodyPr>
            <a:lstStyle/>
            <a:p>
              <a:pPr algn="ctr" defTabSz="914112"/>
              <a:r>
                <a:rPr lang="en-US" sz="900" dirty="0" smtClean="0">
                  <a:solidFill>
                    <a:schemeClr val="bg1"/>
                  </a:solidFill>
                  <a:latin typeface="Huawei Sans" panose="020C0503030203020204" pitchFamily="34" charset="0"/>
                </a:rPr>
                <a:t>Policy</a:t>
              </a:r>
              <a:endParaRPr lang="en-US" altLang="zh-CN" sz="9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5" name="Right Arrow 158"/>
            <p:cNvSpPr/>
            <p:nvPr/>
          </p:nvSpPr>
          <p:spPr bwMode="gray">
            <a:xfrm>
              <a:off x="2324218" y="2330921"/>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30B5C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Right Arrow 158"/>
            <p:cNvSpPr/>
            <p:nvPr/>
          </p:nvSpPr>
          <p:spPr bwMode="gray">
            <a:xfrm>
              <a:off x="3481659" y="2330921"/>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30B5C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圆角矩形 236"/>
            <p:cNvSpPr/>
            <p:nvPr/>
          </p:nvSpPr>
          <p:spPr bwMode="gray">
            <a:xfrm>
              <a:off x="3411953" y="1501568"/>
              <a:ext cx="1647891" cy="392012"/>
            </a:xfrm>
            <a:prstGeom prst="roundRect">
              <a:avLst>
                <a:gd name="adj" fmla="val 50000"/>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defTabSz="2436959" eaLnBrk="0" fontAlgn="base">
                <a:spcBef>
                  <a:spcPct val="0"/>
                </a:spcBef>
                <a:spcAft>
                  <a:spcPct val="0"/>
                </a:spcAft>
              </a:pPr>
              <a:r>
                <a:rPr lang="en-US" sz="1050" dirty="0" smtClean="0">
                  <a:solidFill>
                    <a:schemeClr val="bg1"/>
                  </a:solidFill>
                  <a:latin typeface="Huawei Sans" panose="020C0503030203020204" pitchFamily="34" charset="0"/>
                </a:rPr>
                <a:t>One-stop management </a:t>
              </a:r>
            </a:p>
            <a:p>
              <a:pPr algn="ctr" defTabSz="2436959" eaLnBrk="0" fontAlgn="base">
                <a:spcBef>
                  <a:spcPct val="0"/>
                </a:spcBef>
                <a:spcAft>
                  <a:spcPct val="0"/>
                </a:spcAft>
              </a:pPr>
              <a:r>
                <a:rPr lang="en-US" sz="1050" dirty="0" smtClean="0">
                  <a:solidFill>
                    <a:schemeClr val="bg1"/>
                  </a:solidFill>
                  <a:latin typeface="Huawei Sans" panose="020C0503030203020204" pitchFamily="34" charset="0"/>
                </a:rPr>
                <a:t>platform </a:t>
              </a:r>
              <a:endParaRPr lang="en-US" altLang="zh-CN" sz="105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38" name="组合 237"/>
            <p:cNvGrpSpPr/>
            <p:nvPr/>
          </p:nvGrpSpPr>
          <p:grpSpPr bwMode="gray">
            <a:xfrm>
              <a:off x="2480791" y="2633369"/>
              <a:ext cx="1496420" cy="317600"/>
              <a:chOff x="1859158" y="3415140"/>
              <a:chExt cx="1496420" cy="317600"/>
            </a:xfrm>
          </p:grpSpPr>
          <p:sp>
            <p:nvSpPr>
              <p:cNvPr id="239" name="矩形 238"/>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0" name="图片 239"/>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15140"/>
                <a:ext cx="1288446" cy="285796"/>
              </a:xfrm>
              <a:prstGeom prst="rect">
                <a:avLst/>
              </a:prstGeom>
            </p:spPr>
          </p:pic>
        </p:grpSp>
      </p:grpSp>
      <p:pic>
        <p:nvPicPr>
          <p:cNvPr id="241" name="Picture 3" descr="E:\01转移\PTT元素\射光-01.png"/>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gray">
          <a:xfrm rot="10800000">
            <a:off x="845036" y="3102889"/>
            <a:ext cx="4767929" cy="406785"/>
          </a:xfrm>
          <a:prstGeom prst="rect">
            <a:avLst/>
          </a:prstGeom>
          <a:noFill/>
          <a:extLst>
            <a:ext uri="{909E8E84-426E-40DD-AFC4-6F175D3DCCD1}">
              <a14:hiddenFill xmlns:a14="http://schemas.microsoft.com/office/drawing/2010/main">
                <a:solidFill>
                  <a:srgbClr val="FFFFFF"/>
                </a:solidFill>
              </a14:hiddenFill>
            </a:ext>
          </a:extLst>
        </p:spPr>
      </p:pic>
      <p:sp>
        <p:nvSpPr>
          <p:cNvPr id="242" name="矩形 241"/>
          <p:cNvSpPr/>
          <p:nvPr/>
        </p:nvSpPr>
        <p:spPr bwMode="gray">
          <a:xfrm>
            <a:off x="2525121" y="3182319"/>
            <a:ext cx="1407758" cy="276999"/>
          </a:xfrm>
          <a:prstGeom prst="rect">
            <a:avLst/>
          </a:prstGeom>
          <a:noFill/>
          <a:ln>
            <a:noFill/>
          </a:ln>
          <a:effectLst/>
        </p:spPr>
        <p:txBody>
          <a:bodyPr wrap="none">
            <a:spAutoFit/>
          </a:bodyPr>
          <a:lstStyle/>
          <a:p>
            <a:pPr algn="ctr"/>
            <a:r>
              <a:rPr lang="en-US" sz="1200" b="1" dirty="0" smtClean="0">
                <a:solidFill>
                  <a:schemeClr val="bg1"/>
                </a:solidFill>
                <a:latin typeface="Huawei Sans" panose="020C0503030203020204" pitchFamily="34" charset="0"/>
              </a:rPr>
              <a:t>NETCONF/YANG</a:t>
            </a:r>
            <a:endParaRPr lang="en-US" sz="1200" b="1" dirty="0">
              <a:solidFill>
                <a:schemeClr val="bg1"/>
              </a:solidFill>
              <a:latin typeface="Huawei Sans" panose="020C0503030203020204" pitchFamily="34" charset="0"/>
            </a:endParaRPr>
          </a:p>
        </p:txBody>
      </p:sp>
      <p:pic>
        <p:nvPicPr>
          <p:cNvPr id="243" name="图片 76" descr="接入交换机.png"/>
          <p:cNvPicPr>
            <a:picLocks noChangeAspect="1"/>
          </p:cNvPicPr>
          <p:nvPr/>
        </p:nvPicPr>
        <p:blipFill>
          <a:blip r:embed="rId5" cstate="print"/>
          <a:stretch>
            <a:fillRect/>
          </a:stretch>
        </p:blipFill>
        <p:spPr bwMode="gray">
          <a:xfrm>
            <a:off x="628285" y="4858781"/>
            <a:ext cx="251914" cy="206112"/>
          </a:xfrm>
          <a:prstGeom prst="rect">
            <a:avLst/>
          </a:prstGeom>
        </p:spPr>
      </p:pic>
      <p:pic>
        <p:nvPicPr>
          <p:cNvPr id="244" name="图片 105" descr="AP.png"/>
          <p:cNvPicPr>
            <a:picLocks noChangeAspect="1"/>
          </p:cNvPicPr>
          <p:nvPr/>
        </p:nvPicPr>
        <p:blipFill>
          <a:blip r:embed="rId6" cstate="print"/>
          <a:stretch>
            <a:fillRect/>
          </a:stretch>
        </p:blipFill>
        <p:spPr bwMode="gray">
          <a:xfrm>
            <a:off x="1178991" y="4846264"/>
            <a:ext cx="251914" cy="206112"/>
          </a:xfrm>
          <a:prstGeom prst="rect">
            <a:avLst/>
          </a:prstGeom>
        </p:spPr>
      </p:pic>
      <p:pic>
        <p:nvPicPr>
          <p:cNvPr id="245" name="图片 86" descr="核心交换机.png"/>
          <p:cNvPicPr>
            <a:picLocks noChangeAspect="1"/>
          </p:cNvPicPr>
          <p:nvPr/>
        </p:nvPicPr>
        <p:blipFill>
          <a:blip r:embed="rId7" cstate="print"/>
          <a:stretch>
            <a:fillRect/>
          </a:stretch>
        </p:blipFill>
        <p:spPr bwMode="gray">
          <a:xfrm>
            <a:off x="1178991" y="3859323"/>
            <a:ext cx="251914" cy="206112"/>
          </a:xfrm>
          <a:prstGeom prst="rect">
            <a:avLst/>
          </a:prstGeom>
        </p:spPr>
      </p:pic>
      <p:pic>
        <p:nvPicPr>
          <p:cNvPr id="246" name="图片 86" descr="核心交换机.png"/>
          <p:cNvPicPr>
            <a:picLocks noChangeAspect="1"/>
          </p:cNvPicPr>
          <p:nvPr/>
        </p:nvPicPr>
        <p:blipFill>
          <a:blip r:embed="rId7" cstate="print"/>
          <a:stretch>
            <a:fillRect/>
          </a:stretch>
        </p:blipFill>
        <p:spPr bwMode="gray">
          <a:xfrm>
            <a:off x="1732197" y="3859323"/>
            <a:ext cx="251914" cy="206112"/>
          </a:xfrm>
          <a:prstGeom prst="rect">
            <a:avLst/>
          </a:prstGeom>
        </p:spPr>
      </p:pic>
      <p:pic>
        <p:nvPicPr>
          <p:cNvPr id="247" name="图片 87" descr="汇聚交换机.png"/>
          <p:cNvPicPr>
            <a:picLocks noChangeAspect="1"/>
          </p:cNvPicPr>
          <p:nvPr/>
        </p:nvPicPr>
        <p:blipFill>
          <a:blip r:embed="rId8" cstate="print"/>
          <a:stretch>
            <a:fillRect/>
          </a:stretch>
        </p:blipFill>
        <p:spPr bwMode="gray">
          <a:xfrm>
            <a:off x="628285" y="4360277"/>
            <a:ext cx="251914" cy="206112"/>
          </a:xfrm>
          <a:prstGeom prst="rect">
            <a:avLst/>
          </a:prstGeom>
        </p:spPr>
      </p:pic>
      <p:pic>
        <p:nvPicPr>
          <p:cNvPr id="248" name="图片 87" descr="汇聚交换机.png"/>
          <p:cNvPicPr>
            <a:picLocks noChangeAspect="1"/>
          </p:cNvPicPr>
          <p:nvPr/>
        </p:nvPicPr>
        <p:blipFill>
          <a:blip r:embed="rId8" cstate="print"/>
          <a:stretch>
            <a:fillRect/>
          </a:stretch>
        </p:blipFill>
        <p:spPr bwMode="gray">
          <a:xfrm>
            <a:off x="1178991" y="4360277"/>
            <a:ext cx="251914" cy="206112"/>
          </a:xfrm>
          <a:prstGeom prst="rect">
            <a:avLst/>
          </a:prstGeom>
        </p:spPr>
      </p:pic>
      <p:pic>
        <p:nvPicPr>
          <p:cNvPr id="249" name="图片 76" descr="接入交换机.png"/>
          <p:cNvPicPr>
            <a:picLocks noChangeAspect="1"/>
          </p:cNvPicPr>
          <p:nvPr/>
        </p:nvPicPr>
        <p:blipFill>
          <a:blip r:embed="rId5" cstate="print"/>
          <a:stretch>
            <a:fillRect/>
          </a:stretch>
        </p:blipFill>
        <p:spPr bwMode="gray">
          <a:xfrm>
            <a:off x="1732197" y="4858781"/>
            <a:ext cx="251914" cy="206112"/>
          </a:xfrm>
          <a:prstGeom prst="rect">
            <a:avLst/>
          </a:prstGeom>
        </p:spPr>
      </p:pic>
      <p:pic>
        <p:nvPicPr>
          <p:cNvPr id="250" name="图片 105" descr="AP.png"/>
          <p:cNvPicPr>
            <a:picLocks noChangeAspect="1"/>
          </p:cNvPicPr>
          <p:nvPr/>
        </p:nvPicPr>
        <p:blipFill>
          <a:blip r:embed="rId6" cstate="print"/>
          <a:stretch>
            <a:fillRect/>
          </a:stretch>
        </p:blipFill>
        <p:spPr bwMode="gray">
          <a:xfrm>
            <a:off x="2285403" y="4846264"/>
            <a:ext cx="251914" cy="206112"/>
          </a:xfrm>
          <a:prstGeom prst="rect">
            <a:avLst/>
          </a:prstGeom>
        </p:spPr>
      </p:pic>
      <p:pic>
        <p:nvPicPr>
          <p:cNvPr id="251" name="图片 87" descr="汇聚交换机.png"/>
          <p:cNvPicPr>
            <a:picLocks noChangeAspect="1"/>
          </p:cNvPicPr>
          <p:nvPr/>
        </p:nvPicPr>
        <p:blipFill>
          <a:blip r:embed="rId8" cstate="print"/>
          <a:stretch>
            <a:fillRect/>
          </a:stretch>
        </p:blipFill>
        <p:spPr bwMode="gray">
          <a:xfrm>
            <a:off x="1732197" y="4360277"/>
            <a:ext cx="251914" cy="206112"/>
          </a:xfrm>
          <a:prstGeom prst="rect">
            <a:avLst/>
          </a:prstGeom>
        </p:spPr>
      </p:pic>
      <p:pic>
        <p:nvPicPr>
          <p:cNvPr id="252" name="图片 87" descr="汇聚交换机.png"/>
          <p:cNvPicPr>
            <a:picLocks noChangeAspect="1"/>
          </p:cNvPicPr>
          <p:nvPr/>
        </p:nvPicPr>
        <p:blipFill>
          <a:blip r:embed="rId8" cstate="print"/>
          <a:stretch>
            <a:fillRect/>
          </a:stretch>
        </p:blipFill>
        <p:spPr bwMode="gray">
          <a:xfrm>
            <a:off x="2285403" y="4360277"/>
            <a:ext cx="251914" cy="206112"/>
          </a:xfrm>
          <a:prstGeom prst="rect">
            <a:avLst/>
          </a:prstGeom>
        </p:spPr>
      </p:pic>
      <p:sp>
        <p:nvSpPr>
          <p:cNvPr id="253" name="梯形 252"/>
          <p:cNvSpPr/>
          <p:nvPr/>
        </p:nvSpPr>
        <p:spPr bwMode="gray">
          <a:xfrm>
            <a:off x="562362" y="4317355"/>
            <a:ext cx="2045370" cy="499842"/>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chemeClr val="tx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梯形 253"/>
          <p:cNvSpPr/>
          <p:nvPr/>
        </p:nvSpPr>
        <p:spPr bwMode="gray">
          <a:xfrm>
            <a:off x="562362" y="3794447"/>
            <a:ext cx="2045370" cy="50129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圆角矩形 254"/>
          <p:cNvSpPr/>
          <p:nvPr/>
        </p:nvSpPr>
        <p:spPr bwMode="gray">
          <a:xfrm>
            <a:off x="4301911" y="3567021"/>
            <a:ext cx="167170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6"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160475" y="3917553"/>
            <a:ext cx="277105" cy="226723"/>
          </a:xfrm>
          <a:prstGeom prst="rect">
            <a:avLst/>
          </a:prstGeom>
          <a:noFill/>
        </p:spPr>
      </p:pic>
      <p:sp>
        <p:nvSpPr>
          <p:cNvPr id="257" name="Freeform 159"/>
          <p:cNvSpPr/>
          <p:nvPr/>
        </p:nvSpPr>
        <p:spPr bwMode="gray">
          <a:xfrm flipH="1">
            <a:off x="3117186" y="4098531"/>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dirty="0" smtClean="0">
                <a:solidFill>
                  <a:schemeClr val="bg1">
                    <a:lumMod val="50000"/>
                  </a:schemeClr>
                </a:solidFill>
                <a:latin typeface="Huawei Sans" panose="020C0503030203020204" pitchFamily="34" charset="0"/>
              </a:rPr>
              <a:t>WAN/</a:t>
            </a:r>
          </a:p>
          <a:p>
            <a:pPr 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ndParaRPr>
          </a:p>
        </p:txBody>
      </p:sp>
      <p:cxnSp>
        <p:nvCxnSpPr>
          <p:cNvPr id="258" name="直接连接符 257"/>
          <p:cNvCxnSpPr/>
          <p:nvPr/>
        </p:nvCxnSpPr>
        <p:spPr bwMode="gray">
          <a:xfrm>
            <a:off x="1299785" y="3738564"/>
            <a:ext cx="137483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9" name="直接连接符 258"/>
          <p:cNvCxnSpPr>
            <a:endCxn id="260" idx="2"/>
          </p:cNvCxnSpPr>
          <p:nvPr/>
        </p:nvCxnSpPr>
        <p:spPr bwMode="gray">
          <a:xfrm>
            <a:off x="2674620" y="3738564"/>
            <a:ext cx="235981" cy="405712"/>
          </a:xfrm>
          <a:prstGeom prst="line">
            <a:avLst/>
          </a:prstGeom>
        </p:spPr>
        <p:style>
          <a:lnRef idx="1">
            <a:schemeClr val="accent1"/>
          </a:lnRef>
          <a:fillRef idx="0">
            <a:schemeClr val="accent1"/>
          </a:fillRef>
          <a:effectRef idx="0">
            <a:schemeClr val="accent1"/>
          </a:effectRef>
          <a:fontRef idx="minor">
            <a:schemeClr val="tx1"/>
          </a:fontRef>
        </p:style>
      </p:cxnSp>
      <p:pic>
        <p:nvPicPr>
          <p:cNvPr id="260"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2772048" y="3917553"/>
            <a:ext cx="277105" cy="226723"/>
          </a:xfrm>
          <a:prstGeom prst="rect">
            <a:avLst/>
          </a:prstGeom>
          <a:noFill/>
        </p:spPr>
      </p:pic>
      <p:pic>
        <p:nvPicPr>
          <p:cNvPr id="261" name="图片 105" descr="AP.png"/>
          <p:cNvPicPr>
            <a:picLocks noChangeAspect="1"/>
          </p:cNvPicPr>
          <p:nvPr/>
        </p:nvPicPr>
        <p:blipFill>
          <a:blip r:embed="rId6" cstate="print"/>
          <a:stretch>
            <a:fillRect/>
          </a:stretch>
        </p:blipFill>
        <p:spPr bwMode="gray">
          <a:xfrm>
            <a:off x="4848868" y="4379537"/>
            <a:ext cx="251914" cy="206112"/>
          </a:xfrm>
          <a:prstGeom prst="rect">
            <a:avLst/>
          </a:prstGeom>
        </p:spPr>
      </p:pic>
      <p:pic>
        <p:nvPicPr>
          <p:cNvPr id="262" name="图片 105" descr="AP.png"/>
          <p:cNvPicPr>
            <a:picLocks noChangeAspect="1"/>
          </p:cNvPicPr>
          <p:nvPr/>
        </p:nvPicPr>
        <p:blipFill>
          <a:blip r:embed="rId6" cstate="print"/>
          <a:stretch>
            <a:fillRect/>
          </a:stretch>
        </p:blipFill>
        <p:spPr bwMode="gray">
          <a:xfrm>
            <a:off x="5392354" y="4379537"/>
            <a:ext cx="251914" cy="206112"/>
          </a:xfrm>
          <a:prstGeom prst="rect">
            <a:avLst/>
          </a:prstGeom>
        </p:spPr>
      </p:pic>
      <p:pic>
        <p:nvPicPr>
          <p:cNvPr id="263" name="图片 76" descr="接入交换机.png"/>
          <p:cNvPicPr>
            <a:picLocks noChangeAspect="1"/>
          </p:cNvPicPr>
          <p:nvPr/>
        </p:nvPicPr>
        <p:blipFill>
          <a:blip r:embed="rId5" cstate="print"/>
          <a:stretch>
            <a:fillRect/>
          </a:stretch>
        </p:blipFill>
        <p:spPr bwMode="gray">
          <a:xfrm>
            <a:off x="5120611" y="3924874"/>
            <a:ext cx="251914" cy="206112"/>
          </a:xfrm>
          <a:prstGeom prst="rect">
            <a:avLst/>
          </a:prstGeom>
        </p:spPr>
      </p:pic>
      <p:sp>
        <p:nvSpPr>
          <p:cNvPr id="264" name="圆角矩形 263"/>
          <p:cNvSpPr/>
          <p:nvPr/>
        </p:nvSpPr>
        <p:spPr bwMode="gray">
          <a:xfrm>
            <a:off x="623742" y="3450553"/>
            <a:ext cx="1395482" cy="189195"/>
          </a:xfrm>
          <a:prstGeom prst="roundRect">
            <a:avLst/>
          </a:prstGeom>
          <a:solidFill>
            <a:schemeClr val="bg1">
              <a:lumMod val="50000"/>
            </a:schemeClr>
          </a:solidFill>
        </p:spPr>
        <p:txBody>
          <a:bodyPr wrap="none" anchor="ctr" anchorCtr="0">
            <a:noAutofit/>
          </a:bodyPr>
          <a:lstStyle/>
          <a:p>
            <a:pPr algn="ctr"/>
            <a:r>
              <a:rPr lang="en-US" sz="1000" dirty="0" smtClean="0">
                <a:solidFill>
                  <a:schemeClr val="bg1"/>
                </a:solidFill>
                <a:latin typeface="Huawei Sans" panose="020C0503030203020204" pitchFamily="34" charset="0"/>
              </a:rPr>
              <a:t>Multi-service campus</a:t>
            </a:r>
            <a:endParaRPr lang="en-US" sz="1000" dirty="0">
              <a:solidFill>
                <a:schemeClr val="bg1"/>
              </a:solidFill>
              <a:latin typeface="Huawei Sans" panose="020C0503030203020204" pitchFamily="34" charset="0"/>
            </a:endParaRPr>
          </a:p>
        </p:txBody>
      </p:sp>
      <p:sp>
        <p:nvSpPr>
          <p:cNvPr id="265" name="圆角矩形 264"/>
          <p:cNvSpPr/>
          <p:nvPr/>
        </p:nvSpPr>
        <p:spPr bwMode="gray">
          <a:xfrm>
            <a:off x="4430206" y="3450553"/>
            <a:ext cx="1440205" cy="189195"/>
          </a:xfrm>
          <a:prstGeom prst="roundRect">
            <a:avLst/>
          </a:prstGeom>
          <a:solidFill>
            <a:schemeClr val="bg1">
              <a:lumMod val="50000"/>
            </a:schemeClr>
          </a:solidFill>
        </p:spPr>
        <p:txBody>
          <a:bodyPr wrap="none" anchor="ctr" anchorCtr="0">
            <a:noAutofit/>
          </a:bodyPr>
          <a:lstStyle/>
          <a:p>
            <a:pPr algn="ctr"/>
            <a:r>
              <a:rPr lang="en-US" sz="1000" dirty="0" smtClean="0">
                <a:solidFill>
                  <a:schemeClr val="bg1"/>
                </a:solidFill>
                <a:latin typeface="Huawei Sans" panose="020C0503030203020204" pitchFamily="34" charset="0"/>
              </a:rPr>
              <a:t>Simple-service campus</a:t>
            </a:r>
            <a:endParaRPr lang="en-US" sz="1000" dirty="0">
              <a:solidFill>
                <a:schemeClr val="bg1"/>
              </a:solidFill>
              <a:latin typeface="Huawei Sans" panose="020C0503030203020204" pitchFamily="34" charset="0"/>
            </a:endParaRPr>
          </a:p>
        </p:txBody>
      </p:sp>
      <p:sp>
        <p:nvSpPr>
          <p:cNvPr id="266" name="圆角矩形 265"/>
          <p:cNvSpPr/>
          <p:nvPr/>
        </p:nvSpPr>
        <p:spPr bwMode="gray">
          <a:xfrm>
            <a:off x="2924098" y="3539629"/>
            <a:ext cx="1323559" cy="295347"/>
          </a:xfrm>
          <a:prstGeom prst="roundRect">
            <a:avLst/>
          </a:prstGeom>
          <a:solidFill>
            <a:schemeClr val="bg1">
              <a:lumMod val="50000"/>
            </a:schemeClr>
          </a:solidFill>
        </p:spPr>
        <p:txBody>
          <a:bodyPr wrap="none" anchor="ctr" anchorCtr="0">
            <a:noAutofit/>
          </a:bodyPr>
          <a:lstStyle/>
          <a:p>
            <a:pPr algn="ctr"/>
            <a:r>
              <a:rPr lang="en-US" sz="1000" dirty="0" smtClean="0">
                <a:solidFill>
                  <a:schemeClr val="bg1"/>
                </a:solidFill>
                <a:latin typeface="Huawei Sans" panose="020C0503030203020204" pitchFamily="34" charset="0"/>
              </a:rPr>
              <a:t>Campus network </a:t>
            </a:r>
          </a:p>
          <a:p>
            <a:pPr algn="ctr"/>
            <a:r>
              <a:rPr lang="en-US" sz="1000" dirty="0" smtClean="0">
                <a:solidFill>
                  <a:schemeClr val="bg1"/>
                </a:solidFill>
                <a:latin typeface="Huawei Sans" panose="020C0503030203020204" pitchFamily="34" charset="0"/>
              </a:rPr>
              <a:t>interconnection</a:t>
            </a:r>
            <a:endParaRPr lang="en-US" altLang="zh-CN" sz="10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7" name="圆角矩形 266"/>
          <p:cNvSpPr/>
          <p:nvPr/>
        </p:nvSpPr>
        <p:spPr bwMode="gray">
          <a:xfrm>
            <a:off x="1640477" y="4092439"/>
            <a:ext cx="954107" cy="189195"/>
          </a:xfrm>
          <a:prstGeom prst="roundRect">
            <a:avLst/>
          </a:prstGeom>
          <a:noFill/>
        </p:spPr>
        <p:txBody>
          <a:bodyPr wrap="none" anchor="ctr" anchorCtr="0">
            <a:noAutofit/>
          </a:bodyPr>
          <a:lstStyle/>
          <a:p>
            <a:pPr algn="ctr"/>
            <a:r>
              <a:rPr lang="en-US" sz="1200" dirty="0" smtClean="0">
                <a:solidFill>
                  <a:srgbClr val="C7000B"/>
                </a:solidFill>
                <a:latin typeface="Huawei Sans" panose="020C0503030203020204" pitchFamily="34" charset="0"/>
              </a:rPr>
              <a:t>OA VN</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8" name="圆角矩形 267"/>
          <p:cNvSpPr/>
          <p:nvPr/>
        </p:nvSpPr>
        <p:spPr bwMode="gray">
          <a:xfrm>
            <a:off x="1640477" y="4588259"/>
            <a:ext cx="954107" cy="189195"/>
          </a:xfrm>
          <a:prstGeom prst="roundRect">
            <a:avLst/>
          </a:prstGeom>
          <a:noFill/>
        </p:spPr>
        <p:txBody>
          <a:bodyPr wrap="none" anchor="ctr" anchorCtr="0">
            <a:noAutofit/>
          </a:bodyPr>
          <a:lstStyle/>
          <a:p>
            <a:pPr algn="ctr"/>
            <a:r>
              <a:rPr lang="en-US" sz="1200" dirty="0" smtClean="0">
                <a:solidFill>
                  <a:schemeClr val="accent2">
                    <a:lumMod val="75000"/>
                  </a:schemeClr>
                </a:solidFill>
                <a:latin typeface="Huawei Sans" panose="020C0503030203020204" pitchFamily="34" charset="0"/>
              </a:rPr>
              <a:t>R&amp;D VN</a:t>
            </a:r>
            <a:endParaRPr lang="en-US" altLang="zh-CN" sz="1100" dirty="0">
              <a:solidFill>
                <a:schemeClr val="accent2">
                  <a:lumMod val="7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9" name="梯形 268"/>
          <p:cNvSpPr/>
          <p:nvPr/>
        </p:nvSpPr>
        <p:spPr bwMode="gray">
          <a:xfrm>
            <a:off x="562362" y="5682675"/>
            <a:ext cx="3428844" cy="499842"/>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chemeClr val="tx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梯形 269"/>
          <p:cNvSpPr/>
          <p:nvPr/>
        </p:nvSpPr>
        <p:spPr bwMode="gray">
          <a:xfrm>
            <a:off x="562362" y="5159767"/>
            <a:ext cx="3428844" cy="50129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圆角矩形 270"/>
          <p:cNvSpPr/>
          <p:nvPr/>
        </p:nvSpPr>
        <p:spPr bwMode="gray">
          <a:xfrm>
            <a:off x="640070" y="5435004"/>
            <a:ext cx="954107" cy="189195"/>
          </a:xfrm>
          <a:prstGeom prst="roundRect">
            <a:avLst/>
          </a:prstGeom>
          <a:noFill/>
        </p:spPr>
        <p:txBody>
          <a:bodyPr wrap="none" anchor="ctr" anchorCtr="0">
            <a:noAutofit/>
          </a:bodyPr>
          <a:lstStyle/>
          <a:p>
            <a:pPr algn="ctr"/>
            <a:r>
              <a:rPr lang="en-US" sz="1200" dirty="0" smtClean="0">
                <a:solidFill>
                  <a:srgbClr val="C7000B"/>
                </a:solidFill>
                <a:latin typeface="Huawei Sans" panose="020C0503030203020204" pitchFamily="34" charset="0"/>
              </a:rPr>
              <a:t>OA VN</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2" name="圆角矩形 271"/>
          <p:cNvSpPr/>
          <p:nvPr/>
        </p:nvSpPr>
        <p:spPr bwMode="gray">
          <a:xfrm>
            <a:off x="640070" y="5930824"/>
            <a:ext cx="954107" cy="189195"/>
          </a:xfrm>
          <a:prstGeom prst="roundRect">
            <a:avLst/>
          </a:prstGeom>
          <a:noFill/>
        </p:spPr>
        <p:txBody>
          <a:bodyPr wrap="none" anchor="ctr" anchorCtr="0">
            <a:noAutofit/>
          </a:bodyPr>
          <a:lstStyle/>
          <a:p>
            <a:pPr algn="ctr"/>
            <a:r>
              <a:rPr lang="en-US" sz="1200" dirty="0" smtClean="0">
                <a:solidFill>
                  <a:schemeClr val="accent2">
                    <a:lumMod val="75000"/>
                  </a:schemeClr>
                </a:solidFill>
                <a:latin typeface="Huawei Sans" panose="020C0503030203020204" pitchFamily="34" charset="0"/>
              </a:rPr>
              <a:t>R&amp;D VN</a:t>
            </a:r>
            <a:endParaRPr lang="en-US" altLang="zh-CN" sz="1100" dirty="0">
              <a:solidFill>
                <a:schemeClr val="accent2">
                  <a:lumMod val="7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3" name="圆角矩形 272"/>
          <p:cNvSpPr/>
          <p:nvPr/>
        </p:nvSpPr>
        <p:spPr bwMode="gray">
          <a:xfrm>
            <a:off x="1702772" y="5375016"/>
            <a:ext cx="592425" cy="249183"/>
          </a:xfrm>
          <a:prstGeom prst="roundRect">
            <a:avLst/>
          </a:prstGeom>
          <a:solidFill>
            <a:srgbClr val="FF9999"/>
          </a:solidFill>
        </p:spPr>
        <p:txBody>
          <a:bodyPr wrap="none" anchor="ctr" anchorCtr="0">
            <a:noAutofit/>
          </a:bodyPr>
          <a:lstStyle/>
          <a:p>
            <a:pPr algn="ctr"/>
            <a:r>
              <a:rPr lang="en-US" sz="700" dirty="0" smtClean="0">
                <a:solidFill>
                  <a:schemeClr val="bg1"/>
                </a:solidFill>
                <a:latin typeface="Huawei Sans" panose="020C0503030203020204" pitchFamily="34" charset="0"/>
              </a:rPr>
              <a:t>Security </a:t>
            </a:r>
          </a:p>
          <a:p>
            <a:pPr algn="ctr"/>
            <a:r>
              <a:rPr lang="en-US" sz="700" dirty="0" smtClean="0">
                <a:solidFill>
                  <a:schemeClr val="bg1"/>
                </a:solidFill>
                <a:latin typeface="Huawei Sans" panose="020C0503030203020204" pitchFamily="34" charset="0"/>
              </a:rPr>
              <a:t>group 1</a:t>
            </a:r>
            <a:endParaRPr lang="en-US" altLang="zh-CN" sz="6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4" name="圆角矩形 273"/>
          <p:cNvSpPr/>
          <p:nvPr/>
        </p:nvSpPr>
        <p:spPr bwMode="gray">
          <a:xfrm>
            <a:off x="2505043" y="5375016"/>
            <a:ext cx="592425" cy="249183"/>
          </a:xfrm>
          <a:prstGeom prst="roundRect">
            <a:avLst/>
          </a:prstGeom>
          <a:solidFill>
            <a:srgbClr val="FF9999"/>
          </a:solidFill>
        </p:spPr>
        <p:txBody>
          <a:bodyPr wrap="none" anchor="ctr" anchorCtr="0">
            <a:noAutofit/>
          </a:bodyPr>
          <a:lstStyle/>
          <a:p>
            <a:pPr algn="ctr"/>
            <a:r>
              <a:rPr lang="en-US" sz="700" dirty="0" smtClean="0">
                <a:solidFill>
                  <a:schemeClr val="bg1"/>
                </a:solidFill>
                <a:latin typeface="Huawei Sans" panose="020C0503030203020204" pitchFamily="34" charset="0"/>
              </a:rPr>
              <a:t>Security </a:t>
            </a:r>
          </a:p>
          <a:p>
            <a:pPr algn="ctr"/>
            <a:r>
              <a:rPr lang="en-US" sz="700" dirty="0" smtClean="0">
                <a:solidFill>
                  <a:schemeClr val="bg1"/>
                </a:solidFill>
                <a:latin typeface="Huawei Sans" panose="020C0503030203020204" pitchFamily="34" charset="0"/>
              </a:rPr>
              <a:t>group 2</a:t>
            </a:r>
            <a:endParaRPr lang="en-US" altLang="zh-CN" sz="7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5" name="圆角矩形 274"/>
          <p:cNvSpPr/>
          <p:nvPr/>
        </p:nvSpPr>
        <p:spPr bwMode="gray">
          <a:xfrm>
            <a:off x="3307314" y="5375016"/>
            <a:ext cx="592425" cy="249183"/>
          </a:xfrm>
          <a:prstGeom prst="roundRect">
            <a:avLst/>
          </a:prstGeom>
          <a:solidFill>
            <a:srgbClr val="FF9999"/>
          </a:solidFill>
        </p:spPr>
        <p:txBody>
          <a:bodyPr wrap="none" anchor="ctr" anchorCtr="0">
            <a:noAutofit/>
          </a:bodyPr>
          <a:lstStyle/>
          <a:p>
            <a:pPr algn="ctr"/>
            <a:r>
              <a:rPr lang="en-US" sz="700" dirty="0" smtClean="0">
                <a:solidFill>
                  <a:schemeClr val="bg1"/>
                </a:solidFill>
                <a:latin typeface="Huawei Sans" panose="020C0503030203020204" pitchFamily="34" charset="0"/>
              </a:rPr>
              <a:t>Security </a:t>
            </a:r>
          </a:p>
          <a:p>
            <a:pPr algn="ctr"/>
            <a:r>
              <a:rPr lang="en-US" sz="700" dirty="0" smtClean="0">
                <a:solidFill>
                  <a:schemeClr val="bg1"/>
                </a:solidFill>
                <a:latin typeface="Huawei Sans" panose="020C0503030203020204" pitchFamily="34" charset="0"/>
              </a:rPr>
              <a:t>group 3</a:t>
            </a:r>
            <a:endParaRPr lang="en-US" altLang="zh-CN" sz="7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6" name="圆角矩形 275"/>
          <p:cNvSpPr/>
          <p:nvPr/>
        </p:nvSpPr>
        <p:spPr bwMode="gray">
          <a:xfrm>
            <a:off x="1702772" y="5876307"/>
            <a:ext cx="592425" cy="273629"/>
          </a:xfrm>
          <a:prstGeom prst="roundRect">
            <a:avLst/>
          </a:prstGeom>
          <a:solidFill>
            <a:srgbClr val="FFCC66"/>
          </a:solidFill>
        </p:spPr>
        <p:txBody>
          <a:bodyPr wrap="none" anchor="ctr" anchorCtr="0">
            <a:noAutofit/>
          </a:bodyPr>
          <a:lstStyle/>
          <a:p>
            <a:pPr algn="ctr"/>
            <a:r>
              <a:rPr lang="en-US" sz="700" dirty="0" smtClean="0">
                <a:solidFill>
                  <a:schemeClr val="bg1"/>
                </a:solidFill>
                <a:latin typeface="Huawei Sans" panose="020C0503030203020204" pitchFamily="34" charset="0"/>
              </a:rPr>
              <a:t>Security </a:t>
            </a:r>
          </a:p>
          <a:p>
            <a:pPr algn="ctr"/>
            <a:r>
              <a:rPr lang="en-US" sz="700" dirty="0" smtClean="0">
                <a:solidFill>
                  <a:schemeClr val="bg1"/>
                </a:solidFill>
                <a:latin typeface="Huawei Sans" panose="020C0503030203020204" pitchFamily="34" charset="0"/>
              </a:rPr>
              <a:t>group 4</a:t>
            </a:r>
            <a:endParaRPr lang="en-US" altLang="zh-CN" sz="7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7" name="圆角矩形 276"/>
          <p:cNvSpPr/>
          <p:nvPr/>
        </p:nvSpPr>
        <p:spPr bwMode="gray">
          <a:xfrm>
            <a:off x="3308854" y="5876307"/>
            <a:ext cx="592425" cy="273629"/>
          </a:xfrm>
          <a:prstGeom prst="roundRect">
            <a:avLst/>
          </a:prstGeom>
          <a:solidFill>
            <a:srgbClr val="FFCC66"/>
          </a:solidFill>
        </p:spPr>
        <p:txBody>
          <a:bodyPr wrap="none" anchor="ctr" anchorCtr="0">
            <a:noAutofit/>
          </a:bodyPr>
          <a:lstStyle/>
          <a:p>
            <a:pPr algn="ctr"/>
            <a:r>
              <a:rPr lang="en-US" sz="700" dirty="0" smtClean="0">
                <a:solidFill>
                  <a:schemeClr val="bg1"/>
                </a:solidFill>
                <a:latin typeface="Huawei Sans" panose="020C0503030203020204" pitchFamily="34" charset="0"/>
              </a:rPr>
              <a:t>Security </a:t>
            </a:r>
          </a:p>
          <a:p>
            <a:pPr algn="ctr"/>
            <a:r>
              <a:rPr lang="en-US" sz="700" dirty="0" smtClean="0">
                <a:solidFill>
                  <a:schemeClr val="bg1"/>
                </a:solidFill>
                <a:latin typeface="Huawei Sans" panose="020C0503030203020204" pitchFamily="34" charset="0"/>
              </a:rPr>
              <a:t>group 5</a:t>
            </a:r>
            <a:endParaRPr lang="en-US" altLang="zh-CN" sz="7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8" name="弧形 277"/>
          <p:cNvSpPr/>
          <p:nvPr/>
        </p:nvSpPr>
        <p:spPr bwMode="gray">
          <a:xfrm>
            <a:off x="2085303" y="5159767"/>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弧形 278"/>
          <p:cNvSpPr/>
          <p:nvPr/>
        </p:nvSpPr>
        <p:spPr bwMode="gray">
          <a:xfrm>
            <a:off x="2906771" y="5159767"/>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弧形 279"/>
          <p:cNvSpPr/>
          <p:nvPr/>
        </p:nvSpPr>
        <p:spPr bwMode="gray">
          <a:xfrm>
            <a:off x="2215740" y="5732750"/>
            <a:ext cx="1152162"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1" name="组合 280"/>
          <p:cNvGrpSpPr>
            <a:grpSpLocks noChangeAspect="1"/>
          </p:cNvGrpSpPr>
          <p:nvPr/>
        </p:nvGrpSpPr>
        <p:grpSpPr bwMode="gray">
          <a:xfrm>
            <a:off x="2310555" y="5094125"/>
            <a:ext cx="166104" cy="166104"/>
            <a:chOff x="10441953" y="5633214"/>
            <a:chExt cx="264000" cy="264000"/>
          </a:xfrm>
        </p:grpSpPr>
        <p:sp>
          <p:nvSpPr>
            <p:cNvPr id="282" name="椭圆 281"/>
            <p:cNvSpPr>
              <a:spLocks noChangeAspect="1"/>
            </p:cNvSpPr>
            <p:nvPr/>
          </p:nvSpPr>
          <p:spPr bwMode="gray">
            <a:xfrm>
              <a:off x="10441953" y="5633214"/>
              <a:ext cx="264000" cy="264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任意多边形 282"/>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127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4" name="组合 28"/>
          <p:cNvGrpSpPr/>
          <p:nvPr/>
        </p:nvGrpSpPr>
        <p:grpSpPr bwMode="gray">
          <a:xfrm>
            <a:off x="3106824" y="5096721"/>
            <a:ext cx="163115" cy="163118"/>
            <a:chOff x="5076056" y="3356992"/>
            <a:chExt cx="436268" cy="436277"/>
          </a:xfrm>
        </p:grpSpPr>
        <p:sp>
          <p:nvSpPr>
            <p:cNvPr id="285"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7" name="组合 28"/>
          <p:cNvGrpSpPr/>
          <p:nvPr/>
        </p:nvGrpSpPr>
        <p:grpSpPr bwMode="gray">
          <a:xfrm>
            <a:off x="2719697" y="5682675"/>
            <a:ext cx="163115" cy="163118"/>
            <a:chOff x="5076056" y="3356992"/>
            <a:chExt cx="436268" cy="436277"/>
          </a:xfrm>
        </p:grpSpPr>
        <p:sp>
          <p:nvSpPr>
            <p:cNvPr id="288"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0" name="矩形 289"/>
          <p:cNvSpPr/>
          <p:nvPr/>
        </p:nvSpPr>
        <p:spPr bwMode="gray">
          <a:xfrm>
            <a:off x="4128071" y="5342687"/>
            <a:ext cx="1694816" cy="784830"/>
          </a:xfrm>
          <a:prstGeom prst="rect">
            <a:avLst/>
          </a:prstGeom>
        </p:spPr>
        <p:txBody>
          <a:bodyPr wrap="square">
            <a:spAutoFit/>
          </a:bodyPr>
          <a:lstStyle/>
          <a:p>
            <a:pPr marL="171450" indent="-171450">
              <a:lnSpc>
                <a:spcPts val="1800"/>
              </a:lnSpc>
              <a:buFont typeface="Arial" panose="020B0604020202020204" pitchFamily="34" charset="0"/>
              <a:buChar char="•"/>
            </a:pPr>
            <a:r>
              <a:rPr lang="en-US" sz="1200" dirty="0" smtClean="0">
                <a:latin typeface="Huawei Sans" panose="020C0503030203020204" pitchFamily="34" charset="0"/>
              </a:rPr>
              <a:t>Access policy</a:t>
            </a:r>
          </a:p>
          <a:p>
            <a:pPr marL="171450" indent="-171450">
              <a:lnSpc>
                <a:spcPts val="1800"/>
              </a:lnSpc>
              <a:buFont typeface="Arial" panose="020B0604020202020204" pitchFamily="34" charset="0"/>
              <a:buChar char="•"/>
            </a:pPr>
            <a:r>
              <a:rPr lang="en-US" sz="1200" dirty="0" smtClean="0">
                <a:latin typeface="Huawei Sans" panose="020C0503030203020204" pitchFamily="34" charset="0"/>
              </a:rPr>
              <a:t>Bandwidth</a:t>
            </a:r>
          </a:p>
          <a:p>
            <a:pPr marL="171450" indent="-171450">
              <a:lnSpc>
                <a:spcPts val="1800"/>
              </a:lnSpc>
              <a:buFont typeface="Arial" panose="020B0604020202020204" pitchFamily="34" charset="0"/>
              <a:buChar char="•"/>
            </a:pPr>
            <a:r>
              <a:rPr lang="en-US" sz="1200" dirty="0" smtClean="0">
                <a:latin typeface="Huawei Sans" panose="020C0503030203020204" pitchFamily="34" charset="0"/>
              </a:rPr>
              <a:t>Priority</a:t>
            </a:r>
            <a:endParaRPr lang="en-US" sz="1200" dirty="0">
              <a:latin typeface="Huawei Sans" panose="020C0503030203020204" pitchFamily="34" charset="0"/>
            </a:endParaRPr>
          </a:p>
        </p:txBody>
      </p:sp>
    </p:spTree>
    <p:extLst>
      <p:ext uri="{BB962C8B-B14F-4D97-AF65-F5344CB8AC3E}">
        <p14:creationId xmlns:p14="http://schemas.microsoft.com/office/powerpoint/2010/main" val="37313872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19174" y="1844675"/>
            <a:ext cx="10153651" cy="4356100"/>
          </a:xfrm>
        </p:spPr>
        <p:txBody>
          <a:bodyPr/>
          <a:lstStyle/>
          <a:p>
            <a:r>
              <a:rPr lang="en-US" altLang="zh-CN" sz="1400" dirty="0" smtClean="0"/>
              <a:t>Campuses are everywhere in our cities. Some examples of campuses include factories, government buildings and facilities, shopping malls, office buildings, school campuses, and parks. According to statistics, 90% of urban residents work and live in campuses, 80% of gross domestic product (GDP) is created in campuses, and each person stays in campuses for 18 hours every day.</a:t>
            </a:r>
          </a:p>
          <a:p>
            <a:r>
              <a:rPr lang="en-US" altLang="zh-CN" sz="1400" dirty="0" smtClean="0"/>
              <a:t>Campus networks, as the infrastructure for campuses to connect to the digital world, are an indispensable part of campus construction and play an increasingly important role in daily working, R&amp;D, production, and operation management.</a:t>
            </a:r>
          </a:p>
          <a:p>
            <a:r>
              <a:rPr lang="en-US" altLang="zh-CN" sz="1400" dirty="0" smtClean="0"/>
              <a:t>Campus networks vary in sizes and differ with industry attributes. From the perspective of industries that campus networks serve, there are different campus networks. Typical industry campus networks include school, government, commercial, office, and manufacturing campus networks.</a:t>
            </a:r>
          </a:p>
          <a:p>
            <a:r>
              <a:rPr lang="en-US" altLang="zh-CN" sz="1400" dirty="0" smtClean="0"/>
              <a:t>This course introduces the concepts, typical networking scenarios, and typical architectures of enterprise campus networks, as well as the requirements, trends, and challenges of campus networks. It also briefly introduces Huawei </a:t>
            </a:r>
            <a:r>
              <a:rPr lang="en-US" altLang="zh-CN" sz="1400" dirty="0" err="1" smtClean="0"/>
              <a:t>CloudCampus</a:t>
            </a:r>
            <a:r>
              <a:rPr lang="en-US" altLang="zh-CN" sz="1400" dirty="0" smtClean="0"/>
              <a:t> Solution.</a:t>
            </a:r>
            <a:endParaRPr lang="en-US" altLang="zh-CN" sz="1400" dirty="0"/>
          </a:p>
        </p:txBody>
      </p:sp>
    </p:spTree>
    <p:extLst>
      <p:ext uri="{BB962C8B-B14F-4D97-AF65-F5344CB8AC3E}">
        <p14:creationId xmlns:p14="http://schemas.microsoft.com/office/powerpoint/2010/main" val="20051784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t>Full Scenarios: Full Coverage from Simple-Service Campuses to Multi-Branch Interconnection Campuses</a:t>
            </a:r>
            <a:endParaRPr lang="zh-CN" altLang="en-US" dirty="0"/>
          </a:p>
        </p:txBody>
      </p:sp>
      <p:grpSp>
        <p:nvGrpSpPr>
          <p:cNvPr id="101" name="组合 100"/>
          <p:cNvGrpSpPr/>
          <p:nvPr/>
        </p:nvGrpSpPr>
        <p:grpSpPr bwMode="gray">
          <a:xfrm>
            <a:off x="7822377" y="2137922"/>
            <a:ext cx="3527788" cy="1368198"/>
            <a:chOff x="2458370" y="2301397"/>
            <a:chExt cx="3527788" cy="1368198"/>
          </a:xfrm>
        </p:grpSpPr>
        <p:sp>
          <p:nvSpPr>
            <p:cNvPr id="102" name="梯形 101"/>
            <p:cNvSpPr/>
            <p:nvPr/>
          </p:nvSpPr>
          <p:spPr bwMode="gray">
            <a:xfrm>
              <a:off x="2458370" y="2301397"/>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梯形 102"/>
            <p:cNvSpPr/>
            <p:nvPr/>
          </p:nvSpPr>
          <p:spPr bwMode="gray">
            <a:xfrm>
              <a:off x="2929423" y="2301397"/>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梯形 103"/>
            <p:cNvSpPr/>
            <p:nvPr/>
          </p:nvSpPr>
          <p:spPr bwMode="gray">
            <a:xfrm>
              <a:off x="3266979" y="2301397"/>
              <a:ext cx="1934088" cy="1368198"/>
            </a:xfrm>
            <a:prstGeom prst="trapezoid">
              <a:avLst>
                <a:gd name="adj" fmla="val 47346"/>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5" name="组合 104"/>
          <p:cNvGrpSpPr/>
          <p:nvPr/>
        </p:nvGrpSpPr>
        <p:grpSpPr bwMode="gray">
          <a:xfrm>
            <a:off x="4336193" y="2137922"/>
            <a:ext cx="3527788" cy="1368198"/>
            <a:chOff x="2458370" y="2301397"/>
            <a:chExt cx="3527788" cy="1368198"/>
          </a:xfrm>
        </p:grpSpPr>
        <p:sp>
          <p:nvSpPr>
            <p:cNvPr id="106" name="梯形 105"/>
            <p:cNvSpPr/>
            <p:nvPr/>
          </p:nvSpPr>
          <p:spPr bwMode="gray">
            <a:xfrm>
              <a:off x="2458370" y="2301397"/>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梯形 106"/>
            <p:cNvSpPr/>
            <p:nvPr/>
          </p:nvSpPr>
          <p:spPr bwMode="gray">
            <a:xfrm>
              <a:off x="2929423" y="2301397"/>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梯形 107"/>
            <p:cNvSpPr/>
            <p:nvPr/>
          </p:nvSpPr>
          <p:spPr bwMode="gray">
            <a:xfrm>
              <a:off x="3266979" y="2301397"/>
              <a:ext cx="1934088" cy="1368198"/>
            </a:xfrm>
            <a:prstGeom prst="trapezoid">
              <a:avLst>
                <a:gd name="adj" fmla="val 47346"/>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9" name="梯形 108"/>
          <p:cNvSpPr/>
          <p:nvPr/>
        </p:nvSpPr>
        <p:spPr bwMode="gray">
          <a:xfrm>
            <a:off x="500649" y="2137922"/>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梯形 109"/>
          <p:cNvSpPr/>
          <p:nvPr/>
        </p:nvSpPr>
        <p:spPr bwMode="gray">
          <a:xfrm>
            <a:off x="971702" y="2137922"/>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梯形 110"/>
          <p:cNvSpPr/>
          <p:nvPr/>
        </p:nvSpPr>
        <p:spPr bwMode="gray">
          <a:xfrm>
            <a:off x="1456110" y="2137922"/>
            <a:ext cx="1640384" cy="1368198"/>
          </a:xfrm>
          <a:prstGeom prst="trapezoid">
            <a:avLst>
              <a:gd name="adj" fmla="val 40539"/>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2" name="组合 111"/>
          <p:cNvGrpSpPr/>
          <p:nvPr/>
        </p:nvGrpSpPr>
        <p:grpSpPr bwMode="gray">
          <a:xfrm>
            <a:off x="4119644" y="1371566"/>
            <a:ext cx="3690243" cy="2983146"/>
            <a:chOff x="4136734" y="1282487"/>
            <a:chExt cx="3690243" cy="3454468"/>
          </a:xfrm>
        </p:grpSpPr>
        <p:cxnSp>
          <p:nvCxnSpPr>
            <p:cNvPr id="113" name="直接连接符 112"/>
            <p:cNvCxnSpPr/>
            <p:nvPr/>
          </p:nvCxnSpPr>
          <p:spPr bwMode="gray">
            <a:xfrm flipH="1">
              <a:off x="4136734" y="1282487"/>
              <a:ext cx="17090" cy="3454468"/>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flipH="1">
              <a:off x="7809887" y="1282487"/>
              <a:ext cx="17090" cy="3454468"/>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15" name="矩形 114"/>
          <p:cNvSpPr/>
          <p:nvPr/>
        </p:nvSpPr>
        <p:spPr bwMode="gray">
          <a:xfrm>
            <a:off x="7822378" y="1437866"/>
            <a:ext cx="3926710" cy="338554"/>
          </a:xfrm>
          <a:prstGeom prst="rect">
            <a:avLst/>
          </a:prstGeom>
        </p:spPr>
        <p:txBody>
          <a:bodyPr wrap="square">
            <a:spAutoFit/>
          </a:bodyPr>
          <a:lstStyle/>
          <a:p>
            <a:pPr algn="ctr"/>
            <a:r>
              <a:rPr lang="en-US" altLang="zh-CN" sz="1600" b="1" dirty="0">
                <a:latin typeface="Huawei Sans" panose="020C0503030203020204" pitchFamily="34" charset="0"/>
              </a:rPr>
              <a:t>Multi-branch interconnection campus</a:t>
            </a:r>
            <a:endParaRPr kumimoji="1"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4955383" y="1437866"/>
            <a:ext cx="2289409" cy="338554"/>
          </a:xfrm>
          <a:prstGeom prst="rect">
            <a:avLst/>
          </a:prstGeom>
        </p:spPr>
        <p:txBody>
          <a:bodyPr wrap="none">
            <a:spAutoFit/>
          </a:bodyPr>
          <a:lstStyle/>
          <a:p>
            <a:pPr algn="ctr"/>
            <a:r>
              <a:rPr lang="en-US" altLang="zh-CN" sz="1600" b="1" dirty="0">
                <a:latin typeface="Huawei Sans" panose="020C0503030203020204" pitchFamily="34" charset="0"/>
              </a:rPr>
              <a:t>Multi-service campus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p:cNvSpPr/>
          <p:nvPr/>
        </p:nvSpPr>
        <p:spPr bwMode="gray">
          <a:xfrm>
            <a:off x="1047282" y="1437866"/>
            <a:ext cx="2427268" cy="338554"/>
          </a:xfrm>
          <a:prstGeom prst="rect">
            <a:avLst/>
          </a:prstGeom>
        </p:spPr>
        <p:txBody>
          <a:bodyPr wrap="none">
            <a:spAutoFit/>
          </a:bodyPr>
          <a:lstStyle/>
          <a:p>
            <a:pPr algn="ctr"/>
            <a:r>
              <a:rPr lang="en-US" altLang="zh-CN" sz="1600" b="1" dirty="0">
                <a:latin typeface="Huawei Sans" panose="020C0503030203020204" pitchFamily="34" charset="0"/>
              </a:rPr>
              <a:t>Simple-service campus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9" name="图片 1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98106" y="1683456"/>
            <a:ext cx="1725620" cy="446632"/>
          </a:xfrm>
          <a:prstGeom prst="rect">
            <a:avLst/>
          </a:prstGeom>
        </p:spPr>
      </p:pic>
      <p:sp>
        <p:nvSpPr>
          <p:cNvPr id="120" name="Freeform 159"/>
          <p:cNvSpPr/>
          <p:nvPr/>
        </p:nvSpPr>
        <p:spPr bwMode="gray">
          <a:xfrm flipH="1">
            <a:off x="1806175" y="255609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186"/>
          <p:cNvSpPr>
            <a:spLocks noEditPoints="1"/>
          </p:cNvSpPr>
          <p:nvPr/>
        </p:nvSpPr>
        <p:spPr bwMode="gray">
          <a:xfrm>
            <a:off x="1511417" y="3379066"/>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6" name="组合 125"/>
          <p:cNvGrpSpPr/>
          <p:nvPr/>
        </p:nvGrpSpPr>
        <p:grpSpPr bwMode="gray">
          <a:xfrm>
            <a:off x="739684" y="3499255"/>
            <a:ext cx="237067" cy="300839"/>
            <a:chOff x="546923" y="2951440"/>
            <a:chExt cx="195923" cy="248627"/>
          </a:xfrm>
        </p:grpSpPr>
        <p:sp>
          <p:nvSpPr>
            <p:cNvPr id="127" name="Freeform 12"/>
            <p:cNvSpPr>
              <a:spLocks/>
            </p:cNvSpPr>
            <p:nvPr/>
          </p:nvSpPr>
          <p:spPr bwMode="gray">
            <a:xfrm>
              <a:off x="546923" y="2951440"/>
              <a:ext cx="195195" cy="9962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13"/>
            <p:cNvSpPr>
              <a:spLocks noEditPoints="1"/>
            </p:cNvSpPr>
            <p:nvPr/>
          </p:nvSpPr>
          <p:spPr bwMode="gray">
            <a:xfrm>
              <a:off x="546923" y="3063410"/>
              <a:ext cx="195923" cy="136657"/>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9" name="Freeform 30"/>
          <p:cNvSpPr>
            <a:spLocks noEditPoints="1"/>
          </p:cNvSpPr>
          <p:nvPr/>
        </p:nvSpPr>
        <p:spPr bwMode="gray">
          <a:xfrm>
            <a:off x="2467077" y="3281928"/>
            <a:ext cx="212680" cy="518166"/>
          </a:xfrm>
          <a:custGeom>
            <a:avLst/>
            <a:gdLst/>
            <a:ahLst/>
            <a:cxnLst>
              <a:cxn ang="0">
                <a:pos x="2156" y="993"/>
              </a:cxn>
              <a:cxn ang="0">
                <a:pos x="4056" y="3975"/>
              </a:cxn>
              <a:cxn ang="0">
                <a:pos x="3497" y="2787"/>
              </a:cxn>
              <a:cxn ang="0">
                <a:pos x="3497" y="3320"/>
              </a:cxn>
              <a:cxn ang="0">
                <a:pos x="4076" y="4477"/>
              </a:cxn>
              <a:cxn ang="0">
                <a:pos x="3574" y="13182"/>
              </a:cxn>
              <a:cxn ang="0">
                <a:pos x="3574" y="13682"/>
              </a:cxn>
              <a:cxn ang="0">
                <a:pos x="3763" y="11440"/>
              </a:cxn>
              <a:cxn ang="0">
                <a:pos x="1316" y="11940"/>
              </a:cxn>
              <a:cxn ang="0">
                <a:pos x="4076" y="8829"/>
              </a:cxn>
              <a:cxn ang="0">
                <a:pos x="2822" y="8829"/>
              </a:cxn>
              <a:cxn ang="0">
                <a:pos x="1818" y="8458"/>
              </a:cxn>
              <a:cxn ang="0">
                <a:pos x="564" y="7088"/>
              </a:cxn>
              <a:cxn ang="0">
                <a:pos x="3679" y="7587"/>
              </a:cxn>
              <a:cxn ang="0">
                <a:pos x="1065" y="4477"/>
              </a:cxn>
              <a:cxn ang="0">
                <a:pos x="1096" y="4477"/>
              </a:cxn>
              <a:cxn ang="0">
                <a:pos x="2570" y="4976"/>
              </a:cxn>
              <a:cxn ang="0">
                <a:pos x="1086" y="4976"/>
              </a:cxn>
              <a:cxn ang="0">
                <a:pos x="3574" y="15423"/>
              </a:cxn>
              <a:cxn ang="0">
                <a:pos x="2822" y="15423"/>
              </a:cxn>
              <a:cxn ang="0">
                <a:pos x="2070" y="15423"/>
              </a:cxn>
              <a:cxn ang="0">
                <a:pos x="1316" y="15423"/>
              </a:cxn>
              <a:cxn ang="0">
                <a:pos x="564" y="15423"/>
              </a:cxn>
              <a:cxn ang="0">
                <a:pos x="2822" y="14552"/>
              </a:cxn>
              <a:cxn ang="0">
                <a:pos x="1316" y="14552"/>
              </a:cxn>
              <a:cxn ang="0">
                <a:pos x="564" y="14552"/>
              </a:cxn>
              <a:cxn ang="0">
                <a:pos x="3574" y="12811"/>
              </a:cxn>
              <a:cxn ang="0">
                <a:pos x="2822" y="12811"/>
              </a:cxn>
              <a:cxn ang="0">
                <a:pos x="2070" y="12811"/>
              </a:cxn>
              <a:cxn ang="0">
                <a:pos x="1316" y="12811"/>
              </a:cxn>
              <a:cxn ang="0">
                <a:pos x="564" y="12811"/>
              </a:cxn>
              <a:cxn ang="0">
                <a:pos x="3574" y="11070"/>
              </a:cxn>
              <a:cxn ang="0">
                <a:pos x="2822" y="11070"/>
              </a:cxn>
              <a:cxn ang="0">
                <a:pos x="2070" y="11070"/>
              </a:cxn>
              <a:cxn ang="0">
                <a:pos x="1316" y="11070"/>
              </a:cxn>
              <a:cxn ang="0">
                <a:pos x="564" y="11070"/>
              </a:cxn>
              <a:cxn ang="0">
                <a:pos x="3574" y="10199"/>
              </a:cxn>
              <a:cxn ang="0">
                <a:pos x="1316" y="10199"/>
              </a:cxn>
              <a:cxn ang="0">
                <a:pos x="564" y="10199"/>
              </a:cxn>
              <a:cxn ang="0">
                <a:pos x="2070" y="9329"/>
              </a:cxn>
              <a:cxn ang="0">
                <a:pos x="1316" y="9329"/>
              </a:cxn>
              <a:cxn ang="0">
                <a:pos x="564" y="9329"/>
              </a:cxn>
              <a:cxn ang="0">
                <a:pos x="3574" y="8458"/>
              </a:cxn>
              <a:cxn ang="0">
                <a:pos x="2070" y="8458"/>
              </a:cxn>
              <a:cxn ang="0">
                <a:pos x="3574" y="6717"/>
              </a:cxn>
              <a:cxn ang="0">
                <a:pos x="2070" y="6717"/>
              </a:cxn>
              <a:cxn ang="0">
                <a:pos x="1316" y="6717"/>
              </a:cxn>
              <a:cxn ang="0">
                <a:pos x="564" y="6717"/>
              </a:cxn>
              <a:cxn ang="0">
                <a:pos x="3574" y="5847"/>
              </a:cxn>
              <a:cxn ang="0">
                <a:pos x="2822" y="5847"/>
              </a:cxn>
              <a:cxn ang="0">
                <a:pos x="2070" y="5847"/>
              </a:cxn>
              <a:cxn ang="0">
                <a:pos x="564" y="5847"/>
              </a:cxn>
            </a:cxnLst>
            <a:rect l="0" t="0" r="r" b="b"/>
            <a:pathLst>
              <a:path w="4640" h="16096">
                <a:moveTo>
                  <a:pt x="0" y="16096"/>
                </a:moveTo>
                <a:lnTo>
                  <a:pt x="0" y="3975"/>
                </a:lnTo>
                <a:lnTo>
                  <a:pt x="584" y="3975"/>
                </a:lnTo>
                <a:lnTo>
                  <a:pt x="584" y="2624"/>
                </a:lnTo>
                <a:lnTo>
                  <a:pt x="2156" y="993"/>
                </a:lnTo>
                <a:lnTo>
                  <a:pt x="2156" y="0"/>
                </a:lnTo>
                <a:lnTo>
                  <a:pt x="2484" y="0"/>
                </a:lnTo>
                <a:lnTo>
                  <a:pt x="2484" y="1015"/>
                </a:lnTo>
                <a:lnTo>
                  <a:pt x="4056" y="2624"/>
                </a:lnTo>
                <a:lnTo>
                  <a:pt x="4056" y="3975"/>
                </a:lnTo>
                <a:lnTo>
                  <a:pt x="4640" y="3975"/>
                </a:lnTo>
                <a:lnTo>
                  <a:pt x="4640" y="16096"/>
                </a:lnTo>
                <a:lnTo>
                  <a:pt x="0" y="16096"/>
                </a:lnTo>
                <a:close/>
                <a:moveTo>
                  <a:pt x="1143" y="2787"/>
                </a:moveTo>
                <a:lnTo>
                  <a:pt x="3497" y="2787"/>
                </a:lnTo>
                <a:lnTo>
                  <a:pt x="3497" y="3158"/>
                </a:lnTo>
                <a:lnTo>
                  <a:pt x="1143" y="3158"/>
                </a:lnTo>
                <a:lnTo>
                  <a:pt x="1143" y="2787"/>
                </a:lnTo>
                <a:close/>
                <a:moveTo>
                  <a:pt x="1143" y="3320"/>
                </a:moveTo>
                <a:lnTo>
                  <a:pt x="3497" y="3320"/>
                </a:lnTo>
                <a:lnTo>
                  <a:pt x="3497" y="3692"/>
                </a:lnTo>
                <a:lnTo>
                  <a:pt x="1143" y="3692"/>
                </a:lnTo>
                <a:lnTo>
                  <a:pt x="1143" y="3320"/>
                </a:lnTo>
                <a:close/>
                <a:moveTo>
                  <a:pt x="3574" y="4477"/>
                </a:moveTo>
                <a:lnTo>
                  <a:pt x="4076" y="4477"/>
                </a:lnTo>
                <a:lnTo>
                  <a:pt x="4076" y="4976"/>
                </a:lnTo>
                <a:lnTo>
                  <a:pt x="3574" y="4976"/>
                </a:lnTo>
                <a:lnTo>
                  <a:pt x="3574" y="4477"/>
                </a:lnTo>
                <a:close/>
                <a:moveTo>
                  <a:pt x="1316" y="13182"/>
                </a:moveTo>
                <a:lnTo>
                  <a:pt x="3574" y="13182"/>
                </a:lnTo>
                <a:lnTo>
                  <a:pt x="3846" y="13182"/>
                </a:lnTo>
                <a:lnTo>
                  <a:pt x="4076" y="13182"/>
                </a:lnTo>
                <a:lnTo>
                  <a:pt x="4076" y="13682"/>
                </a:lnTo>
                <a:lnTo>
                  <a:pt x="3846" y="13682"/>
                </a:lnTo>
                <a:lnTo>
                  <a:pt x="3574" y="13682"/>
                </a:lnTo>
                <a:lnTo>
                  <a:pt x="1316" y="13682"/>
                </a:lnTo>
                <a:lnTo>
                  <a:pt x="1316" y="13182"/>
                </a:lnTo>
                <a:close/>
                <a:moveTo>
                  <a:pt x="1316" y="11440"/>
                </a:moveTo>
                <a:lnTo>
                  <a:pt x="3574" y="11440"/>
                </a:lnTo>
                <a:lnTo>
                  <a:pt x="3763" y="11440"/>
                </a:lnTo>
                <a:lnTo>
                  <a:pt x="4076" y="11440"/>
                </a:lnTo>
                <a:lnTo>
                  <a:pt x="4076" y="11940"/>
                </a:lnTo>
                <a:lnTo>
                  <a:pt x="3763" y="11940"/>
                </a:lnTo>
                <a:lnTo>
                  <a:pt x="3574" y="11940"/>
                </a:lnTo>
                <a:lnTo>
                  <a:pt x="1316" y="11940"/>
                </a:lnTo>
                <a:lnTo>
                  <a:pt x="1316" y="11440"/>
                </a:lnTo>
                <a:close/>
                <a:moveTo>
                  <a:pt x="2822" y="8829"/>
                </a:moveTo>
                <a:lnTo>
                  <a:pt x="3220" y="8829"/>
                </a:lnTo>
                <a:lnTo>
                  <a:pt x="3324" y="8829"/>
                </a:lnTo>
                <a:lnTo>
                  <a:pt x="4076" y="8829"/>
                </a:lnTo>
                <a:lnTo>
                  <a:pt x="4076" y="9329"/>
                </a:lnTo>
                <a:lnTo>
                  <a:pt x="3324" y="9329"/>
                </a:lnTo>
                <a:lnTo>
                  <a:pt x="3220" y="9329"/>
                </a:lnTo>
                <a:lnTo>
                  <a:pt x="2822" y="9329"/>
                </a:lnTo>
                <a:lnTo>
                  <a:pt x="2822" y="8829"/>
                </a:lnTo>
                <a:close/>
                <a:moveTo>
                  <a:pt x="564" y="7958"/>
                </a:moveTo>
                <a:lnTo>
                  <a:pt x="878" y="7958"/>
                </a:lnTo>
                <a:lnTo>
                  <a:pt x="1066" y="7958"/>
                </a:lnTo>
                <a:lnTo>
                  <a:pt x="1818" y="7958"/>
                </a:lnTo>
                <a:lnTo>
                  <a:pt x="1818" y="8458"/>
                </a:lnTo>
                <a:lnTo>
                  <a:pt x="1066" y="8458"/>
                </a:lnTo>
                <a:lnTo>
                  <a:pt x="878" y="8458"/>
                </a:lnTo>
                <a:lnTo>
                  <a:pt x="564" y="8458"/>
                </a:lnTo>
                <a:lnTo>
                  <a:pt x="564" y="7958"/>
                </a:lnTo>
                <a:close/>
                <a:moveTo>
                  <a:pt x="564" y="7088"/>
                </a:moveTo>
                <a:lnTo>
                  <a:pt x="3574" y="7088"/>
                </a:lnTo>
                <a:lnTo>
                  <a:pt x="3679" y="7088"/>
                </a:lnTo>
                <a:lnTo>
                  <a:pt x="4076" y="7088"/>
                </a:lnTo>
                <a:lnTo>
                  <a:pt x="4076" y="7587"/>
                </a:lnTo>
                <a:lnTo>
                  <a:pt x="3679" y="7587"/>
                </a:lnTo>
                <a:lnTo>
                  <a:pt x="3574" y="7587"/>
                </a:lnTo>
                <a:lnTo>
                  <a:pt x="564" y="7587"/>
                </a:lnTo>
                <a:lnTo>
                  <a:pt x="564" y="7088"/>
                </a:lnTo>
                <a:close/>
                <a:moveTo>
                  <a:pt x="564" y="4477"/>
                </a:moveTo>
                <a:lnTo>
                  <a:pt x="1065" y="4477"/>
                </a:lnTo>
                <a:lnTo>
                  <a:pt x="1065" y="4976"/>
                </a:lnTo>
                <a:lnTo>
                  <a:pt x="564" y="4976"/>
                </a:lnTo>
                <a:lnTo>
                  <a:pt x="564" y="4477"/>
                </a:lnTo>
                <a:close/>
                <a:moveTo>
                  <a:pt x="1086" y="4477"/>
                </a:moveTo>
                <a:lnTo>
                  <a:pt x="1096" y="4477"/>
                </a:lnTo>
                <a:lnTo>
                  <a:pt x="1160" y="4477"/>
                </a:lnTo>
                <a:lnTo>
                  <a:pt x="1164" y="4477"/>
                </a:lnTo>
                <a:lnTo>
                  <a:pt x="1382" y="4477"/>
                </a:lnTo>
                <a:lnTo>
                  <a:pt x="2570" y="4477"/>
                </a:lnTo>
                <a:lnTo>
                  <a:pt x="2570" y="4976"/>
                </a:lnTo>
                <a:lnTo>
                  <a:pt x="1382" y="4976"/>
                </a:lnTo>
                <a:lnTo>
                  <a:pt x="1164" y="4976"/>
                </a:lnTo>
                <a:lnTo>
                  <a:pt x="1160" y="4976"/>
                </a:lnTo>
                <a:lnTo>
                  <a:pt x="1096" y="4976"/>
                </a:lnTo>
                <a:lnTo>
                  <a:pt x="1086" y="4976"/>
                </a:lnTo>
                <a:lnTo>
                  <a:pt x="1086" y="4477"/>
                </a:lnTo>
                <a:close/>
                <a:moveTo>
                  <a:pt x="3574" y="14923"/>
                </a:moveTo>
                <a:lnTo>
                  <a:pt x="4076" y="14923"/>
                </a:lnTo>
                <a:lnTo>
                  <a:pt x="4076" y="15423"/>
                </a:lnTo>
                <a:lnTo>
                  <a:pt x="3574" y="15423"/>
                </a:lnTo>
                <a:lnTo>
                  <a:pt x="3574" y="14923"/>
                </a:lnTo>
                <a:close/>
                <a:moveTo>
                  <a:pt x="2822" y="14923"/>
                </a:moveTo>
                <a:lnTo>
                  <a:pt x="3324" y="14923"/>
                </a:lnTo>
                <a:lnTo>
                  <a:pt x="3324" y="15423"/>
                </a:lnTo>
                <a:lnTo>
                  <a:pt x="2822" y="15423"/>
                </a:lnTo>
                <a:lnTo>
                  <a:pt x="2822" y="14923"/>
                </a:lnTo>
                <a:close/>
                <a:moveTo>
                  <a:pt x="2070" y="14923"/>
                </a:moveTo>
                <a:lnTo>
                  <a:pt x="2570" y="14923"/>
                </a:lnTo>
                <a:lnTo>
                  <a:pt x="2570" y="15423"/>
                </a:lnTo>
                <a:lnTo>
                  <a:pt x="2070" y="15423"/>
                </a:lnTo>
                <a:lnTo>
                  <a:pt x="2070" y="14923"/>
                </a:lnTo>
                <a:close/>
                <a:moveTo>
                  <a:pt x="1316" y="14923"/>
                </a:moveTo>
                <a:lnTo>
                  <a:pt x="1818" y="14923"/>
                </a:lnTo>
                <a:lnTo>
                  <a:pt x="1818" y="15423"/>
                </a:lnTo>
                <a:lnTo>
                  <a:pt x="1316" y="15423"/>
                </a:lnTo>
                <a:lnTo>
                  <a:pt x="1316" y="14923"/>
                </a:lnTo>
                <a:close/>
                <a:moveTo>
                  <a:pt x="564" y="14923"/>
                </a:moveTo>
                <a:lnTo>
                  <a:pt x="1066" y="14923"/>
                </a:lnTo>
                <a:lnTo>
                  <a:pt x="1066" y="15423"/>
                </a:lnTo>
                <a:lnTo>
                  <a:pt x="564" y="15423"/>
                </a:lnTo>
                <a:lnTo>
                  <a:pt x="564" y="14923"/>
                </a:lnTo>
                <a:close/>
                <a:moveTo>
                  <a:pt x="2822" y="14052"/>
                </a:moveTo>
                <a:lnTo>
                  <a:pt x="3324" y="14052"/>
                </a:lnTo>
                <a:lnTo>
                  <a:pt x="3324" y="14552"/>
                </a:lnTo>
                <a:lnTo>
                  <a:pt x="2822" y="14552"/>
                </a:lnTo>
                <a:lnTo>
                  <a:pt x="2822" y="14052"/>
                </a:lnTo>
                <a:close/>
                <a:moveTo>
                  <a:pt x="1316" y="14052"/>
                </a:moveTo>
                <a:lnTo>
                  <a:pt x="1818" y="14052"/>
                </a:lnTo>
                <a:lnTo>
                  <a:pt x="1818" y="14552"/>
                </a:lnTo>
                <a:lnTo>
                  <a:pt x="1316" y="14552"/>
                </a:lnTo>
                <a:lnTo>
                  <a:pt x="1316" y="14052"/>
                </a:lnTo>
                <a:close/>
                <a:moveTo>
                  <a:pt x="564" y="14052"/>
                </a:moveTo>
                <a:lnTo>
                  <a:pt x="1066" y="14052"/>
                </a:lnTo>
                <a:lnTo>
                  <a:pt x="1066" y="14552"/>
                </a:lnTo>
                <a:lnTo>
                  <a:pt x="564" y="14552"/>
                </a:lnTo>
                <a:lnTo>
                  <a:pt x="564" y="14052"/>
                </a:lnTo>
                <a:close/>
                <a:moveTo>
                  <a:pt x="3574" y="12311"/>
                </a:moveTo>
                <a:lnTo>
                  <a:pt x="4076" y="12311"/>
                </a:lnTo>
                <a:lnTo>
                  <a:pt x="4076" y="12811"/>
                </a:lnTo>
                <a:lnTo>
                  <a:pt x="3574" y="12811"/>
                </a:lnTo>
                <a:lnTo>
                  <a:pt x="3574" y="12311"/>
                </a:lnTo>
                <a:close/>
                <a:moveTo>
                  <a:pt x="2822" y="12311"/>
                </a:moveTo>
                <a:lnTo>
                  <a:pt x="3324" y="12311"/>
                </a:lnTo>
                <a:lnTo>
                  <a:pt x="3324" y="12811"/>
                </a:lnTo>
                <a:lnTo>
                  <a:pt x="2822" y="12811"/>
                </a:lnTo>
                <a:lnTo>
                  <a:pt x="2822" y="12311"/>
                </a:lnTo>
                <a:close/>
                <a:moveTo>
                  <a:pt x="2070" y="12311"/>
                </a:moveTo>
                <a:lnTo>
                  <a:pt x="2570" y="12311"/>
                </a:lnTo>
                <a:lnTo>
                  <a:pt x="2570" y="12811"/>
                </a:lnTo>
                <a:lnTo>
                  <a:pt x="2070" y="12811"/>
                </a:lnTo>
                <a:lnTo>
                  <a:pt x="2070" y="12311"/>
                </a:lnTo>
                <a:close/>
                <a:moveTo>
                  <a:pt x="1316" y="12311"/>
                </a:moveTo>
                <a:lnTo>
                  <a:pt x="1818" y="12311"/>
                </a:lnTo>
                <a:lnTo>
                  <a:pt x="1818" y="12811"/>
                </a:lnTo>
                <a:lnTo>
                  <a:pt x="1316" y="12811"/>
                </a:lnTo>
                <a:lnTo>
                  <a:pt x="1316" y="12311"/>
                </a:lnTo>
                <a:close/>
                <a:moveTo>
                  <a:pt x="564" y="12311"/>
                </a:moveTo>
                <a:lnTo>
                  <a:pt x="1066" y="12311"/>
                </a:lnTo>
                <a:lnTo>
                  <a:pt x="1066" y="12811"/>
                </a:lnTo>
                <a:lnTo>
                  <a:pt x="564" y="12811"/>
                </a:lnTo>
                <a:lnTo>
                  <a:pt x="564" y="12311"/>
                </a:lnTo>
                <a:close/>
                <a:moveTo>
                  <a:pt x="3574" y="10570"/>
                </a:moveTo>
                <a:lnTo>
                  <a:pt x="4076" y="10570"/>
                </a:lnTo>
                <a:lnTo>
                  <a:pt x="4076" y="11070"/>
                </a:lnTo>
                <a:lnTo>
                  <a:pt x="3574" y="11070"/>
                </a:lnTo>
                <a:lnTo>
                  <a:pt x="3574" y="10570"/>
                </a:lnTo>
                <a:close/>
                <a:moveTo>
                  <a:pt x="2822" y="10570"/>
                </a:moveTo>
                <a:lnTo>
                  <a:pt x="3324" y="10570"/>
                </a:lnTo>
                <a:lnTo>
                  <a:pt x="3324" y="11070"/>
                </a:lnTo>
                <a:lnTo>
                  <a:pt x="2822" y="11070"/>
                </a:lnTo>
                <a:lnTo>
                  <a:pt x="2822" y="10570"/>
                </a:lnTo>
                <a:close/>
                <a:moveTo>
                  <a:pt x="2070" y="10570"/>
                </a:moveTo>
                <a:lnTo>
                  <a:pt x="2570" y="10570"/>
                </a:lnTo>
                <a:lnTo>
                  <a:pt x="2570" y="11070"/>
                </a:lnTo>
                <a:lnTo>
                  <a:pt x="2070" y="11070"/>
                </a:lnTo>
                <a:lnTo>
                  <a:pt x="2070" y="10570"/>
                </a:lnTo>
                <a:close/>
                <a:moveTo>
                  <a:pt x="1316" y="10570"/>
                </a:moveTo>
                <a:lnTo>
                  <a:pt x="1818" y="10570"/>
                </a:lnTo>
                <a:lnTo>
                  <a:pt x="1818" y="11070"/>
                </a:lnTo>
                <a:lnTo>
                  <a:pt x="1316" y="11070"/>
                </a:lnTo>
                <a:lnTo>
                  <a:pt x="1316" y="10570"/>
                </a:lnTo>
                <a:close/>
                <a:moveTo>
                  <a:pt x="564" y="10570"/>
                </a:moveTo>
                <a:lnTo>
                  <a:pt x="1066" y="10570"/>
                </a:lnTo>
                <a:lnTo>
                  <a:pt x="1066" y="11070"/>
                </a:lnTo>
                <a:lnTo>
                  <a:pt x="564" y="11070"/>
                </a:lnTo>
                <a:lnTo>
                  <a:pt x="564" y="10570"/>
                </a:lnTo>
                <a:close/>
                <a:moveTo>
                  <a:pt x="3574" y="9700"/>
                </a:moveTo>
                <a:lnTo>
                  <a:pt x="4076" y="9700"/>
                </a:lnTo>
                <a:lnTo>
                  <a:pt x="4076" y="10199"/>
                </a:lnTo>
                <a:lnTo>
                  <a:pt x="3574" y="10199"/>
                </a:lnTo>
                <a:lnTo>
                  <a:pt x="3574" y="9700"/>
                </a:lnTo>
                <a:close/>
                <a:moveTo>
                  <a:pt x="1316" y="9700"/>
                </a:moveTo>
                <a:lnTo>
                  <a:pt x="1818" y="9700"/>
                </a:lnTo>
                <a:lnTo>
                  <a:pt x="1818" y="10199"/>
                </a:lnTo>
                <a:lnTo>
                  <a:pt x="1316" y="10199"/>
                </a:lnTo>
                <a:lnTo>
                  <a:pt x="1316" y="9700"/>
                </a:lnTo>
                <a:close/>
                <a:moveTo>
                  <a:pt x="564" y="9700"/>
                </a:moveTo>
                <a:lnTo>
                  <a:pt x="1066" y="9700"/>
                </a:lnTo>
                <a:lnTo>
                  <a:pt x="1066" y="10199"/>
                </a:lnTo>
                <a:lnTo>
                  <a:pt x="564" y="10199"/>
                </a:lnTo>
                <a:lnTo>
                  <a:pt x="564" y="9700"/>
                </a:lnTo>
                <a:close/>
                <a:moveTo>
                  <a:pt x="2070" y="8829"/>
                </a:moveTo>
                <a:lnTo>
                  <a:pt x="2570" y="8829"/>
                </a:lnTo>
                <a:lnTo>
                  <a:pt x="2570" y="9329"/>
                </a:lnTo>
                <a:lnTo>
                  <a:pt x="2070" y="9329"/>
                </a:lnTo>
                <a:lnTo>
                  <a:pt x="2070" y="8829"/>
                </a:lnTo>
                <a:close/>
                <a:moveTo>
                  <a:pt x="1316" y="8829"/>
                </a:moveTo>
                <a:lnTo>
                  <a:pt x="1818" y="8829"/>
                </a:lnTo>
                <a:lnTo>
                  <a:pt x="1818" y="9329"/>
                </a:lnTo>
                <a:lnTo>
                  <a:pt x="1316" y="9329"/>
                </a:lnTo>
                <a:lnTo>
                  <a:pt x="1316" y="8829"/>
                </a:lnTo>
                <a:close/>
                <a:moveTo>
                  <a:pt x="564" y="8829"/>
                </a:moveTo>
                <a:lnTo>
                  <a:pt x="1066" y="8829"/>
                </a:lnTo>
                <a:lnTo>
                  <a:pt x="1066" y="9329"/>
                </a:lnTo>
                <a:lnTo>
                  <a:pt x="564" y="9329"/>
                </a:lnTo>
                <a:lnTo>
                  <a:pt x="564" y="8829"/>
                </a:lnTo>
                <a:close/>
                <a:moveTo>
                  <a:pt x="3574" y="7958"/>
                </a:moveTo>
                <a:lnTo>
                  <a:pt x="4076" y="7958"/>
                </a:lnTo>
                <a:lnTo>
                  <a:pt x="4076" y="8458"/>
                </a:lnTo>
                <a:lnTo>
                  <a:pt x="3574" y="8458"/>
                </a:lnTo>
                <a:lnTo>
                  <a:pt x="3574" y="7958"/>
                </a:lnTo>
                <a:close/>
                <a:moveTo>
                  <a:pt x="2070" y="7958"/>
                </a:moveTo>
                <a:lnTo>
                  <a:pt x="2570" y="7958"/>
                </a:lnTo>
                <a:lnTo>
                  <a:pt x="2570" y="8458"/>
                </a:lnTo>
                <a:lnTo>
                  <a:pt x="2070" y="8458"/>
                </a:lnTo>
                <a:lnTo>
                  <a:pt x="2070" y="7958"/>
                </a:lnTo>
                <a:close/>
                <a:moveTo>
                  <a:pt x="3574" y="6217"/>
                </a:moveTo>
                <a:lnTo>
                  <a:pt x="4076" y="6217"/>
                </a:lnTo>
                <a:lnTo>
                  <a:pt x="4076" y="6717"/>
                </a:lnTo>
                <a:lnTo>
                  <a:pt x="3574" y="6717"/>
                </a:lnTo>
                <a:lnTo>
                  <a:pt x="3574" y="6217"/>
                </a:lnTo>
                <a:close/>
                <a:moveTo>
                  <a:pt x="2070" y="6217"/>
                </a:moveTo>
                <a:lnTo>
                  <a:pt x="2570" y="6217"/>
                </a:lnTo>
                <a:lnTo>
                  <a:pt x="2570" y="6717"/>
                </a:lnTo>
                <a:lnTo>
                  <a:pt x="2070" y="6717"/>
                </a:lnTo>
                <a:lnTo>
                  <a:pt x="2070" y="6217"/>
                </a:lnTo>
                <a:close/>
                <a:moveTo>
                  <a:pt x="1316" y="6217"/>
                </a:moveTo>
                <a:lnTo>
                  <a:pt x="1818" y="6217"/>
                </a:lnTo>
                <a:lnTo>
                  <a:pt x="1818" y="6717"/>
                </a:lnTo>
                <a:lnTo>
                  <a:pt x="1316" y="6717"/>
                </a:lnTo>
                <a:lnTo>
                  <a:pt x="1316" y="6217"/>
                </a:lnTo>
                <a:close/>
                <a:moveTo>
                  <a:pt x="564" y="6217"/>
                </a:moveTo>
                <a:lnTo>
                  <a:pt x="1066" y="6217"/>
                </a:lnTo>
                <a:lnTo>
                  <a:pt x="1066" y="6717"/>
                </a:lnTo>
                <a:lnTo>
                  <a:pt x="564" y="6717"/>
                </a:lnTo>
                <a:lnTo>
                  <a:pt x="564" y="6217"/>
                </a:lnTo>
                <a:close/>
                <a:moveTo>
                  <a:pt x="3574" y="5347"/>
                </a:moveTo>
                <a:lnTo>
                  <a:pt x="4076" y="5347"/>
                </a:lnTo>
                <a:lnTo>
                  <a:pt x="4076" y="5847"/>
                </a:lnTo>
                <a:lnTo>
                  <a:pt x="3574" y="5847"/>
                </a:lnTo>
                <a:lnTo>
                  <a:pt x="3574" y="5347"/>
                </a:lnTo>
                <a:close/>
                <a:moveTo>
                  <a:pt x="2822" y="5347"/>
                </a:moveTo>
                <a:lnTo>
                  <a:pt x="3324" y="5347"/>
                </a:lnTo>
                <a:lnTo>
                  <a:pt x="3324" y="5847"/>
                </a:lnTo>
                <a:lnTo>
                  <a:pt x="2822" y="5847"/>
                </a:lnTo>
                <a:lnTo>
                  <a:pt x="2822" y="5347"/>
                </a:lnTo>
                <a:close/>
                <a:moveTo>
                  <a:pt x="2070" y="5347"/>
                </a:moveTo>
                <a:lnTo>
                  <a:pt x="2570" y="5347"/>
                </a:lnTo>
                <a:lnTo>
                  <a:pt x="2570" y="5847"/>
                </a:lnTo>
                <a:lnTo>
                  <a:pt x="2070" y="5847"/>
                </a:lnTo>
                <a:lnTo>
                  <a:pt x="2070" y="5347"/>
                </a:lnTo>
                <a:close/>
                <a:moveTo>
                  <a:pt x="564" y="5347"/>
                </a:moveTo>
                <a:lnTo>
                  <a:pt x="1066" y="5347"/>
                </a:lnTo>
                <a:lnTo>
                  <a:pt x="1066" y="5847"/>
                </a:lnTo>
                <a:lnTo>
                  <a:pt x="564" y="5847"/>
                </a:lnTo>
                <a:lnTo>
                  <a:pt x="564" y="5347"/>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0" name="图片 129"/>
          <p:cNvPicPr>
            <a:picLocks noChangeAspect="1"/>
          </p:cNvPicPr>
          <p:nvPr/>
        </p:nvPicPr>
        <p:blipFill>
          <a:blip r:embed="rId4"/>
          <a:stretch>
            <a:fillRect/>
          </a:stretch>
        </p:blipFill>
        <p:spPr bwMode="gray">
          <a:xfrm>
            <a:off x="3149050" y="3298743"/>
            <a:ext cx="786433" cy="501351"/>
          </a:xfrm>
          <a:prstGeom prst="rect">
            <a:avLst/>
          </a:prstGeom>
        </p:spPr>
      </p:pic>
      <p:pic>
        <p:nvPicPr>
          <p:cNvPr id="131" name="图片 1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37277" y="1683456"/>
            <a:ext cx="1725620" cy="446632"/>
          </a:xfrm>
          <a:prstGeom prst="rect">
            <a:avLst/>
          </a:prstGeom>
        </p:spPr>
      </p:pic>
      <p:pic>
        <p:nvPicPr>
          <p:cNvPr id="132" name="图片 1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19852" y="1683456"/>
            <a:ext cx="1725620" cy="446632"/>
          </a:xfrm>
          <a:prstGeom prst="rect">
            <a:avLst/>
          </a:prstGeom>
        </p:spPr>
      </p:pic>
      <p:sp>
        <p:nvSpPr>
          <p:cNvPr id="133" name="梯形 132"/>
          <p:cNvSpPr/>
          <p:nvPr/>
        </p:nvSpPr>
        <p:spPr bwMode="gray">
          <a:xfrm>
            <a:off x="4973184" y="2944877"/>
            <a:ext cx="2253806" cy="296995"/>
          </a:xfrm>
          <a:prstGeom prst="trapezoid">
            <a:avLst>
              <a:gd name="adj" fmla="val 55460"/>
            </a:avLst>
          </a:prstGeom>
          <a:gradFill flip="none" rotWithShape="1">
            <a:gsLst>
              <a:gs pos="0">
                <a:schemeClr val="bg1"/>
              </a:gs>
              <a:gs pos="100000">
                <a:srgbClr val="30B5C5"/>
              </a:gs>
            </a:gsLst>
            <a:lin ang="5400000" scaled="1"/>
            <a:tileRect/>
          </a:gradFill>
          <a:ln>
            <a:gradFill flip="none" rotWithShape="1">
              <a:gsLst>
                <a:gs pos="0">
                  <a:schemeClr val="accent1">
                    <a:lumMod val="5000"/>
                    <a:lumOff val="95000"/>
                    <a:alpha val="0"/>
                  </a:schemeClr>
                </a:gs>
                <a:gs pos="90000">
                  <a:srgbClr val="30B5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梯形 133"/>
          <p:cNvSpPr/>
          <p:nvPr/>
        </p:nvSpPr>
        <p:spPr bwMode="gray">
          <a:xfrm>
            <a:off x="4973184" y="2670740"/>
            <a:ext cx="2253806" cy="280769"/>
          </a:xfrm>
          <a:prstGeom prst="trapezoid">
            <a:avLst>
              <a:gd name="adj" fmla="val 60956"/>
            </a:avLst>
          </a:prstGeom>
          <a:gradFill flip="none" rotWithShape="1">
            <a:gsLst>
              <a:gs pos="0">
                <a:schemeClr val="bg1"/>
              </a:gs>
              <a:gs pos="100000">
                <a:srgbClr val="FCC800"/>
              </a:gs>
            </a:gsLst>
            <a:lin ang="5400000" scaled="1"/>
            <a:tileRect/>
          </a:gradFill>
          <a:ln>
            <a:gradFill flip="none" rotWithShape="1">
              <a:gsLst>
                <a:gs pos="0">
                  <a:schemeClr val="accent1">
                    <a:lumMod val="5000"/>
                    <a:lumOff val="95000"/>
                    <a:alpha val="0"/>
                  </a:schemeClr>
                </a:gs>
                <a:gs pos="90000">
                  <a:srgbClr val="FCC8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梯形 134"/>
          <p:cNvSpPr/>
          <p:nvPr/>
        </p:nvSpPr>
        <p:spPr bwMode="gray">
          <a:xfrm>
            <a:off x="4973184" y="2395790"/>
            <a:ext cx="2253806" cy="281583"/>
          </a:xfrm>
          <a:prstGeom prst="trapezoid">
            <a:avLst>
              <a:gd name="adj" fmla="val 51827"/>
            </a:avLst>
          </a:prstGeom>
          <a:gradFill flip="none" rotWithShape="1">
            <a:gsLst>
              <a:gs pos="0">
                <a:schemeClr val="bg1">
                  <a:alpha val="29000"/>
                </a:schemeClr>
              </a:gs>
              <a:gs pos="100000">
                <a:srgbClr val="ED6D00"/>
              </a:gs>
            </a:gsLst>
            <a:lin ang="5400000" scaled="1"/>
            <a:tileRect/>
          </a:gradFill>
          <a:ln>
            <a:gradFill flip="none" rotWithShape="1">
              <a:gsLst>
                <a:gs pos="0">
                  <a:schemeClr val="accent1">
                    <a:lumMod val="5000"/>
                    <a:lumOff val="95000"/>
                    <a:alpha val="0"/>
                  </a:schemeClr>
                </a:gs>
                <a:gs pos="90000">
                  <a:srgbClr val="ED6D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6" name="组合 44284"/>
          <p:cNvGrpSpPr>
            <a:grpSpLocks/>
          </p:cNvGrpSpPr>
          <p:nvPr/>
        </p:nvGrpSpPr>
        <p:grpSpPr bwMode="gray">
          <a:xfrm>
            <a:off x="5684385" y="3254482"/>
            <a:ext cx="831406" cy="543474"/>
            <a:chOff x="2974975" y="2452688"/>
            <a:chExt cx="827088" cy="541338"/>
          </a:xfrm>
        </p:grpSpPr>
        <p:sp>
          <p:nvSpPr>
            <p:cNvPr id="137"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0" name="文本框 149"/>
          <p:cNvSpPr txBox="1"/>
          <p:nvPr/>
        </p:nvSpPr>
        <p:spPr bwMode="gray">
          <a:xfrm>
            <a:off x="4913705" y="3845851"/>
            <a:ext cx="2372765" cy="261610"/>
          </a:xfrm>
          <a:prstGeom prst="rect">
            <a:avLst/>
          </a:prstGeom>
          <a:noFill/>
        </p:spPr>
        <p:txBody>
          <a:bodyPr wrap="none" rtlCol="0">
            <a:spAutoFit/>
          </a:bodyPr>
          <a:lstStyle/>
          <a:p>
            <a:pPr algn="ctr"/>
            <a:r>
              <a:rPr lang="en-US" altLang="zh-CN" sz="1100" dirty="0">
                <a:latin typeface="Huawei Sans" panose="020C0503030203020204" pitchFamily="34" charset="0"/>
              </a:rPr>
              <a:t>Higher </a:t>
            </a:r>
            <a:r>
              <a:rPr lang="en-US" altLang="zh-CN" sz="1100" dirty="0" smtClean="0">
                <a:latin typeface="Huawei Sans" panose="020C0503030203020204" pitchFamily="34" charset="0"/>
              </a:rPr>
              <a:t>education, </a:t>
            </a:r>
            <a:r>
              <a:rPr lang="en-US" altLang="zh-CN" sz="1100" dirty="0">
                <a:latin typeface="Huawei Sans" panose="020C0503030203020204" pitchFamily="34" charset="0"/>
              </a:rPr>
              <a:t>large enterprise</a:t>
            </a:r>
            <a:endParaRPr lang="en-US" altLang="zh-CN" sz="1100" dirty="0">
              <a:latin typeface="Huawei Sans" panose="020C0503030203020204" pitchFamily="34" charset="0"/>
              <a:sym typeface="Huawei Sans" panose="020C0503030203020204" pitchFamily="34" charset="0"/>
            </a:endParaRPr>
          </a:p>
        </p:txBody>
      </p:sp>
      <p:sp>
        <p:nvSpPr>
          <p:cNvPr id="151" name="文本框 150"/>
          <p:cNvSpPr txBox="1"/>
          <p:nvPr/>
        </p:nvSpPr>
        <p:spPr bwMode="gray">
          <a:xfrm>
            <a:off x="5833026" y="2380350"/>
            <a:ext cx="534121" cy="276999"/>
          </a:xfrm>
          <a:prstGeom prst="rect">
            <a:avLst/>
          </a:prstGeom>
          <a:noFill/>
        </p:spPr>
        <p:txBody>
          <a:bodyPr wrap="none" rtlCol="0">
            <a:spAutoFit/>
          </a:bodyPr>
          <a:lstStyle/>
          <a:p>
            <a:pPr algn="ctr"/>
            <a:r>
              <a:rPr lang="en-US" altLang="zh-CN" sz="1200" dirty="0">
                <a:latin typeface="Huawei Sans" panose="020C0503030203020204" pitchFamily="34" charset="0"/>
              </a:rPr>
              <a:t>VN </a:t>
            </a:r>
            <a:r>
              <a:rPr lang="en-US" altLang="zh-CN" sz="12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2" name="文本框 151"/>
          <p:cNvSpPr txBox="1"/>
          <p:nvPr/>
        </p:nvSpPr>
        <p:spPr bwMode="gray">
          <a:xfrm>
            <a:off x="5833026" y="2675738"/>
            <a:ext cx="534121" cy="276999"/>
          </a:xfrm>
          <a:prstGeom prst="rect">
            <a:avLst/>
          </a:prstGeom>
          <a:noFill/>
        </p:spPr>
        <p:txBody>
          <a:bodyPr wrap="none" rtlCol="0">
            <a:spAutoFit/>
          </a:bodyPr>
          <a:lstStyle/>
          <a:p>
            <a:pPr algn="ctr"/>
            <a:r>
              <a:rPr lang="en-US" altLang="zh-CN" sz="1200" dirty="0">
                <a:latin typeface="Huawei Sans" panose="020C0503030203020204" pitchFamily="34" charset="0"/>
              </a:rPr>
              <a:t>VN </a:t>
            </a:r>
            <a:r>
              <a:rPr lang="en-US" altLang="zh-CN" sz="12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3" name="文本框 152"/>
          <p:cNvSpPr txBox="1"/>
          <p:nvPr/>
        </p:nvSpPr>
        <p:spPr bwMode="gray">
          <a:xfrm>
            <a:off x="5833026" y="2971126"/>
            <a:ext cx="534121" cy="276999"/>
          </a:xfrm>
          <a:prstGeom prst="rect">
            <a:avLst/>
          </a:prstGeom>
          <a:noFill/>
        </p:spPr>
        <p:txBody>
          <a:bodyPr wrap="none" rtlCol="0">
            <a:spAutoFit/>
          </a:bodyPr>
          <a:lstStyle/>
          <a:p>
            <a:pPr algn="ctr"/>
            <a:r>
              <a:rPr lang="en-US" altLang="zh-CN" sz="1200" dirty="0">
                <a:latin typeface="Huawei Sans" panose="020C0503030203020204" pitchFamily="34" charset="0"/>
              </a:rPr>
              <a:t>VN </a:t>
            </a:r>
            <a:r>
              <a:rPr lang="en-US" altLang="zh-CN" sz="12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3</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4" name="Freeform 186"/>
          <p:cNvSpPr>
            <a:spLocks noEditPoints="1"/>
          </p:cNvSpPr>
          <p:nvPr/>
        </p:nvSpPr>
        <p:spPr bwMode="gray">
          <a:xfrm>
            <a:off x="8381981" y="2688597"/>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5" name="组合 44284"/>
          <p:cNvGrpSpPr>
            <a:grpSpLocks/>
          </p:cNvGrpSpPr>
          <p:nvPr/>
        </p:nvGrpSpPr>
        <p:grpSpPr bwMode="gray">
          <a:xfrm>
            <a:off x="10658600" y="3274008"/>
            <a:ext cx="927091" cy="606021"/>
            <a:chOff x="2974975" y="2452688"/>
            <a:chExt cx="827088" cy="541338"/>
          </a:xfrm>
        </p:grpSpPr>
        <p:sp>
          <p:nvSpPr>
            <p:cNvPr id="156"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9" name="Freeform 186"/>
          <p:cNvSpPr>
            <a:spLocks noEditPoints="1"/>
          </p:cNvSpPr>
          <p:nvPr/>
        </p:nvSpPr>
        <p:spPr bwMode="gray">
          <a:xfrm>
            <a:off x="8023902" y="3408269"/>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159"/>
          <p:cNvSpPr/>
          <p:nvPr/>
        </p:nvSpPr>
        <p:spPr bwMode="gray">
          <a:xfrm flipH="1">
            <a:off x="9465371" y="268692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159"/>
          <p:cNvSpPr/>
          <p:nvPr/>
        </p:nvSpPr>
        <p:spPr bwMode="gray">
          <a:xfrm flipH="1">
            <a:off x="9012202" y="350612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2" name="组合 171"/>
          <p:cNvGrpSpPr/>
          <p:nvPr/>
        </p:nvGrpSpPr>
        <p:grpSpPr bwMode="gray">
          <a:xfrm>
            <a:off x="8488074" y="2965048"/>
            <a:ext cx="2283013" cy="766586"/>
            <a:chOff x="8505164" y="3128523"/>
            <a:chExt cx="2283013" cy="766586"/>
          </a:xfrm>
        </p:grpSpPr>
        <p:cxnSp>
          <p:nvCxnSpPr>
            <p:cNvPr id="173" name="直接连接符 172"/>
            <p:cNvCxnSpPr/>
            <p:nvPr/>
          </p:nvCxnSpPr>
          <p:spPr bwMode="gray">
            <a:xfrm>
              <a:off x="8818906" y="3134601"/>
              <a:ext cx="663555"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bwMode="gray">
            <a:xfrm>
              <a:off x="8505164" y="3895109"/>
              <a:ext cx="572796"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bwMode="gray">
            <a:xfrm>
              <a:off x="8505164" y="3796247"/>
              <a:ext cx="331778"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a:endCxn id="170" idx="21"/>
            </p:cNvCxnSpPr>
            <p:nvPr/>
          </p:nvCxnSpPr>
          <p:spPr bwMode="gray">
            <a:xfrm flipV="1">
              <a:off x="8818267" y="3250472"/>
              <a:ext cx="664194" cy="620987"/>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bwMode="gray">
            <a:xfrm>
              <a:off x="8818906" y="3251426"/>
              <a:ext cx="331777"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bwMode="gray">
            <a:xfrm>
              <a:off x="9150683" y="3251426"/>
              <a:ext cx="99997" cy="45441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bwMode="gray">
            <a:xfrm>
              <a:off x="10391943" y="3134601"/>
              <a:ext cx="283747"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bwMode="gray">
            <a:xfrm>
              <a:off x="10688180" y="3128523"/>
              <a:ext cx="99997" cy="45441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bwMode="gray">
            <a:xfrm>
              <a:off x="9810724" y="3796247"/>
              <a:ext cx="927454"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5" name="表格 84"/>
          <p:cNvGraphicFramePr>
            <a:graphicFrameLocks noGrp="1"/>
          </p:cNvGraphicFramePr>
          <p:nvPr>
            <p:extLst>
              <p:ext uri="{D42A27DB-BD31-4B8C-83A1-F6EECF244321}">
                <p14:modId xmlns:p14="http://schemas.microsoft.com/office/powerpoint/2010/main" val="797581150"/>
              </p:ext>
            </p:extLst>
          </p:nvPr>
        </p:nvGraphicFramePr>
        <p:xfrm>
          <a:off x="540575" y="4461049"/>
          <a:ext cx="10999342" cy="1757680"/>
        </p:xfrm>
        <a:graphic>
          <a:graphicData uri="http://schemas.openxmlformats.org/drawingml/2006/table">
            <a:tbl>
              <a:tblPr firstRow="1" bandRow="1"/>
              <a:tblGrid>
                <a:gridCol w="1201009">
                  <a:extLst>
                    <a:ext uri="{9D8B030D-6E8A-4147-A177-3AD203B41FA5}">
                      <a16:colId xmlns="" xmlns:a16="http://schemas.microsoft.com/office/drawing/2014/main" val="20000"/>
                    </a:ext>
                  </a:extLst>
                </a:gridCol>
                <a:gridCol w="3020122">
                  <a:extLst>
                    <a:ext uri="{9D8B030D-6E8A-4147-A177-3AD203B41FA5}">
                      <a16:colId xmlns="" xmlns:a16="http://schemas.microsoft.com/office/drawing/2014/main" val="20001"/>
                    </a:ext>
                  </a:extLst>
                </a:gridCol>
                <a:gridCol w="3183213"/>
                <a:gridCol w="3594998"/>
              </a:tblGrid>
              <a:tr h="267211">
                <a:tc>
                  <a:txBody>
                    <a:bodyPr/>
                    <a:lstStyle/>
                    <a:p>
                      <a:pPr algn="ctr"/>
                      <a:endParaRPr lang="zh-CN" altLang="en-US" sz="14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Simple-service Campus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smtClean="0">
                          <a:solidFill>
                            <a:schemeClr val="tx1"/>
                          </a:solidFill>
                          <a:latin typeface="Huawei Sans" panose="020C0503030203020204" pitchFamily="34" charset="0"/>
                        </a:rPr>
                        <a:t>Multi-service Campus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smtClean="0">
                          <a:solidFill>
                            <a:schemeClr val="tx1"/>
                          </a:solidFill>
                          <a:latin typeface="Huawei Sans" panose="020C0503030203020204" pitchFamily="34" charset="0"/>
                        </a:rPr>
                        <a:t>Multi-branch Interconnection Campus</a:t>
                      </a:r>
                      <a:endParaRPr kumimoji="1"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431930">
                <a:tc>
                  <a:txBody>
                    <a:bodyPr/>
                    <a:lstStyle/>
                    <a:p>
                      <a:pPr algn="ctr">
                        <a:lnSpc>
                          <a:spcPts val="2000"/>
                        </a:lnSpc>
                      </a:pPr>
                      <a:r>
                        <a:rPr lang="en-US" sz="1100" dirty="0" smtClean="0">
                          <a:latin typeface="Huawei Sans" panose="020C0503030203020204" pitchFamily="34" charset="0"/>
                        </a:rPr>
                        <a:t>Network characteristics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2000"/>
                        </a:lnSpc>
                      </a:pPr>
                      <a:r>
                        <a:rPr lang="en-US" sz="1100" dirty="0" smtClean="0">
                          <a:solidFill>
                            <a:srgbClr val="000000"/>
                          </a:solidFill>
                          <a:latin typeface="Huawei Sans" panose="020C0503030203020204" pitchFamily="34" charset="0"/>
                        </a:rPr>
                        <a:t>Small scale, simple services</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nSpc>
                          <a:spcPts val="2000"/>
                        </a:lnSpc>
                      </a:pPr>
                      <a:r>
                        <a:rPr lang="en-US" sz="1100" dirty="0" smtClean="0">
                          <a:solidFill>
                            <a:srgbClr val="000000"/>
                          </a:solidFill>
                          <a:latin typeface="Huawei Sans" panose="020C0503030203020204" pitchFamily="34" charset="0"/>
                        </a:rPr>
                        <a:t>Large numbers of sites, with similar models</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1187798" rtl="0" eaLnBrk="1" fontAlgn="auto" latinLnBrk="0" hangingPunct="1">
                        <a:lnSpc>
                          <a:spcPts val="2000"/>
                        </a:lnSpc>
                        <a:spcBef>
                          <a:spcPts val="0"/>
                        </a:spcBef>
                        <a:spcAft>
                          <a:spcPts val="0"/>
                        </a:spcAft>
                        <a:buClrTx/>
                        <a:buSzTx/>
                        <a:buFontTx/>
                        <a:buNone/>
                        <a:tabLst/>
                        <a:defRPr/>
                      </a:pPr>
                      <a:r>
                        <a:rPr lang="en-US" sz="1100" dirty="0" smtClean="0">
                          <a:solidFill>
                            <a:srgbClr val="000000"/>
                          </a:solidFill>
                          <a:latin typeface="Huawei Sans" panose="020C0503030203020204" pitchFamily="34" charset="0"/>
                        </a:rPr>
                        <a:t>Large scale, complex services, and coexistence of multiple services</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ts val="2000"/>
                        </a:lnSpc>
                        <a:buFont typeface="Wingdings" panose="05000000000000000000" pitchFamily="2" charset="2"/>
                        <a:buNone/>
                      </a:pPr>
                      <a:r>
                        <a:rPr lang="en-US" sz="1100" dirty="0" smtClean="0">
                          <a:solidFill>
                            <a:srgbClr val="000000"/>
                          </a:solidFill>
                          <a:latin typeface="Huawei Sans" panose="020C0503030203020204" pitchFamily="34" charset="0"/>
                        </a:rPr>
                        <a:t>Multiple branch sites, which need to communicate with each other through hybrid WAN links</a:t>
                      </a:r>
                      <a:endParaRPr lang="en-US" altLang="zh-CN"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614951">
                <a:tc>
                  <a:txBody>
                    <a:bodyPr/>
                    <a:lstStyle/>
                    <a:p>
                      <a:pPr marL="0" marR="0" lvl="0" indent="0" algn="ctr" defTabSz="1187798" rtl="0" eaLnBrk="1" fontAlgn="auto" latinLnBrk="0" hangingPunct="1">
                        <a:lnSpc>
                          <a:spcPts val="2000"/>
                        </a:lnSpc>
                        <a:spcBef>
                          <a:spcPts val="0"/>
                        </a:spcBef>
                        <a:spcAft>
                          <a:spcPts val="0"/>
                        </a:spcAft>
                        <a:buClrTx/>
                        <a:buSzTx/>
                        <a:buFontTx/>
                        <a:buNone/>
                        <a:tabLst/>
                        <a:defRPr/>
                      </a:pPr>
                      <a:r>
                        <a:rPr lang="en-US" sz="1100" dirty="0" smtClean="0">
                          <a:latin typeface="Huawei Sans" panose="020C0503030203020204" pitchFamily="34" charset="0"/>
                        </a:rPr>
                        <a:t>Typical scenarios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ts val="2000"/>
                        </a:lnSpc>
                      </a:pPr>
                      <a:r>
                        <a:rPr lang="en-US" sz="1100" dirty="0" smtClean="0">
                          <a:latin typeface="Huawei Sans" panose="020C0503030203020204" pitchFamily="34" charset="0"/>
                        </a:rPr>
                        <a:t>Multi-branch </a:t>
                      </a:r>
                      <a:r>
                        <a:rPr lang="en-US" altLang="zh-CN" sz="1100" dirty="0" smtClean="0">
                          <a:latin typeface="Huawei Sans" panose="020C0503030203020204" pitchFamily="34" charset="0"/>
                        </a:rPr>
                        <a:t>and</a:t>
                      </a:r>
                      <a:r>
                        <a:rPr lang="en-US" sz="1100" dirty="0" smtClean="0">
                          <a:latin typeface="Huawei Sans" panose="020C0503030203020204" pitchFamily="34" charset="0"/>
                        </a:rPr>
                        <a:t> small/midsize enterprise campuses, such as hotels and primary/secondary schools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1187798" rtl="0" eaLnBrk="1" fontAlgn="auto" latinLnBrk="0" hangingPunct="1">
                        <a:lnSpc>
                          <a:spcPts val="2000"/>
                        </a:lnSpc>
                        <a:spcBef>
                          <a:spcPts val="0"/>
                        </a:spcBef>
                        <a:spcAft>
                          <a:spcPts val="0"/>
                        </a:spcAft>
                        <a:buClrTx/>
                        <a:buSzTx/>
                        <a:buFontTx/>
                        <a:buNone/>
                        <a:tabLst/>
                        <a:defRPr/>
                      </a:pPr>
                      <a:r>
                        <a:rPr lang="en-US" sz="1100" dirty="0" smtClean="0">
                          <a:latin typeface="Huawei Sans" panose="020C0503030203020204" pitchFamily="34" charset="0"/>
                        </a:rPr>
                        <a:t>Higher education institutions, governments, large enterprise campuses, etc.</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1187798" rtl="0" eaLnBrk="1" fontAlgn="auto" latinLnBrk="0" hangingPunct="1">
                        <a:lnSpc>
                          <a:spcPts val="2000"/>
                        </a:lnSpc>
                        <a:spcBef>
                          <a:spcPts val="0"/>
                        </a:spcBef>
                        <a:spcAft>
                          <a:spcPts val="0"/>
                        </a:spcAft>
                        <a:buClrTx/>
                        <a:buSzTx/>
                        <a:buFont typeface="Wingdings" panose="05000000000000000000" pitchFamily="2" charset="2"/>
                        <a:buNone/>
                        <a:tabLst/>
                        <a:defRPr/>
                      </a:pPr>
                      <a:r>
                        <a:rPr lang="en-US" sz="1100" dirty="0" smtClean="0">
                          <a:latin typeface="Huawei Sans" panose="020C0503030203020204" pitchFamily="34" charset="0"/>
                        </a:rPr>
                        <a:t>Large enterprises, financial branches, etc.</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84" name="文本框 83"/>
          <p:cNvSpPr txBox="1"/>
          <p:nvPr/>
        </p:nvSpPr>
        <p:spPr bwMode="gray">
          <a:xfrm>
            <a:off x="2334344" y="3850007"/>
            <a:ext cx="537327" cy="261610"/>
          </a:xfrm>
          <a:prstGeom prst="rect">
            <a:avLst/>
          </a:prstGeom>
          <a:noFill/>
        </p:spPr>
        <p:txBody>
          <a:bodyPr wrap="none" rtlCol="0">
            <a:spAutoFit/>
          </a:bodyPr>
          <a:lstStyle/>
          <a:p>
            <a:pPr marL="212657" indent="-212657" algn="ctr" defTabSz="1218194" fontAlgn="auto">
              <a:spcBef>
                <a:spcPts val="0"/>
              </a:spcBef>
              <a:spcAft>
                <a:spcPts val="0"/>
              </a:spcAft>
              <a:defRPr/>
            </a:pPr>
            <a:r>
              <a:rPr lang="en-US" sz="1100" dirty="0" smtClean="0">
                <a:latin typeface="Huawei Sans" panose="020C0503030203020204" pitchFamily="34" charset="0"/>
              </a:rPr>
              <a:t>Hotel</a:t>
            </a:r>
            <a:endParaRPr lang="en-US" altLang="zh-CN" sz="11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6" name="文本框 85"/>
          <p:cNvSpPr txBox="1"/>
          <p:nvPr/>
        </p:nvSpPr>
        <p:spPr bwMode="gray">
          <a:xfrm>
            <a:off x="3016252" y="3850007"/>
            <a:ext cx="1080745" cy="430887"/>
          </a:xfrm>
          <a:prstGeom prst="rect">
            <a:avLst/>
          </a:prstGeom>
          <a:noFill/>
        </p:spPr>
        <p:txBody>
          <a:bodyPr wrap="none" rtlCol="0">
            <a:spAutoFit/>
          </a:bodyPr>
          <a:lstStyle/>
          <a:p>
            <a:pPr algn="ctr"/>
            <a:r>
              <a:rPr lang="en-US" sz="1100" dirty="0" smtClean="0">
                <a:latin typeface="Huawei Sans" panose="020C0503030203020204" pitchFamily="34" charset="0"/>
              </a:rPr>
              <a:t>Small/Midsize</a:t>
            </a:r>
          </a:p>
          <a:p>
            <a:pPr algn="ctr"/>
            <a:r>
              <a:rPr lang="en-US" sz="1100" dirty="0" smtClean="0">
                <a:latin typeface="Huawei Sans" panose="020C0503030203020204" pitchFamily="34" charset="0"/>
              </a:rPr>
              <a:t>enterprise</a:t>
            </a:r>
            <a:endParaRPr lang="en-US" altLang="zh-CN" sz="11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7" name="文本框 86"/>
          <p:cNvSpPr txBox="1"/>
          <p:nvPr/>
        </p:nvSpPr>
        <p:spPr bwMode="gray">
          <a:xfrm>
            <a:off x="1044106" y="3850007"/>
            <a:ext cx="1402316" cy="430887"/>
          </a:xfrm>
          <a:prstGeom prst="rect">
            <a:avLst/>
          </a:prstGeom>
          <a:noFill/>
        </p:spPr>
        <p:txBody>
          <a:bodyPr wrap="square" rtlCol="0">
            <a:spAutoFit/>
          </a:bodyPr>
          <a:lstStyle/>
          <a:p>
            <a:pPr marL="212657" indent="-212657" algn="ctr" defTabSz="1218194" fontAlgn="auto">
              <a:spcBef>
                <a:spcPts val="0"/>
              </a:spcBef>
              <a:spcAft>
                <a:spcPts val="0"/>
              </a:spcAft>
              <a:defRPr/>
            </a:pPr>
            <a:r>
              <a:rPr lang="en-US" sz="1100" dirty="0" smtClean="0">
                <a:latin typeface="Huawei Sans" panose="020C0503030203020204" pitchFamily="34" charset="0"/>
              </a:rPr>
              <a:t>Primary/Secondary education</a:t>
            </a:r>
            <a:endParaRPr lang="en-US" altLang="zh-CN" sz="11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8" name="文本框 87"/>
          <p:cNvSpPr txBox="1"/>
          <p:nvPr/>
        </p:nvSpPr>
        <p:spPr bwMode="gray">
          <a:xfrm>
            <a:off x="596412" y="3850007"/>
            <a:ext cx="519693" cy="261610"/>
          </a:xfrm>
          <a:prstGeom prst="rect">
            <a:avLst/>
          </a:prstGeom>
          <a:noFill/>
        </p:spPr>
        <p:txBody>
          <a:bodyPr wrap="none" rtlCol="0">
            <a:spAutoFit/>
          </a:bodyPr>
          <a:lstStyle/>
          <a:p>
            <a:pPr marL="212657" indent="-212657" algn="ctr" defTabSz="1218194" fontAlgn="auto">
              <a:spcBef>
                <a:spcPts val="0"/>
              </a:spcBef>
              <a:spcAft>
                <a:spcPts val="0"/>
              </a:spcAft>
              <a:defRPr/>
            </a:pPr>
            <a:r>
              <a:rPr lang="en-US" sz="1100" dirty="0" smtClean="0">
                <a:latin typeface="Huawei Sans" panose="020C0503030203020204" pitchFamily="34" charset="0"/>
              </a:rPr>
              <a:t>Store</a:t>
            </a:r>
            <a:endParaRPr lang="en-US" altLang="zh-CN" sz="11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25639656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t>Full Lifecycle: Planning, Deployment, O&amp;M, and Optimization</a:t>
            </a:r>
            <a:endParaRPr lang="zh-CN" altLang="en-US" dirty="0"/>
          </a:p>
        </p:txBody>
      </p:sp>
      <p:sp>
        <p:nvSpPr>
          <p:cNvPr id="31" name="Right Arrow 28"/>
          <p:cNvSpPr/>
          <p:nvPr/>
        </p:nvSpPr>
        <p:spPr bwMode="gray">
          <a:xfrm>
            <a:off x="446088" y="1493861"/>
            <a:ext cx="11266487" cy="592250"/>
          </a:xfrm>
          <a:prstGeom prst="rightArrow">
            <a:avLst>
              <a:gd name="adj1" fmla="val 100000"/>
              <a:gd name="adj2" fmla="val 37278"/>
            </a:avLst>
          </a:prstGeom>
          <a:gradFill flip="none" rotWithShape="1">
            <a:gsLst>
              <a:gs pos="0">
                <a:srgbClr val="BEE9EE"/>
              </a:gs>
              <a:gs pos="96000">
                <a:srgbClr val="94DAE2"/>
              </a:gs>
            </a:gsLst>
            <a:lin ang="0" scaled="1"/>
            <a:tileRect/>
          </a:gradFill>
          <a:ln w="12700" cap="flat" cmpd="sng" algn="ctr">
            <a:noFill/>
            <a:prstDash val="solid"/>
            <a:miter lim="800000"/>
          </a:ln>
          <a:effectLst/>
        </p:spPr>
        <p:txBody>
          <a:bodyPr lIns="91413" tIns="45705" rIns="91413" bIns="4570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32" name="圆角矩形 31"/>
          <p:cNvSpPr/>
          <p:nvPr/>
        </p:nvSpPr>
        <p:spPr bwMode="gray">
          <a:xfrm>
            <a:off x="671486" y="1565027"/>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Planning (Day 0)</a:t>
            </a:r>
          </a:p>
        </p:txBody>
      </p:sp>
      <p:sp>
        <p:nvSpPr>
          <p:cNvPr id="33" name="圆角矩形 32"/>
          <p:cNvSpPr/>
          <p:nvPr/>
        </p:nvSpPr>
        <p:spPr bwMode="gray">
          <a:xfrm>
            <a:off x="3465486" y="1565027"/>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sym typeface="Huawei Sans" panose="020C0503030203020204" pitchFamily="34" charset="0"/>
              </a:rPr>
              <a:t>Deployment </a:t>
            </a:r>
            <a:r>
              <a:rPr lang="en-US" altLang="zh-CN" sz="1600" kern="0" dirty="0">
                <a:solidFill>
                  <a:srgbClr val="30B5C5"/>
                </a:solidFill>
                <a:sym typeface="Huawei Sans" panose="020C0503030203020204" pitchFamily="34" charset="0"/>
              </a:rPr>
              <a:t>(Day 1-2)</a:t>
            </a:r>
          </a:p>
        </p:txBody>
      </p:sp>
      <p:sp>
        <p:nvSpPr>
          <p:cNvPr id="34" name="圆角矩形 33"/>
          <p:cNvSpPr/>
          <p:nvPr/>
        </p:nvSpPr>
        <p:spPr bwMode="gray">
          <a:xfrm>
            <a:off x="6259486" y="1565027"/>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latin typeface="Huawei Sans"/>
                <a:ea typeface="方正兰亭黑简体"/>
                <a:sym typeface="Huawei Sans" panose="020C0503030203020204" pitchFamily="34" charset="0"/>
              </a:rPr>
              <a:t>O&amp;M (Day </a:t>
            </a:r>
            <a:r>
              <a:rPr lang="en-US" altLang="zh-CN" sz="1600" i="1" kern="0" dirty="0" smtClean="0">
                <a:solidFill>
                  <a:srgbClr val="30B5C5"/>
                </a:solidFill>
                <a:latin typeface="Huawei Sans"/>
                <a:ea typeface="方正兰亭黑简体"/>
                <a:sym typeface="Huawei Sans" panose="020C0503030203020204" pitchFamily="34" charset="0"/>
              </a:rPr>
              <a:t>N</a:t>
            </a:r>
            <a:r>
              <a:rPr lang="en-US" altLang="zh-CN" sz="1600" kern="0" dirty="0" smtClean="0">
                <a:solidFill>
                  <a:srgbClr val="30B5C5"/>
                </a:solidFill>
                <a:latin typeface="Huawei Sans"/>
                <a:ea typeface="方正兰亭黑简体"/>
                <a:sym typeface="Huawei Sans" panose="020C0503030203020204" pitchFamily="34" charset="0"/>
              </a:rPr>
              <a:t>)</a:t>
            </a:r>
            <a:endParaRPr lang="zh-CN" altLang="en-US" sz="1600" kern="0" dirty="0">
              <a:solidFill>
                <a:srgbClr val="30B5C5"/>
              </a:solidFill>
              <a:latin typeface="Huawei Sans"/>
              <a:ea typeface="方正兰亭黑简体"/>
              <a:sym typeface="Huawei Sans" panose="020C0503030203020204" pitchFamily="34" charset="0"/>
            </a:endParaRPr>
          </a:p>
        </p:txBody>
      </p:sp>
      <p:sp>
        <p:nvSpPr>
          <p:cNvPr id="35" name="圆角矩形 34"/>
          <p:cNvSpPr/>
          <p:nvPr/>
        </p:nvSpPr>
        <p:spPr bwMode="gray">
          <a:xfrm>
            <a:off x="9053486" y="1565027"/>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latin typeface="Huawei Sans"/>
                <a:ea typeface="方正兰亭黑简体"/>
                <a:sym typeface="Huawei Sans" panose="020C0503030203020204" pitchFamily="34" charset="0"/>
              </a:rPr>
              <a:t>Optimization (Day </a:t>
            </a:r>
            <a:r>
              <a:rPr lang="en-US" altLang="zh-CN" sz="1600" i="1" kern="0" dirty="0" smtClean="0">
                <a:solidFill>
                  <a:srgbClr val="30B5C5"/>
                </a:solidFill>
                <a:latin typeface="Huawei Sans"/>
                <a:ea typeface="方正兰亭黑简体"/>
                <a:sym typeface="Huawei Sans" panose="020C0503030203020204" pitchFamily="34" charset="0"/>
              </a:rPr>
              <a:t>N)</a:t>
            </a:r>
            <a:endParaRPr lang="zh-CN" altLang="en-US" sz="1600" kern="0" dirty="0">
              <a:solidFill>
                <a:srgbClr val="30B5C5"/>
              </a:solidFill>
              <a:latin typeface="Huawei Sans"/>
              <a:ea typeface="方正兰亭黑简体"/>
              <a:sym typeface="Huawei Sans" panose="020C0503030203020204" pitchFamily="34" charset="0"/>
            </a:endParaRPr>
          </a:p>
        </p:txBody>
      </p:sp>
      <p:sp>
        <p:nvSpPr>
          <p:cNvPr id="36" name="圆角矩形 35"/>
          <p:cNvSpPr/>
          <p:nvPr/>
        </p:nvSpPr>
        <p:spPr bwMode="gray">
          <a:xfrm>
            <a:off x="671486" y="2127258"/>
            <a:ext cx="2317553" cy="3534633"/>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marR="0" lvl="0" indent="-182563" defTabSz="914400" eaLnBrk="1" fontAlgn="auto"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smtClean="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37" name="圆角矩形 36"/>
          <p:cNvSpPr/>
          <p:nvPr/>
        </p:nvSpPr>
        <p:spPr bwMode="gray">
          <a:xfrm>
            <a:off x="991732" y="2997680"/>
            <a:ext cx="1677060" cy="338555"/>
          </a:xfrm>
          <a:prstGeom prst="roundRect">
            <a:avLst/>
          </a:prstGeom>
          <a:solidFill>
            <a:srgbClr val="FDD351"/>
          </a:solidFill>
          <a:ln w="12700" cap="flat" cmpd="sng" algn="ctr">
            <a:noFill/>
            <a:prstDash val="solid"/>
            <a:miter lim="800000"/>
          </a:ln>
          <a:effectLst/>
        </p:spPr>
        <p:txBody>
          <a:bodyPr lIns="0" tIns="0" rIns="0" bIns="0" rtlCol="0" anchor="ctr"/>
          <a:lstStyle/>
          <a:p>
            <a:pPr lvl="0" algn="ctr"/>
            <a:r>
              <a:rPr lang="en-US" altLang="zh-CN" sz="1200" dirty="0">
                <a:solidFill>
                  <a:prstClr val="black"/>
                </a:solidFill>
                <a:latin typeface="Huawei Sans" panose="020C0503030203020204" pitchFamily="34" charset="0"/>
              </a:rPr>
              <a:t>Wired network planning</a:t>
            </a:r>
          </a:p>
        </p:txBody>
      </p:sp>
      <p:sp>
        <p:nvSpPr>
          <p:cNvPr id="38" name="圆角矩形 37"/>
          <p:cNvSpPr/>
          <p:nvPr/>
        </p:nvSpPr>
        <p:spPr bwMode="gray">
          <a:xfrm>
            <a:off x="991732" y="3761425"/>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defTabSz="914400">
              <a:defRPr/>
            </a:pPr>
            <a:r>
              <a:rPr lang="en-US" altLang="zh-CN" sz="1200" dirty="0">
                <a:solidFill>
                  <a:prstClr val="white"/>
                </a:solidFill>
                <a:latin typeface="Huawei Sans" panose="020C0503030203020204" pitchFamily="34" charset="0"/>
                <a:sym typeface="Huawei Sans" panose="020C0503030203020204" pitchFamily="34" charset="0"/>
              </a:rPr>
              <a:t>Site design</a:t>
            </a:r>
          </a:p>
        </p:txBody>
      </p:sp>
      <p:sp>
        <p:nvSpPr>
          <p:cNvPr id="39" name="圆角矩形 38"/>
          <p:cNvSpPr/>
          <p:nvPr/>
        </p:nvSpPr>
        <p:spPr bwMode="gray">
          <a:xfrm>
            <a:off x="991732" y="4525171"/>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Network resource planning</a:t>
            </a:r>
          </a:p>
        </p:txBody>
      </p:sp>
      <p:sp>
        <p:nvSpPr>
          <p:cNvPr id="40" name="圆角矩形 39"/>
          <p:cNvSpPr/>
          <p:nvPr/>
        </p:nvSpPr>
        <p:spPr bwMode="gray">
          <a:xfrm>
            <a:off x="991732" y="2233935"/>
            <a:ext cx="1677060" cy="338555"/>
          </a:xfrm>
          <a:prstGeom prst="roundRect">
            <a:avLst/>
          </a:prstGeom>
          <a:solidFill>
            <a:srgbClr val="FDD351"/>
          </a:solidFill>
          <a:ln w="12700" cap="flat" cmpd="sng" algn="ctr">
            <a:noFill/>
            <a:prstDash val="solid"/>
            <a:miter lim="800000"/>
          </a:ln>
          <a:effectLst/>
        </p:spPr>
        <p:txBody>
          <a:bodyPr lIns="0" tIns="0" rIns="0" bIns="0" rtlCol="0" anchor="ctr"/>
          <a:lstStyle/>
          <a:p>
            <a:pPr lvl="0" algn="ctr"/>
            <a:r>
              <a:rPr lang="en-US" altLang="zh-CN" sz="1200" dirty="0">
                <a:solidFill>
                  <a:prstClr val="black"/>
                </a:solidFill>
                <a:latin typeface="Huawei Sans" panose="020C0503030203020204" pitchFamily="34" charset="0"/>
              </a:rPr>
              <a:t>Wireless network planning</a:t>
            </a:r>
          </a:p>
        </p:txBody>
      </p:sp>
      <p:sp>
        <p:nvSpPr>
          <p:cNvPr id="41" name="圆角矩形 40"/>
          <p:cNvSpPr/>
          <p:nvPr/>
        </p:nvSpPr>
        <p:spPr bwMode="gray">
          <a:xfrm>
            <a:off x="3465486" y="2127258"/>
            <a:ext cx="2317553" cy="3534633"/>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marR="0" lvl="0" indent="-182563" defTabSz="914400" eaLnBrk="1" fontAlgn="auto"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smtClean="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42" name="圆角矩形 41"/>
          <p:cNvSpPr/>
          <p:nvPr/>
        </p:nvSpPr>
        <p:spPr bwMode="gray">
          <a:xfrm>
            <a:off x="3785732" y="2997680"/>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Physical network deployment</a:t>
            </a:r>
          </a:p>
        </p:txBody>
      </p:sp>
      <p:sp>
        <p:nvSpPr>
          <p:cNvPr id="43" name="圆角矩形 42"/>
          <p:cNvSpPr/>
          <p:nvPr/>
        </p:nvSpPr>
        <p:spPr bwMode="gray">
          <a:xfrm>
            <a:off x="3785732" y="3761425"/>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Virtual network deployment</a:t>
            </a:r>
          </a:p>
        </p:txBody>
      </p:sp>
      <p:sp>
        <p:nvSpPr>
          <p:cNvPr id="44" name="圆角矩形 43"/>
          <p:cNvSpPr/>
          <p:nvPr/>
        </p:nvSpPr>
        <p:spPr bwMode="gray">
          <a:xfrm>
            <a:off x="3785732" y="4525171"/>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Service policy provisioning</a:t>
            </a:r>
          </a:p>
        </p:txBody>
      </p:sp>
      <p:sp>
        <p:nvSpPr>
          <p:cNvPr id="45" name="圆角矩形 44"/>
          <p:cNvSpPr/>
          <p:nvPr/>
        </p:nvSpPr>
        <p:spPr bwMode="gray">
          <a:xfrm>
            <a:off x="3785732" y="2233935"/>
            <a:ext cx="1677060" cy="338555"/>
          </a:xfrm>
          <a:prstGeom prst="roundRect">
            <a:avLst/>
          </a:prstGeom>
          <a:solidFill>
            <a:srgbClr val="FDD351"/>
          </a:solidFill>
          <a:ln w="12700" cap="flat" cmpd="sng" algn="ctr">
            <a:noFill/>
            <a:prstDash val="solid"/>
            <a:miter lim="800000"/>
          </a:ln>
          <a:effectLst/>
        </p:spPr>
        <p:txBody>
          <a:bodyPr lIns="0" tIns="0" rIns="0" bIns="0" rtlCol="0" anchor="ctr"/>
          <a:lstStyle/>
          <a:p>
            <a:pPr lvl="0" algn="ctr"/>
            <a:r>
              <a:rPr lang="en-US" altLang="zh-CN" sz="1200" dirty="0">
                <a:solidFill>
                  <a:prstClr val="black"/>
                </a:solidFill>
                <a:latin typeface="Huawei Sans" panose="020C0503030203020204" pitchFamily="34" charset="0"/>
              </a:rPr>
              <a:t>Hardware installation</a:t>
            </a:r>
          </a:p>
        </p:txBody>
      </p:sp>
      <p:sp>
        <p:nvSpPr>
          <p:cNvPr id="46" name="圆角矩形 45"/>
          <p:cNvSpPr/>
          <p:nvPr/>
        </p:nvSpPr>
        <p:spPr bwMode="gray">
          <a:xfrm>
            <a:off x="6259486" y="2127258"/>
            <a:ext cx="2317553" cy="3534633"/>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marR="0" lvl="0" indent="-182563" defTabSz="914400" eaLnBrk="1" fontAlgn="auto"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smtClean="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47" name="圆角矩形 46"/>
          <p:cNvSpPr/>
          <p:nvPr/>
        </p:nvSpPr>
        <p:spPr bwMode="gray">
          <a:xfrm>
            <a:off x="6579732" y="2822580"/>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smtClean="0">
                <a:solidFill>
                  <a:prstClr val="white"/>
                </a:solidFill>
                <a:latin typeface="Huawei Sans" panose="020C0503030203020204" pitchFamily="34" charset="0"/>
              </a:rPr>
              <a:t>Routine </a:t>
            </a:r>
            <a:r>
              <a:rPr lang="en-US" altLang="zh-CN" sz="1200" dirty="0">
                <a:solidFill>
                  <a:prstClr val="white"/>
                </a:solidFill>
                <a:latin typeface="Huawei Sans" panose="020C0503030203020204" pitchFamily="34" charset="0"/>
              </a:rPr>
              <a:t>device maintenance</a:t>
            </a:r>
          </a:p>
        </p:txBody>
      </p:sp>
      <p:sp>
        <p:nvSpPr>
          <p:cNvPr id="48" name="圆角矩形 47"/>
          <p:cNvSpPr/>
          <p:nvPr/>
        </p:nvSpPr>
        <p:spPr bwMode="gray">
          <a:xfrm>
            <a:off x="6579732" y="3411225"/>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System maintenance (controller)</a:t>
            </a:r>
          </a:p>
        </p:txBody>
      </p:sp>
      <p:sp>
        <p:nvSpPr>
          <p:cNvPr id="49" name="圆角矩形 48"/>
          <p:cNvSpPr/>
          <p:nvPr/>
        </p:nvSpPr>
        <p:spPr bwMode="gray">
          <a:xfrm>
            <a:off x="6579732" y="3999870"/>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User experience visibility</a:t>
            </a:r>
          </a:p>
        </p:txBody>
      </p:sp>
      <p:sp>
        <p:nvSpPr>
          <p:cNvPr id="50" name="圆角矩形 49"/>
          <p:cNvSpPr/>
          <p:nvPr/>
        </p:nvSpPr>
        <p:spPr bwMode="gray">
          <a:xfrm>
            <a:off x="6579732" y="2233935"/>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Network monitoring</a:t>
            </a:r>
          </a:p>
        </p:txBody>
      </p:sp>
      <p:sp>
        <p:nvSpPr>
          <p:cNvPr id="51" name="圆角矩形 50"/>
          <p:cNvSpPr/>
          <p:nvPr/>
        </p:nvSpPr>
        <p:spPr bwMode="gray">
          <a:xfrm>
            <a:off x="9053486" y="2127258"/>
            <a:ext cx="2317553" cy="3534633"/>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marR="0" lvl="0" indent="-182563" defTabSz="914400" eaLnBrk="1" fontAlgn="auto"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smtClean="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52" name="圆角矩形 51"/>
          <p:cNvSpPr/>
          <p:nvPr/>
        </p:nvSpPr>
        <p:spPr bwMode="gray">
          <a:xfrm>
            <a:off x="9373732" y="2233935"/>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Network </a:t>
            </a:r>
          </a:p>
          <a:p>
            <a:pPr lvl="0" algn="ctr"/>
            <a:r>
              <a:rPr lang="en-US" altLang="zh-CN" sz="1200" dirty="0">
                <a:solidFill>
                  <a:prstClr val="white"/>
                </a:solidFill>
                <a:latin typeface="Huawei Sans" panose="020C0503030203020204" pitchFamily="34" charset="0"/>
              </a:rPr>
              <a:t>optimization</a:t>
            </a:r>
          </a:p>
        </p:txBody>
      </p:sp>
      <p:sp>
        <p:nvSpPr>
          <p:cNvPr id="53" name="文本框 52"/>
          <p:cNvSpPr txBox="1"/>
          <p:nvPr/>
        </p:nvSpPr>
        <p:spPr bwMode="gray">
          <a:xfrm>
            <a:off x="1226588" y="2568587"/>
            <a:ext cx="1212191"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lumMod val="65000"/>
                  </a:prstClr>
                </a:solidFill>
                <a:effectLst/>
                <a:uLnTx/>
                <a:uFillTx/>
                <a:cs typeface="+mn-ea"/>
                <a:sym typeface="Huawei Sans" panose="020C0503030203020204" pitchFamily="34" charset="0"/>
              </a:rPr>
              <a:t>WLAN Planner</a:t>
            </a:r>
            <a:endParaRPr kumimoji="0" lang="zh-CN" altLang="en-US" sz="1200" b="0" i="0" u="none" strike="noStrike" kern="0" cap="none" spc="0" normalizeH="0" baseline="0" noProof="0" dirty="0" smtClean="0">
              <a:ln>
                <a:noFill/>
              </a:ln>
              <a:solidFill>
                <a:prstClr val="white">
                  <a:lumMod val="65000"/>
                </a:prstClr>
              </a:solidFill>
              <a:effectLst/>
              <a:uLnTx/>
              <a:uFillTx/>
              <a:sym typeface="Huawei Sans" panose="020C0503030203020204" pitchFamily="34" charset="0"/>
            </a:endParaRPr>
          </a:p>
        </p:txBody>
      </p:sp>
      <p:sp>
        <p:nvSpPr>
          <p:cNvPr id="54" name="文本框 53"/>
          <p:cNvSpPr txBox="1"/>
          <p:nvPr/>
        </p:nvSpPr>
        <p:spPr bwMode="gray">
          <a:xfrm>
            <a:off x="1144037" y="3332332"/>
            <a:ext cx="1377301"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lumMod val="65000"/>
                  </a:prstClr>
                </a:solidFill>
                <a:effectLst/>
                <a:uLnTx/>
                <a:uFillTx/>
                <a:cs typeface="+mn-ea"/>
                <a:sym typeface="Huawei Sans" panose="020C0503030203020204" pitchFamily="34" charset="0"/>
              </a:rPr>
              <a:t>Manual</a:t>
            </a:r>
            <a:r>
              <a:rPr kumimoji="0" lang="en-US" altLang="zh-CN" sz="1200" b="0" i="0" u="none" strike="noStrike" kern="0" cap="none" spc="0" normalizeH="0" noProof="0" dirty="0" smtClean="0">
                <a:ln>
                  <a:noFill/>
                </a:ln>
                <a:solidFill>
                  <a:prstClr val="white">
                    <a:lumMod val="65000"/>
                  </a:prstClr>
                </a:solidFill>
                <a:effectLst/>
                <a:uLnTx/>
                <a:uFillTx/>
                <a:cs typeface="+mn-ea"/>
                <a:sym typeface="Huawei Sans" panose="020C0503030203020204" pitchFamily="34" charset="0"/>
              </a:rPr>
              <a:t> planning</a:t>
            </a:r>
            <a:endParaRPr kumimoji="0" lang="zh-CN" altLang="en-US" sz="1200" b="0" i="0" u="none" strike="noStrike" kern="0" cap="none" spc="0" normalizeH="0" baseline="0" noProof="0" dirty="0" smtClean="0">
              <a:ln>
                <a:noFill/>
              </a:ln>
              <a:solidFill>
                <a:prstClr val="white">
                  <a:lumMod val="65000"/>
                </a:prstClr>
              </a:solidFill>
              <a:effectLst/>
              <a:uLnTx/>
              <a:uFillTx/>
              <a:sym typeface="Huawei Sans" panose="020C0503030203020204" pitchFamily="34" charset="0"/>
            </a:endParaRPr>
          </a:p>
        </p:txBody>
      </p:sp>
      <p:sp>
        <p:nvSpPr>
          <p:cNvPr id="55" name="文本框 54"/>
          <p:cNvSpPr txBox="1"/>
          <p:nvPr/>
        </p:nvSpPr>
        <p:spPr bwMode="gray">
          <a:xfrm>
            <a:off x="3853055" y="2564808"/>
            <a:ext cx="1542410" cy="276999"/>
          </a:xfrm>
          <a:prstGeom prst="rect">
            <a:avLst/>
          </a:prstGeom>
          <a:noFill/>
        </p:spPr>
        <p:txBody>
          <a:bodyPr wrap="none" rtlCol="0">
            <a:spAutoFit/>
          </a:bodyPr>
          <a:lstStyle/>
          <a:p>
            <a:pPr lvl="0" algn="ctr" defTabSz="914400">
              <a:defRPr/>
            </a:pPr>
            <a:r>
              <a:rPr lang="en-US" altLang="zh-CN" sz="1200" kern="0" dirty="0">
                <a:solidFill>
                  <a:prstClr val="white">
                    <a:lumMod val="65000"/>
                  </a:prstClr>
                </a:solidFill>
                <a:cs typeface="+mn-ea"/>
                <a:sym typeface="Huawei Sans" panose="020C0503030203020204" pitchFamily="34" charset="0"/>
              </a:rPr>
              <a:t>Manual installation</a:t>
            </a:r>
          </a:p>
        </p:txBody>
      </p:sp>
      <p:sp>
        <p:nvSpPr>
          <p:cNvPr id="56" name="圆角矩形 55"/>
          <p:cNvSpPr/>
          <p:nvPr/>
        </p:nvSpPr>
        <p:spPr bwMode="gray">
          <a:xfrm>
            <a:off x="6579732" y="4588515"/>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Exception </a:t>
            </a:r>
          </a:p>
          <a:p>
            <a:pPr lvl="0" algn="ctr"/>
            <a:r>
              <a:rPr lang="en-US" altLang="zh-CN" sz="1200" dirty="0" smtClean="0">
                <a:solidFill>
                  <a:prstClr val="white"/>
                </a:solidFill>
                <a:latin typeface="Huawei Sans" panose="020C0503030203020204" pitchFamily="34" charset="0"/>
              </a:rPr>
              <a:t>identification</a:t>
            </a:r>
            <a:endParaRPr lang="en-US" altLang="zh-CN" sz="1200" dirty="0">
              <a:solidFill>
                <a:prstClr val="white"/>
              </a:solidFill>
              <a:latin typeface="Huawei Sans" panose="020C0503030203020204" pitchFamily="34" charset="0"/>
            </a:endParaRPr>
          </a:p>
        </p:txBody>
      </p:sp>
      <p:sp>
        <p:nvSpPr>
          <p:cNvPr id="57" name="圆角矩形 56"/>
          <p:cNvSpPr/>
          <p:nvPr/>
        </p:nvSpPr>
        <p:spPr bwMode="gray">
          <a:xfrm>
            <a:off x="6579732" y="5177160"/>
            <a:ext cx="1677060" cy="338555"/>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Fault demarcation</a:t>
            </a:r>
          </a:p>
        </p:txBody>
      </p:sp>
      <p:sp>
        <p:nvSpPr>
          <p:cNvPr id="58" name="圆角矩形 57"/>
          <p:cNvSpPr/>
          <p:nvPr/>
        </p:nvSpPr>
        <p:spPr bwMode="gray">
          <a:xfrm>
            <a:off x="4678118" y="5896683"/>
            <a:ext cx="6692921" cy="227881"/>
          </a:xfrm>
          <a:prstGeom prst="roundRect">
            <a:avLst/>
          </a:prstGeom>
          <a:solidFill>
            <a:srgbClr val="30B5C5"/>
          </a:solidFill>
          <a:ln w="12700" cap="flat" cmpd="sng" algn="ctr">
            <a:noFill/>
            <a:prstDash val="solid"/>
            <a:miter lim="800000"/>
          </a:ln>
          <a:effectLst/>
        </p:spPr>
        <p:txBody>
          <a:bodyPr lIns="0" tIns="0" rIns="0" bIns="0" rtlCol="0" anchor="ctr"/>
          <a:lstStyle/>
          <a:p>
            <a:pPr lvl="0" algn="r" defTabSz="914400">
              <a:defRPr/>
            </a:pPr>
            <a:r>
              <a:rPr lang="en-US" altLang="zh-CN" sz="1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green part indicates the network lifecycle management service provided by </a:t>
            </a:r>
            <a:r>
              <a:rPr lang="en-US" altLang="zh-CN" sz="1100" kern="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altLang="zh-CN" sz="1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NCE-Campus.</a:t>
            </a:r>
            <a:endParaRPr kumimoji="0" lang="zh-CN" altLang="en-US" sz="11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940954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t>Full Convergence: One Controller Manages Both LAN and WAN</a:t>
            </a:r>
            <a:endParaRPr lang="zh-CN" altLang="en-US" dirty="0"/>
          </a:p>
        </p:txBody>
      </p:sp>
      <p:sp>
        <p:nvSpPr>
          <p:cNvPr id="8" name="圆角矩形 7"/>
          <p:cNvSpPr/>
          <p:nvPr/>
        </p:nvSpPr>
        <p:spPr bwMode="gray">
          <a:xfrm>
            <a:off x="518479" y="3878497"/>
            <a:ext cx="5483869" cy="2150331"/>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Simple </a:t>
            </a: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
        <p:nvSpPr>
          <p:cNvPr id="10" name="圆角矩形 9"/>
          <p:cNvSpPr/>
          <p:nvPr/>
        </p:nvSpPr>
        <p:spPr bwMode="gray">
          <a:xfrm>
            <a:off x="6156571" y="3859184"/>
            <a:ext cx="5483869" cy="2150331"/>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Value extension</a:t>
            </a:r>
          </a:p>
        </p:txBody>
      </p:sp>
      <p:grpSp>
        <p:nvGrpSpPr>
          <p:cNvPr id="60" name="组合 59"/>
          <p:cNvGrpSpPr/>
          <p:nvPr/>
        </p:nvGrpSpPr>
        <p:grpSpPr bwMode="gray">
          <a:xfrm>
            <a:off x="7934029" y="1704839"/>
            <a:ext cx="3723426" cy="2269558"/>
            <a:chOff x="8021074" y="1952754"/>
            <a:chExt cx="3723426" cy="2138666"/>
          </a:xfrm>
        </p:grpSpPr>
        <p:sp>
          <p:nvSpPr>
            <p:cNvPr id="9" name="圆角矩形 8"/>
            <p:cNvSpPr/>
            <p:nvPr/>
          </p:nvSpPr>
          <p:spPr bwMode="gray">
            <a:xfrm>
              <a:off x="8114784" y="1952754"/>
              <a:ext cx="3629716" cy="2138666"/>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Forwarding-control separation</a:t>
              </a:r>
            </a:p>
          </p:txBody>
        </p:sp>
        <p:sp>
          <p:nvSpPr>
            <p:cNvPr id="24" name="矩形 23"/>
            <p:cNvSpPr/>
            <p:nvPr/>
          </p:nvSpPr>
          <p:spPr bwMode="gray">
            <a:xfrm>
              <a:off x="8114784" y="3448746"/>
              <a:ext cx="3629716" cy="430887"/>
            </a:xfrm>
            <a:prstGeom prst="rect">
              <a:avLst/>
            </a:prstGeom>
          </p:spPr>
          <p:txBody>
            <a:bodyPr wrap="square">
              <a:spAutoFit/>
            </a:bodyPr>
            <a:lstStyle/>
            <a:p>
              <a:pPr lvl="0" algn="ctr"/>
              <a:r>
                <a:rPr lang="en-US" altLang="zh-CN" sz="1100" dirty="0">
                  <a:solidFill>
                    <a:prstClr val="black"/>
                  </a:solidFill>
                  <a:latin typeface="Huawei Sans" panose="020C0503030203020204" pitchFamily="34" charset="0"/>
                </a:rPr>
                <a:t>Central management of the control plane implements </a:t>
              </a:r>
            </a:p>
            <a:p>
              <a:pPr lvl="0" algn="ctr"/>
              <a:r>
                <a:rPr lang="en-US" altLang="zh-CN" sz="1100" dirty="0">
                  <a:solidFill>
                    <a:prstClr val="black"/>
                  </a:solidFill>
                  <a:latin typeface="Huawei Sans" panose="020C0503030203020204" pitchFamily="34" charset="0"/>
                </a:rPr>
                <a:t>flexible control while improving scalability</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梯形 24"/>
            <p:cNvSpPr/>
            <p:nvPr/>
          </p:nvSpPr>
          <p:spPr bwMode="gray">
            <a:xfrm>
              <a:off x="8841574" y="2688591"/>
              <a:ext cx="2425183" cy="628950"/>
            </a:xfrm>
            <a:prstGeom prst="trapezoid">
              <a:avLst>
                <a:gd name="adj" fmla="val 22961"/>
              </a:avLst>
            </a:prstGeom>
            <a:gradFill flip="none" rotWithShape="1">
              <a:gsLst>
                <a:gs pos="0">
                  <a:schemeClr val="bg1">
                    <a:alpha val="0"/>
                  </a:schemeClr>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梯形 25"/>
            <p:cNvSpPr/>
            <p:nvPr/>
          </p:nvSpPr>
          <p:spPr bwMode="gray">
            <a:xfrm>
              <a:off x="8966097" y="2049671"/>
              <a:ext cx="2176136" cy="520939"/>
            </a:xfrm>
            <a:prstGeom prst="trapezoid">
              <a:avLst>
                <a:gd name="adj" fmla="val 22961"/>
              </a:avLst>
            </a:prstGeom>
            <a:gradFill flip="none" rotWithShape="1">
              <a:gsLst>
                <a:gs pos="0">
                  <a:schemeClr val="bg1">
                    <a:alpha val="4000"/>
                  </a:schemeClr>
                </a:gs>
                <a:gs pos="100000">
                  <a:srgbClr val="FFD17D"/>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8160535" y="2253550"/>
              <a:ext cx="748923" cy="461665"/>
            </a:xfrm>
            <a:prstGeom prst="rect">
              <a:avLst/>
            </a:prstGeom>
            <a:noFill/>
          </p:spPr>
          <p:txBody>
            <a:bodyPr wrap="none" rtlCol="0">
              <a:spAutoFit/>
            </a:bodyPr>
            <a:lstStyle/>
            <a:p>
              <a:pPr lvl="0" algn="ctr"/>
              <a:r>
                <a:rPr lang="en-US" altLang="zh-CN" sz="1200" dirty="0">
                  <a:solidFill>
                    <a:prstClr val="black"/>
                  </a:solidFill>
                  <a:latin typeface="Huawei Sans" panose="020C0503030203020204" pitchFamily="34" charset="0"/>
                </a:rPr>
                <a:t>Control </a:t>
              </a:r>
            </a:p>
            <a:p>
              <a:pPr lvl="0" algn="ctr"/>
              <a:r>
                <a:rPr lang="en-US" altLang="zh-CN" sz="1200" dirty="0">
                  <a:solidFill>
                    <a:prstClr val="black"/>
                  </a:solidFill>
                  <a:latin typeface="Huawei Sans" panose="020C0503030203020204" pitchFamily="34" charset="0"/>
                </a:rPr>
                <a:t>plane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8021074" y="2875206"/>
              <a:ext cx="1027846" cy="461665"/>
            </a:xfrm>
            <a:prstGeom prst="rect">
              <a:avLst/>
            </a:prstGeom>
            <a:noFill/>
          </p:spPr>
          <p:txBody>
            <a:bodyPr wrap="none" rtlCol="0">
              <a:spAutoFit/>
            </a:bodyPr>
            <a:lstStyle/>
            <a:p>
              <a:pPr algn="ctr"/>
              <a:r>
                <a:rPr lang="en-US" altLang="zh-CN" sz="1200" dirty="0">
                  <a:latin typeface="Huawei Sans" panose="020C0503030203020204" pitchFamily="34" charset="0"/>
                </a:rPr>
                <a:t>Forwarding </a:t>
              </a:r>
            </a:p>
            <a:p>
              <a:pPr algn="ctr"/>
              <a:r>
                <a:rPr lang="en-US" altLang="zh-CN" sz="1200" dirty="0">
                  <a:latin typeface="Huawei Sans" panose="020C0503030203020204" pitchFamily="34" charset="0"/>
                </a:rPr>
                <a:t>plane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9819099" y="2131628"/>
              <a:ext cx="1739579" cy="307777"/>
            </a:xfrm>
            <a:prstGeom prst="rect">
              <a:avLst/>
            </a:prstGeom>
            <a:noFill/>
          </p:spPr>
          <p:txBody>
            <a:bodyPr wrap="none" rtlCol="0">
              <a:spAutoFit/>
            </a:bodyPr>
            <a:lstStyle/>
            <a:p>
              <a:r>
                <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Regional controller</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71054" y="3017568"/>
              <a:ext cx="251914" cy="206569"/>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979235" y="2656411"/>
              <a:ext cx="251914" cy="206569"/>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06644" y="3017568"/>
              <a:ext cx="251914" cy="206569"/>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455319" y="2147350"/>
              <a:ext cx="335297" cy="274944"/>
            </a:xfrm>
            <a:prstGeom prst="rect">
              <a:avLst/>
            </a:prstGeom>
          </p:spPr>
        </p:pic>
        <p:cxnSp>
          <p:nvCxnSpPr>
            <p:cNvPr id="34" name="直接箭头连接符 33"/>
            <p:cNvCxnSpPr/>
            <p:nvPr/>
          </p:nvCxnSpPr>
          <p:spPr bwMode="gray">
            <a:xfrm flipV="1">
              <a:off x="9622968" y="2748686"/>
              <a:ext cx="328752" cy="273401"/>
            </a:xfrm>
            <a:prstGeom prst="straightConnector1">
              <a:avLst/>
            </a:prstGeom>
            <a:ln>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a:off x="9658590" y="3120853"/>
              <a:ext cx="712433" cy="0"/>
            </a:xfrm>
            <a:prstGeom prst="straightConnector1">
              <a:avLst/>
            </a:prstGeom>
            <a:ln>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bwMode="gray">
            <a:xfrm flipH="1" flipV="1">
              <a:off x="10258664" y="2776056"/>
              <a:ext cx="241402" cy="213315"/>
            </a:xfrm>
            <a:prstGeom prst="straightConnector1">
              <a:avLst/>
            </a:prstGeom>
            <a:ln>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bwMode="gray">
          <a:xfrm>
            <a:off x="518479" y="5205602"/>
            <a:ext cx="5483868" cy="461665"/>
          </a:xfrm>
          <a:prstGeom prst="rect">
            <a:avLst/>
          </a:prstGeom>
        </p:spPr>
        <p:txBody>
          <a:bodyPr wrap="square">
            <a:spAutoFit/>
          </a:bodyPr>
          <a:lstStyle/>
          <a:p>
            <a:pPr lvl="0" algn="ctr"/>
            <a:r>
              <a:rPr lang="en-US" altLang="zh-CN" sz="1200" dirty="0" smtClean="0">
                <a:solidFill>
                  <a:prstClr val="black"/>
                </a:solidFill>
                <a:latin typeface="Huawei Sans" panose="020C0503030203020204" pitchFamily="34" charset="0"/>
              </a:rPr>
              <a:t>Visibility into network </a:t>
            </a:r>
            <a:r>
              <a:rPr lang="en-US" altLang="zh-CN" sz="1200" dirty="0">
                <a:solidFill>
                  <a:prstClr val="black"/>
                </a:solidFill>
                <a:latin typeface="Huawei Sans" panose="020C0503030203020204" pitchFamily="34" charset="0"/>
              </a:rPr>
              <a:t>service </a:t>
            </a:r>
            <a:r>
              <a:rPr lang="en-US" altLang="zh-CN" sz="1200" dirty="0" smtClean="0">
                <a:solidFill>
                  <a:prstClr val="black"/>
                </a:solidFill>
                <a:latin typeface="Huawei Sans" panose="020C0503030203020204" pitchFamily="34" charset="0"/>
              </a:rPr>
              <a:t>data, thereby easily monitoring and analyzing </a:t>
            </a:r>
            <a:r>
              <a:rPr lang="en-US" altLang="zh-CN" sz="1200" dirty="0">
                <a:solidFill>
                  <a:prstClr val="black"/>
                </a:solidFill>
                <a:latin typeface="Huawei Sans" panose="020C0503030203020204" pitchFamily="34" charset="0"/>
              </a:rPr>
              <a:t>the status of the entire network</a:t>
            </a:r>
          </a:p>
        </p:txBody>
      </p:sp>
      <p:sp>
        <p:nvSpPr>
          <p:cNvPr id="38" name="矩形 37"/>
          <p:cNvSpPr/>
          <p:nvPr/>
        </p:nvSpPr>
        <p:spPr bwMode="gray">
          <a:xfrm>
            <a:off x="6156570" y="5269150"/>
            <a:ext cx="5483870" cy="461665"/>
          </a:xfrm>
          <a:prstGeom prst="rect">
            <a:avLst/>
          </a:prstGeom>
        </p:spPr>
        <p:txBody>
          <a:bodyPr wrap="square">
            <a:spAutoFit/>
          </a:bodyPr>
          <a:lstStyle/>
          <a:p>
            <a:pPr lvl="0" algn="ctr"/>
            <a:r>
              <a:rPr lang="en-US" altLang="zh-CN" sz="1200" dirty="0">
                <a:solidFill>
                  <a:prstClr val="black"/>
                </a:solidFill>
                <a:latin typeface="Huawei Sans" panose="020C0503030203020204" pitchFamily="34" charset="0"/>
              </a:rPr>
              <a:t>Services provided by the carrier can be extended from WAN to LAN and even value-added </a:t>
            </a:r>
            <a:r>
              <a:rPr lang="en-US" altLang="zh-CN" sz="1200" dirty="0" smtClean="0">
                <a:solidFill>
                  <a:prstClr val="black"/>
                </a:solidFill>
                <a:latin typeface="Huawei Sans" panose="020C0503030203020204" pitchFamily="34" charset="0"/>
              </a:rPr>
              <a:t>services</a:t>
            </a:r>
            <a:r>
              <a:rPr lang="en-US" altLang="zh-CN" sz="1200" dirty="0">
                <a:solidFill>
                  <a:prstClr val="black"/>
                </a:solidFill>
                <a:latin typeface="Huawei Sans" panose="020C0503030203020204" pitchFamily="34" charset="0"/>
              </a:rPr>
              <a:t>.</a:t>
            </a:r>
          </a:p>
        </p:txBody>
      </p:sp>
      <p:cxnSp>
        <p:nvCxnSpPr>
          <p:cNvPr id="39" name="直接连接符 38"/>
          <p:cNvCxnSpPr/>
          <p:nvPr/>
        </p:nvCxnSpPr>
        <p:spPr bwMode="gray">
          <a:xfrm>
            <a:off x="7300513" y="4787711"/>
            <a:ext cx="319598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bwMode="gray">
          <a:xfrm>
            <a:off x="8545684" y="4510796"/>
            <a:ext cx="873957"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WAN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8547899" y="4774942"/>
            <a:ext cx="803425"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Right Arrow 158"/>
          <p:cNvSpPr/>
          <p:nvPr/>
        </p:nvSpPr>
        <p:spPr bwMode="gray">
          <a:xfrm rot="16200000">
            <a:off x="7288546" y="4305597"/>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bwMode="gray">
          <a:xfrm>
            <a:off x="8006623" y="4056136"/>
            <a:ext cx="1783765" cy="473996"/>
            <a:chOff x="8029120" y="4433006"/>
            <a:chExt cx="1783765" cy="473996"/>
          </a:xfrm>
        </p:grpSpPr>
        <p:sp>
          <p:nvSpPr>
            <p:cNvPr id="44" name="任意多边形 43"/>
            <p:cNvSpPr/>
            <p:nvPr/>
          </p:nvSpPr>
          <p:spPr bwMode="gray">
            <a:xfrm>
              <a:off x="8029120" y="4433006"/>
              <a:ext cx="708913" cy="47399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Private</a:t>
              </a:r>
            </a:p>
            <a:p>
              <a:pPr algn="ct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line</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任意多边形 44"/>
            <p:cNvSpPr/>
            <p:nvPr/>
          </p:nvSpPr>
          <p:spPr bwMode="gray">
            <a:xfrm>
              <a:off x="9103972" y="4433006"/>
              <a:ext cx="708913" cy="47399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Right Arrow 158"/>
          <p:cNvSpPr/>
          <p:nvPr/>
        </p:nvSpPr>
        <p:spPr bwMode="gray">
          <a:xfrm rot="16200000" flipH="1">
            <a:off x="7324341" y="4750804"/>
            <a:ext cx="56181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46"/>
          <p:cNvCxnSpPr/>
          <p:nvPr/>
        </p:nvCxnSpPr>
        <p:spPr bwMode="gray">
          <a:xfrm>
            <a:off x="717936" y="4807024"/>
            <a:ext cx="765094"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747662" y="4530109"/>
            <a:ext cx="873957"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WAN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782928" y="4853433"/>
            <a:ext cx="803425"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75"/>
          <p:cNvSpPr/>
          <p:nvPr/>
        </p:nvSpPr>
        <p:spPr bwMode="gray">
          <a:xfrm>
            <a:off x="1559545" y="4561404"/>
            <a:ext cx="956291" cy="4912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75"/>
          <p:cNvSpPr/>
          <p:nvPr/>
        </p:nvSpPr>
        <p:spPr bwMode="gray">
          <a:xfrm>
            <a:off x="2602598" y="4561404"/>
            <a:ext cx="956291" cy="4912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75"/>
          <p:cNvSpPr/>
          <p:nvPr/>
        </p:nvSpPr>
        <p:spPr bwMode="gray">
          <a:xfrm>
            <a:off x="3645651" y="4561404"/>
            <a:ext cx="956291" cy="4912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75"/>
          <p:cNvSpPr/>
          <p:nvPr/>
        </p:nvSpPr>
        <p:spPr bwMode="gray">
          <a:xfrm>
            <a:off x="4688705" y="4561404"/>
            <a:ext cx="956291" cy="4912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8068140" y="4901416"/>
            <a:ext cx="585878" cy="39173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Wired</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9142992" y="4901416"/>
            <a:ext cx="585878" cy="39173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Wireless</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60"/>
          <p:cNvGrpSpPr/>
          <p:nvPr/>
        </p:nvGrpSpPr>
        <p:grpSpPr bwMode="gray">
          <a:xfrm>
            <a:off x="4287040" y="1704839"/>
            <a:ext cx="3629716" cy="2269558"/>
            <a:chOff x="4265475" y="1952754"/>
            <a:chExt cx="3629716" cy="2138666"/>
          </a:xfrm>
        </p:grpSpPr>
        <p:sp>
          <p:nvSpPr>
            <p:cNvPr id="4" name="圆角矩形 3"/>
            <p:cNvSpPr/>
            <p:nvPr/>
          </p:nvSpPr>
          <p:spPr bwMode="gray">
            <a:xfrm>
              <a:off x="4265475" y="1952754"/>
              <a:ext cx="3629716" cy="2138666"/>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Simplified configuration</a:t>
              </a:r>
            </a:p>
          </p:txBody>
        </p:sp>
        <p:sp>
          <p:nvSpPr>
            <p:cNvPr id="5" name="任意多边形 4"/>
            <p:cNvSpPr/>
            <p:nvPr/>
          </p:nvSpPr>
          <p:spPr bwMode="gray">
            <a:xfrm rot="16200000">
              <a:off x="4863372" y="2169282"/>
              <a:ext cx="1219200" cy="1256587"/>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15000">
                  <a:schemeClr val="accent1">
                    <a:lumMod val="5000"/>
                    <a:lumOff val="95000"/>
                    <a:alpha val="0"/>
                  </a:schemeClr>
                </a:gs>
                <a:gs pos="81000">
                  <a:srgbClr val="FFCC6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75"/>
            <p:cNvSpPr/>
            <p:nvPr/>
          </p:nvSpPr>
          <p:spPr bwMode="gray">
            <a:xfrm>
              <a:off x="5575251" y="2393824"/>
              <a:ext cx="956291" cy="3363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IPsec </a:t>
              </a: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a:t>
              </a:r>
              <a:endParaRPr lang="zh-CN" alt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75"/>
            <p:cNvSpPr/>
            <p:nvPr/>
          </p:nvSpPr>
          <p:spPr bwMode="gray">
            <a:xfrm>
              <a:off x="6732363" y="2393824"/>
              <a:ext cx="956291" cy="3363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EVPN</a:t>
              </a:r>
              <a:endParaRPr lang="zh-CN" alt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p:cNvSpPr/>
            <p:nvPr/>
          </p:nvSpPr>
          <p:spPr bwMode="gray">
            <a:xfrm>
              <a:off x="5575251" y="2828700"/>
              <a:ext cx="2113403" cy="3363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Centralized management</a:t>
              </a:r>
            </a:p>
          </p:txBody>
        </p:sp>
        <p:sp>
          <p:nvSpPr>
            <p:cNvPr id="22" name="文本框 21"/>
            <p:cNvSpPr txBox="1"/>
            <p:nvPr/>
          </p:nvSpPr>
          <p:spPr bwMode="gray">
            <a:xfrm>
              <a:off x="4298854" y="2325108"/>
              <a:ext cx="449162"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GUI</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4265475" y="3448746"/>
              <a:ext cx="3629716" cy="276999"/>
            </a:xfrm>
            <a:prstGeom prst="rect">
              <a:avLst/>
            </a:prstGeom>
          </p:spPr>
          <p:txBody>
            <a:bodyPr wrap="square">
              <a:spAutoFit/>
            </a:bodyPr>
            <a:lstStyle/>
            <a:p>
              <a:pPr algn="ctr"/>
              <a:r>
                <a:rPr lang="en-US" altLang="zh-CN" sz="1200" dirty="0">
                  <a:latin typeface="Huawei Sans" panose="020C0503030203020204" pitchFamily="34" charset="0"/>
                </a:rPr>
                <a:t>GUI, flexible networking</a:t>
              </a:r>
              <a:r>
                <a:rPr lang="en-US" altLang="zh-CN" sz="1200" dirty="0" smtClean="0">
                  <a:latin typeface="Huawei Sans" panose="020C0503030203020204" pitchFamily="34" charset="0"/>
                </a:rPr>
                <a:t>, plug-and-play devices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327874" y="2675877"/>
              <a:ext cx="786452" cy="447063"/>
            </a:xfrm>
            <a:prstGeom prst="rect">
              <a:avLst/>
            </a:prstGeom>
          </p:spPr>
        </p:pic>
      </p:grpSp>
      <p:grpSp>
        <p:nvGrpSpPr>
          <p:cNvPr id="62" name="组合 61"/>
          <p:cNvGrpSpPr/>
          <p:nvPr/>
        </p:nvGrpSpPr>
        <p:grpSpPr bwMode="gray">
          <a:xfrm>
            <a:off x="546340" y="1704839"/>
            <a:ext cx="3629716" cy="2269558"/>
            <a:chOff x="468317" y="1952754"/>
            <a:chExt cx="3629716" cy="2138666"/>
          </a:xfrm>
        </p:grpSpPr>
        <p:sp>
          <p:nvSpPr>
            <p:cNvPr id="6" name="圆角矩形 5"/>
            <p:cNvSpPr/>
            <p:nvPr/>
          </p:nvSpPr>
          <p:spPr bwMode="gray">
            <a:xfrm>
              <a:off x="468317" y="1952754"/>
              <a:ext cx="3629716" cy="2138666"/>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Easy deployment</a:t>
              </a:r>
            </a:p>
          </p:txBody>
        </p:sp>
        <p:sp>
          <p:nvSpPr>
            <p:cNvPr id="11" name="矩形 10"/>
            <p:cNvSpPr/>
            <p:nvPr/>
          </p:nvSpPr>
          <p:spPr bwMode="gray">
            <a:xfrm>
              <a:off x="468317" y="3413630"/>
              <a:ext cx="3629716" cy="430887"/>
            </a:xfrm>
            <a:prstGeom prst="rect">
              <a:avLst/>
            </a:prstGeom>
          </p:spPr>
          <p:txBody>
            <a:bodyPr wrap="square">
              <a:spAutoFit/>
            </a:bodyPr>
            <a:lstStyle/>
            <a:p>
              <a:pPr lvl="0" algn="ctr"/>
              <a:r>
                <a:rPr lang="en-US" altLang="zh-CN" sz="1200" dirty="0">
                  <a:solidFill>
                    <a:prstClr val="black"/>
                  </a:solidFill>
                  <a:latin typeface="Huawei Sans" panose="020C0503030203020204" pitchFamily="34" charset="0"/>
                </a:rPr>
                <a:t>One set of controller manages only LAN or manages both LAN and </a:t>
              </a:r>
              <a:r>
                <a:rPr lang="en-US" altLang="zh-CN" sz="1200" dirty="0" smtClean="0">
                  <a:solidFill>
                    <a:prstClr val="black"/>
                  </a:solidFill>
                  <a:latin typeface="Huawei Sans" panose="020C0503030203020204" pitchFamily="34" charset="0"/>
                </a:rPr>
                <a:t>WAN.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2" descr="接入交换机.png"/>
            <p:cNvPicPr>
              <a:picLocks noChangeAspect="1"/>
            </p:cNvPicPr>
            <p:nvPr/>
          </p:nvPicPr>
          <p:blipFill>
            <a:blip r:embed="rId6" cstate="print"/>
            <a:stretch>
              <a:fillRect/>
            </a:stretch>
          </p:blipFill>
          <p:spPr bwMode="gray">
            <a:xfrm>
              <a:off x="1898075" y="2702273"/>
              <a:ext cx="277105" cy="226723"/>
            </a:xfrm>
            <a:prstGeom prst="rect">
              <a:avLst/>
            </a:prstGeom>
          </p:spPr>
        </p:pic>
        <p:pic>
          <p:nvPicPr>
            <p:cNvPr id="14" name="图片 13" descr="AP.png"/>
            <p:cNvPicPr>
              <a:picLocks noChangeAspect="1"/>
            </p:cNvPicPr>
            <p:nvPr/>
          </p:nvPicPr>
          <p:blipFill>
            <a:blip r:embed="rId7" cstate="print"/>
            <a:stretch>
              <a:fillRect/>
            </a:stretch>
          </p:blipFill>
          <p:spPr bwMode="gray">
            <a:xfrm>
              <a:off x="1898074" y="3045893"/>
              <a:ext cx="277105" cy="226723"/>
            </a:xfrm>
            <a:prstGeom prst="rect">
              <a:avLst/>
            </a:prstGeom>
          </p:spPr>
        </p:pic>
        <p:sp>
          <p:nvSpPr>
            <p:cNvPr id="15" name="任意多边形 14"/>
            <p:cNvSpPr/>
            <p:nvPr/>
          </p:nvSpPr>
          <p:spPr bwMode="gray">
            <a:xfrm rot="16200000">
              <a:off x="913338" y="2207957"/>
              <a:ext cx="1219200" cy="1148208"/>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15000">
                  <a:schemeClr val="accent1">
                    <a:lumMod val="5000"/>
                    <a:lumOff val="95000"/>
                    <a:alpha val="0"/>
                  </a:schemeClr>
                </a:gs>
                <a:gs pos="81000">
                  <a:srgbClr val="FFCC6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bwMode="gray">
            <a:xfrm>
              <a:off x="1898075" y="2617111"/>
              <a:ext cx="198445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2231816" y="2340196"/>
              <a:ext cx="873957"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WAN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2231816" y="2663520"/>
              <a:ext cx="1833063" cy="461665"/>
            </a:xfrm>
            <a:prstGeom prst="rect">
              <a:avLst/>
            </a:prstGeom>
            <a:noFill/>
          </p:spPr>
          <p:txBody>
            <a:bodyPr wrap="squar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LAN side (large or small/midsize campus)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42792" y="2675877"/>
              <a:ext cx="786452" cy="447063"/>
            </a:xfrm>
            <a:prstGeom prst="rect">
              <a:avLst/>
            </a:prstGeom>
          </p:spPr>
        </p:pic>
        <p:sp>
          <p:nvSpPr>
            <p:cNvPr id="58" name="Freeform 159"/>
            <p:cNvSpPr/>
            <p:nvPr/>
          </p:nvSpPr>
          <p:spPr bwMode="gray">
            <a:xfrm flipH="1">
              <a:off x="1660807" y="1981243"/>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WAN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88224" y="2297589"/>
              <a:ext cx="304816" cy="249949"/>
            </a:xfrm>
            <a:prstGeom prst="rect">
              <a:avLst/>
            </a:prstGeom>
          </p:spPr>
        </p:pic>
      </p:grpSp>
      <p:sp>
        <p:nvSpPr>
          <p:cNvPr id="7" name="矩形 6"/>
          <p:cNvSpPr/>
          <p:nvPr/>
        </p:nvSpPr>
        <p:spPr bwMode="gray">
          <a:xfrm>
            <a:off x="1447350" y="4581299"/>
            <a:ext cx="1221278" cy="461665"/>
          </a:xfrm>
          <a:prstGeom prst="rect">
            <a:avLst/>
          </a:prstGeom>
        </p:spPr>
        <p:txBody>
          <a:bodyPr wrap="square">
            <a:sp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rPr>
              <a:t>Real-time </a:t>
            </a:r>
          </a:p>
          <a:p>
            <a:pPr algn="ctr"/>
            <a:r>
              <a:rPr lang="en-US" altLang="zh-CN" sz="1200" dirty="0">
                <a:solidFill>
                  <a:srgbClr val="30B5C5"/>
                </a:solidFill>
                <a:latin typeface="Huawei Sans" panose="020C0503030203020204" pitchFamily="34" charset="0"/>
                <a:ea typeface="方正兰亭黑简体" panose="02000000000000000000" pitchFamily="2" charset="-122"/>
              </a:rPr>
              <a:t>monitoring</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2485451" y="4581299"/>
            <a:ext cx="1221278" cy="461665"/>
          </a:xfrm>
          <a:prstGeom prst="rect">
            <a:avLst/>
          </a:prstGeom>
        </p:spPr>
        <p:txBody>
          <a:bodyPr wrap="square">
            <a:sp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rPr>
              <a:t>Topology </a:t>
            </a:r>
          </a:p>
          <a:p>
            <a:pPr algn="ctr"/>
            <a:r>
              <a:rPr lang="en-US" altLang="zh-CN" sz="1200" dirty="0">
                <a:solidFill>
                  <a:srgbClr val="30B5C5"/>
                </a:solidFill>
                <a:latin typeface="Huawei Sans" panose="020C0503030203020204" pitchFamily="34" charset="0"/>
                <a:ea typeface="方正兰亭黑简体" panose="02000000000000000000" pitchFamily="2" charset="-122"/>
              </a:rPr>
              <a:t>visualization</a:t>
            </a:r>
          </a:p>
        </p:txBody>
      </p:sp>
      <p:sp>
        <p:nvSpPr>
          <p:cNvPr id="64" name="矩形 63"/>
          <p:cNvSpPr/>
          <p:nvPr/>
        </p:nvSpPr>
        <p:spPr bwMode="gray">
          <a:xfrm>
            <a:off x="3539004" y="4581299"/>
            <a:ext cx="1221278" cy="461665"/>
          </a:xfrm>
          <a:prstGeom prst="rect">
            <a:avLst/>
          </a:prstGeom>
        </p:spPr>
        <p:txBody>
          <a:bodyPr wrap="square">
            <a:sp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rPr>
              <a:t>Various reports</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65" name="矩形 64"/>
          <p:cNvSpPr/>
          <p:nvPr/>
        </p:nvSpPr>
        <p:spPr bwMode="gray">
          <a:xfrm>
            <a:off x="4504113" y="4581299"/>
            <a:ext cx="1221278" cy="461665"/>
          </a:xfrm>
          <a:prstGeom prst="rect">
            <a:avLst/>
          </a:prstGeom>
        </p:spPr>
        <p:txBody>
          <a:bodyPr wrap="square">
            <a:sp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rPr>
              <a:t>Intelligent analysis</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090570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mtClean="0"/>
              <a:t>(Multiple-choice</a:t>
            </a:r>
            <a:r>
              <a:rPr lang="en-US" altLang="zh-CN" dirty="0" smtClean="0"/>
              <a:t>) Which of the following are typical characteristics of Huawei </a:t>
            </a:r>
            <a:r>
              <a:rPr lang="en-US" altLang="zh-CN" dirty="0" err="1" smtClean="0"/>
              <a:t>CloudCampus</a:t>
            </a:r>
            <a:r>
              <a:rPr lang="en-US" altLang="zh-CN" dirty="0" smtClean="0"/>
              <a:t> Solution? (</a:t>
            </a:r>
            <a:r>
              <a:rPr lang="en-US" altLang="zh-CN" dirty="0" smtClean="0">
                <a:sym typeface="Wingdings" pitchFamily="2" charset="2"/>
              </a:rPr>
              <a:t>   )</a:t>
            </a:r>
          </a:p>
          <a:p>
            <a:pPr lvl="1"/>
            <a:r>
              <a:rPr lang="en-US" altLang="zh-CN" dirty="0" smtClean="0">
                <a:sym typeface="Wingdings" pitchFamily="2" charset="2"/>
              </a:rPr>
              <a:t>Full convergence</a:t>
            </a:r>
          </a:p>
          <a:p>
            <a:pPr lvl="1"/>
            <a:r>
              <a:rPr lang="en-US" altLang="zh-CN" dirty="0" smtClean="0">
                <a:sym typeface="Wingdings" pitchFamily="2" charset="2"/>
              </a:rPr>
              <a:t>Full services</a:t>
            </a:r>
          </a:p>
          <a:p>
            <a:pPr lvl="1"/>
            <a:r>
              <a:rPr lang="en-US" altLang="zh-CN" dirty="0" smtClean="0">
                <a:sym typeface="Wingdings" pitchFamily="2" charset="2"/>
              </a:rPr>
              <a:t>Full lifecycle</a:t>
            </a:r>
          </a:p>
          <a:p>
            <a:pPr lvl="1"/>
            <a:r>
              <a:rPr lang="en-US" altLang="zh-CN" dirty="0" smtClean="0"/>
              <a:t>Full scenarios</a:t>
            </a:r>
            <a:endParaRPr lang="zh-CN" altLang="en-US" dirty="0" smtClean="0">
              <a:sym typeface="Wingdings" pitchFamily="2" charset="2"/>
            </a:endParaRPr>
          </a:p>
          <a:p>
            <a:endParaRPr lang="zh-CN" altLang="en-US" dirty="0"/>
          </a:p>
        </p:txBody>
      </p:sp>
    </p:spTree>
    <p:extLst>
      <p:ext uri="{BB962C8B-B14F-4D97-AF65-F5344CB8AC3E}">
        <p14:creationId xmlns:p14="http://schemas.microsoft.com/office/powerpoint/2010/main" val="23030863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r>
              <a:rPr lang="en-US" altLang="zh-CN" smtClean="0"/>
              <a:t>This course starts by describing the concepts, typical networking scenarios, and typical architectures of enterprise campus networks, as well as the requirements, trends, and challenges of campus networks. Finally, this course briefly introduces Huawei CloudCampus Solution.</a:t>
            </a:r>
            <a:endParaRPr lang="en-US" altLang="zh-CN" smtClean="0">
              <a:sym typeface="Huawei Sans" panose="020C0503030203020204" pitchFamily="34" charset="0"/>
            </a:endParaRPr>
          </a:p>
          <a:p>
            <a:r>
              <a:rPr lang="en-US" altLang="zh-CN" smtClean="0"/>
              <a:t>The principles of typical features involved in this course, such as "multi-purpose network" and intelligent policy, will be explained in subsequent courses.</a:t>
            </a:r>
            <a:endParaRPr lang="zh-CN" altLang="en-US" smtClean="0"/>
          </a:p>
          <a:p>
            <a:endParaRPr lang="zh-CN" altLang="en-US" dirty="0"/>
          </a:p>
        </p:txBody>
      </p:sp>
    </p:spTree>
    <p:extLst>
      <p:ext uri="{BB962C8B-B14F-4D97-AF65-F5344CB8AC3E}">
        <p14:creationId xmlns:p14="http://schemas.microsoft.com/office/powerpoint/2010/main" val="42225137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0349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mtClean="0"/>
              <a:t>Upon completion of this course, you will be able to:</a:t>
            </a:r>
            <a:endParaRPr lang="en-US" altLang="zh-CN" smtClean="0">
              <a:sym typeface="Huawei Sans" panose="020C0503030203020204" pitchFamily="34" charset="0"/>
            </a:endParaRPr>
          </a:p>
          <a:p>
            <a:pPr lvl="1"/>
            <a:r>
              <a:rPr lang="en-US" altLang="zh-CN" smtClean="0"/>
              <a:t>Describe concepts of campus networks.</a:t>
            </a:r>
            <a:endParaRPr lang="en-US" altLang="zh-CN" smtClean="0">
              <a:sym typeface="Huawei Sans" panose="020C0503030203020204" pitchFamily="34" charset="0"/>
            </a:endParaRPr>
          </a:p>
          <a:p>
            <a:pPr lvl="1"/>
            <a:r>
              <a:rPr lang="en-US" altLang="zh-CN" smtClean="0"/>
              <a:t>Distinguish different types of campus networks and describe their main characteristics.</a:t>
            </a:r>
            <a:endParaRPr lang="en-US" altLang="zh-CN" smtClean="0">
              <a:sym typeface="Huawei Sans" panose="020C0503030203020204" pitchFamily="34" charset="0"/>
            </a:endParaRPr>
          </a:p>
          <a:p>
            <a:pPr lvl="1"/>
            <a:r>
              <a:rPr lang="en-US" altLang="zh-CN" smtClean="0"/>
              <a:t>Describe typical campus networks in industries and their characteristics. </a:t>
            </a:r>
          </a:p>
          <a:p>
            <a:pPr lvl="1"/>
            <a:r>
              <a:rPr lang="en-US" altLang="zh-CN" smtClean="0"/>
              <a:t>Describe the logical and physical architectures of a typical campus network.</a:t>
            </a:r>
            <a:endParaRPr lang="en-US" altLang="zh-CN" smtClean="0">
              <a:sym typeface="Huawei Sans" panose="020C0503030203020204" pitchFamily="34" charset="0"/>
            </a:endParaRPr>
          </a:p>
          <a:p>
            <a:pPr lvl="1"/>
            <a:r>
              <a:rPr lang="en-US" altLang="zh-CN" smtClean="0"/>
              <a:t>Describe the trends and challenges of campus networks.</a:t>
            </a:r>
            <a:endParaRPr lang="en-US" altLang="zh-CN" smtClean="0">
              <a:sym typeface="Huawei Sans" panose="020C0503030203020204" pitchFamily="34" charset="0"/>
            </a:endParaRPr>
          </a:p>
          <a:p>
            <a:pPr lvl="1"/>
            <a:r>
              <a:rPr lang="en-US" altLang="zh-CN" smtClean="0"/>
              <a:t>Describe Huawei CloudCampus Solution.</a:t>
            </a:r>
            <a:endParaRPr lang="en-US" altLang="zh-CN" dirty="0">
              <a:sym typeface="Huawei Sans" panose="020C0503030203020204" pitchFamily="34" charset="0"/>
            </a:endParaRPr>
          </a:p>
        </p:txBody>
      </p:sp>
    </p:spTree>
    <p:extLst>
      <p:ext uri="{BB962C8B-B14F-4D97-AF65-F5344CB8AC3E}">
        <p14:creationId xmlns:p14="http://schemas.microsoft.com/office/powerpoint/2010/main" val="4165910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t>Introduction to Campus Networks</a:t>
            </a:r>
            <a:endParaRPr lang="en-US" altLang="zh-CN" b="1" dirty="0" smtClean="0">
              <a:sym typeface="Huawei Sans" panose="020C0503030203020204" pitchFamily="34" charset="0"/>
            </a:endParaRPr>
          </a:p>
          <a:p>
            <a:r>
              <a:rPr lang="en-US" altLang="zh-CN" dirty="0" smtClean="0">
                <a:solidFill>
                  <a:schemeClr val="bg1">
                    <a:lumMod val="50000"/>
                  </a:schemeClr>
                </a:solidFill>
              </a:rPr>
              <a:t>Typical Campus Network Scenarios</a:t>
            </a:r>
            <a:endParaRPr lang="en-US" altLang="zh-CN" dirty="0" smtClean="0">
              <a:solidFill>
                <a:schemeClr val="bg1">
                  <a:lumMod val="50000"/>
                </a:schemeClr>
              </a:solidFill>
              <a:sym typeface="Huawei Sans" panose="020C0503030203020204" pitchFamily="34" charset="0"/>
            </a:endParaRPr>
          </a:p>
          <a:p>
            <a:r>
              <a:rPr lang="en-US" altLang="zh-CN" dirty="0" smtClean="0">
                <a:solidFill>
                  <a:schemeClr val="bg1">
                    <a:lumMod val="50000"/>
                  </a:schemeClr>
                </a:solidFill>
              </a:rPr>
              <a:t>Campus Network Trends and Challenges</a:t>
            </a:r>
            <a:endParaRPr lang="en-US" altLang="zh-CN" dirty="0" smtClean="0">
              <a:solidFill>
                <a:schemeClr val="bg1">
                  <a:lumMod val="50000"/>
                </a:schemeClr>
              </a:solidFill>
              <a:sym typeface="Huawei Sans" panose="020C0503030203020204" pitchFamily="34" charset="0"/>
            </a:endParaRPr>
          </a:p>
          <a:p>
            <a:r>
              <a:rPr lang="en-US" altLang="zh-CN" dirty="0" smtClean="0">
                <a:solidFill>
                  <a:schemeClr val="bg1">
                    <a:lumMod val="50000"/>
                  </a:schemeClr>
                </a:solidFill>
              </a:rPr>
              <a:t>Huawei </a:t>
            </a:r>
            <a:r>
              <a:rPr lang="en-US" altLang="zh-CN" dirty="0" err="1" smtClean="0">
                <a:solidFill>
                  <a:schemeClr val="bg1">
                    <a:lumMod val="50000"/>
                  </a:schemeClr>
                </a:solidFill>
              </a:rPr>
              <a:t>CloudCampus</a:t>
            </a:r>
            <a:r>
              <a:rPr lang="en-US" altLang="zh-CN" dirty="0" smtClean="0">
                <a:solidFill>
                  <a:schemeClr val="bg1">
                    <a:lumMod val="50000"/>
                  </a:schemeClr>
                </a:solidFill>
              </a:rPr>
              <a:t> Solution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2970732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Campuses Are Everywhere</a:t>
            </a:r>
            <a:endParaRPr lang="zh-CN" altLang="en-US" dirty="0"/>
          </a:p>
        </p:txBody>
      </p:sp>
      <p:grpSp>
        <p:nvGrpSpPr>
          <p:cNvPr id="3" name="组合 2"/>
          <p:cNvGrpSpPr/>
          <p:nvPr/>
        </p:nvGrpSpPr>
        <p:grpSpPr bwMode="gray">
          <a:xfrm>
            <a:off x="1841633" y="1048090"/>
            <a:ext cx="8508734" cy="4926412"/>
            <a:chOff x="1841633" y="1458576"/>
            <a:chExt cx="8508734" cy="4926412"/>
          </a:xfrm>
        </p:grpSpPr>
        <p:sp>
          <p:nvSpPr>
            <p:cNvPr id="6" name="等腰三角形 5"/>
            <p:cNvSpPr/>
            <p:nvPr/>
          </p:nvSpPr>
          <p:spPr bwMode="gray">
            <a:xfrm rot="10800000" flipV="1">
              <a:off x="1841633" y="3826408"/>
              <a:ext cx="8508734" cy="2558580"/>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buClr>
                  <a:srgbClr val="CC9900"/>
                </a:buClr>
                <a:buFont typeface="Wingdings" pitchFamily="2" charset="2"/>
                <a:buChar char="n"/>
              </a:pPr>
              <a:endParaRPr lang="zh-CN" altLang="en-US" sz="1799"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等腰三角形 6"/>
            <p:cNvSpPr/>
            <p:nvPr/>
          </p:nvSpPr>
          <p:spPr bwMode="gray">
            <a:xfrm rot="16200000" flipH="1" flipV="1">
              <a:off x="1517538" y="1791604"/>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buClr>
                  <a:srgbClr val="CC9900"/>
                </a:buClr>
                <a:buFont typeface="Wingdings" pitchFamily="2" charset="2"/>
                <a:buChar char="n"/>
              </a:pPr>
              <a:endParaRPr lang="zh-CN" altLang="en-US" sz="1799"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等腰三角形 7"/>
            <p:cNvSpPr/>
            <p:nvPr/>
          </p:nvSpPr>
          <p:spPr bwMode="gray">
            <a:xfrm rot="5400000" flipV="1">
              <a:off x="5913918" y="1791604"/>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buClr>
                  <a:srgbClr val="CC9900"/>
                </a:buClr>
                <a:buFont typeface="Wingdings" pitchFamily="2" charset="2"/>
                <a:buChar char="n"/>
              </a:pPr>
              <a:endParaRPr lang="zh-CN" altLang="en-US" sz="1799"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54">
              <a:hlinkClick r:id="" action="ppaction://noaction"/>
            </p:cNvPr>
            <p:cNvSpPr txBox="1"/>
            <p:nvPr/>
          </p:nvSpPr>
          <p:spPr bwMode="gray">
            <a:xfrm>
              <a:off x="3245444" y="3358284"/>
              <a:ext cx="1423000" cy="453183"/>
            </a:xfrm>
            <a:prstGeom prst="rect">
              <a:avLst/>
            </a:prstGeom>
            <a:noFill/>
          </p:spPr>
          <p:txBody>
            <a:bodyPr wrap="none" lIns="72000" tIns="72000" rIns="72000" bIns="72000" anchor="ctr" anchorCtr="0">
              <a:spAutoFit/>
            </a:bodyPr>
            <a:lstStyle/>
            <a:p>
              <a:pPr algn="ctr" defTabSz="457231" fontAlgn="auto">
                <a:spcBef>
                  <a:spcPts val="0"/>
                </a:spcBef>
                <a:spcAft>
                  <a:spcPts val="0"/>
                </a:spcAft>
                <a:defRPr/>
              </a:pPr>
              <a:r>
                <a:rPr lang="en-US" altLang="zh-CN" sz="2000" b="1" kern="0"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Arial" panose="020B0604020202020204" pitchFamily="34" charset="0"/>
                </a:rPr>
                <a:t>5 h </a:t>
              </a:r>
              <a:r>
                <a:rPr lang="en-US" altLang="zh-CN" sz="2000" b="1" kern="0"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Arial" panose="020B0604020202020204" pitchFamily="34" charset="0"/>
                </a:rPr>
                <a:t>&amp; </a:t>
              </a:r>
              <a:r>
                <a:rPr lang="en-US" altLang="zh-CN" sz="2000" b="1" kern="0"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Arial" panose="020B0604020202020204" pitchFamily="34" charset="0"/>
                </a:rPr>
                <a:t>22 h</a:t>
              </a:r>
              <a:endParaRPr lang="en-US" altLang="zh-CN" sz="2000" b="1" kern="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Arial" panose="020B0604020202020204" pitchFamily="34" charset="0"/>
              </a:endParaRPr>
            </a:p>
          </p:txBody>
        </p:sp>
        <p:sp>
          <p:nvSpPr>
            <p:cNvPr id="10" name="TextBox 55">
              <a:hlinkClick r:id="" action="ppaction://noaction"/>
            </p:cNvPr>
            <p:cNvSpPr txBox="1"/>
            <p:nvPr/>
          </p:nvSpPr>
          <p:spPr bwMode="gray">
            <a:xfrm>
              <a:off x="5546373" y="1630609"/>
              <a:ext cx="833094"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Huawei Sans" panose="020C0503030203020204" pitchFamily="34" charset="0"/>
                  <a:ea typeface="方正兰亭黑简体" panose="02000000000000000000" pitchFamily="2" charset="-122"/>
                  <a:cs typeface="Arial" panose="020B0604020202020204" pitchFamily="34" charset="0"/>
                </a:defRPr>
              </a:lvl1pPr>
            </a:lstStyle>
            <a:p>
              <a:r>
                <a:rPr lang="en-US" dirty="0" smtClean="0">
                  <a:sym typeface="Huawei Sans" panose="020C0503030203020204" pitchFamily="34" charset="0"/>
                </a:rPr>
                <a:t>90%+</a:t>
              </a:r>
              <a:endParaRPr lang="en-US" dirty="0">
                <a:sym typeface="Huawei Sans" panose="020C0503030203020204" pitchFamily="34" charset="0"/>
              </a:endParaRPr>
            </a:p>
          </p:txBody>
        </p:sp>
        <p:sp>
          <p:nvSpPr>
            <p:cNvPr id="11" name="TextBox 56">
              <a:hlinkClick r:id="" action="ppaction://noaction"/>
            </p:cNvPr>
            <p:cNvSpPr txBox="1"/>
            <p:nvPr/>
          </p:nvSpPr>
          <p:spPr bwMode="gray">
            <a:xfrm>
              <a:off x="7566839" y="3358283"/>
              <a:ext cx="833094"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Huawei Sans" panose="020C0503030203020204" pitchFamily="34" charset="0"/>
                  <a:ea typeface="方正兰亭黑简体" panose="02000000000000000000" pitchFamily="2" charset="-122"/>
                  <a:cs typeface="Arial" panose="020B0604020202020204" pitchFamily="34" charset="0"/>
                </a:defRPr>
              </a:lvl1pPr>
            </a:lstStyle>
            <a:p>
              <a:r>
                <a:rPr lang="en-US" dirty="0" smtClean="0">
                  <a:sym typeface="Huawei Sans" panose="020C0503030203020204" pitchFamily="34" charset="0"/>
                </a:rPr>
                <a:t>80%+</a:t>
              </a:r>
              <a:endParaRPr lang="en-US" dirty="0">
                <a:sym typeface="Huawei Sans" panose="020C0503030203020204" pitchFamily="34" charset="0"/>
              </a:endParaRPr>
            </a:p>
          </p:txBody>
        </p:sp>
        <p:sp>
          <p:nvSpPr>
            <p:cNvPr id="12" name="TextBox 57">
              <a:hlinkClick r:id="" action="ppaction://noaction"/>
            </p:cNvPr>
            <p:cNvSpPr txBox="1"/>
            <p:nvPr/>
          </p:nvSpPr>
          <p:spPr bwMode="gray">
            <a:xfrm>
              <a:off x="5658677" y="4940679"/>
              <a:ext cx="833094"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Huawei Sans" panose="020C0503030203020204" pitchFamily="34" charset="0"/>
                  <a:ea typeface="方正兰亭黑简体" panose="02000000000000000000" pitchFamily="2" charset="-122"/>
                  <a:cs typeface="Arial" panose="020B0604020202020204" pitchFamily="34" charset="0"/>
                </a:defRPr>
              </a:lvl1pPr>
            </a:lstStyle>
            <a:p>
              <a:r>
                <a:rPr lang="en-US" dirty="0" smtClean="0">
                  <a:sym typeface="Huawei Sans" panose="020C0503030203020204" pitchFamily="34" charset="0"/>
                </a:rPr>
                <a:t>90%+</a:t>
              </a:r>
              <a:endParaRPr lang="en-US" dirty="0">
                <a:sym typeface="Huawei Sans" panose="020C0503030203020204" pitchFamily="34" charset="0"/>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43224" y="2993829"/>
              <a:ext cx="2664000" cy="1776866"/>
            </a:xfrm>
            <a:prstGeom prst="roundRect">
              <a:avLst>
                <a:gd name="adj" fmla="val 50000"/>
              </a:avLst>
            </a:prstGeom>
          </p:spPr>
        </p:pic>
      </p:grpSp>
      <p:sp>
        <p:nvSpPr>
          <p:cNvPr id="18" name="Rounded Rectangle 85"/>
          <p:cNvSpPr/>
          <p:nvPr/>
        </p:nvSpPr>
        <p:spPr bwMode="gray">
          <a:xfrm>
            <a:off x="4743224" y="1590804"/>
            <a:ext cx="2983230" cy="783193"/>
          </a:xfrm>
          <a:prstGeom prst="roundRect">
            <a:avLst/>
          </a:prstGeom>
          <a:noFill/>
          <a:ln>
            <a:noFill/>
          </a:ln>
          <a:effectLst/>
          <a:extLst/>
        </p:spPr>
        <p:txBody>
          <a:bodyPr wrap="square" anchor="ctr">
            <a:spAutoFit/>
          </a:bodyPr>
          <a:lstStyle/>
          <a:p>
            <a:pPr algn="ctr" defTabSz="914034" fontAlgn="ctr">
              <a:lnSpc>
                <a:spcPts val="2400"/>
              </a:lnSpc>
            </a:pPr>
            <a:r>
              <a:rPr lang="en-US" dirty="0" smtClean="0">
                <a:latin typeface="Huawei Sans" panose="020C0503030203020204" pitchFamily="34" charset="0"/>
              </a:rPr>
              <a:t>of city residents work and live in campuses.</a:t>
            </a:r>
            <a:endParaRPr lang="en-US" altLang="zh-CN" dirty="0">
              <a:latin typeface="Huawei Sans" panose="020C0503030203020204" pitchFamily="34" charset="0"/>
            </a:endParaRPr>
          </a:p>
        </p:txBody>
      </p:sp>
      <p:sp>
        <p:nvSpPr>
          <p:cNvPr id="19" name="Rounded Rectangle 85"/>
          <p:cNvSpPr/>
          <p:nvPr/>
        </p:nvSpPr>
        <p:spPr bwMode="gray">
          <a:xfrm>
            <a:off x="1134737" y="3254942"/>
            <a:ext cx="3373408" cy="1123712"/>
          </a:xfrm>
          <a:prstGeom prst="roundRect">
            <a:avLst/>
          </a:prstGeom>
          <a:noFill/>
          <a:ln>
            <a:noFill/>
          </a:ln>
          <a:effectLst/>
          <a:extLst/>
        </p:spPr>
        <p:txBody>
          <a:bodyPr wrap="square" anchor="ctr">
            <a:spAutoFit/>
          </a:bodyPr>
          <a:lstStyle/>
          <a:p>
            <a:pPr algn="r" defTabSz="914034" fontAlgn="ctr">
              <a:lnSpc>
                <a:spcPts val="2400"/>
              </a:lnSpc>
            </a:pPr>
            <a:r>
              <a:rPr lang="en-US" dirty="0" smtClean="0">
                <a:latin typeface="Huawei Sans" panose="020C0503030203020204" pitchFamily="34" charset="0"/>
              </a:rPr>
              <a:t>spent in using smart terminals &amp; staying in the campus every day</a:t>
            </a:r>
            <a:endParaRPr lang="en-US" altLang="zh-CN" dirty="0">
              <a:latin typeface="Huawei Sans" panose="020C0503030203020204" pitchFamily="34" charset="0"/>
            </a:endParaRPr>
          </a:p>
        </p:txBody>
      </p:sp>
      <p:sp>
        <p:nvSpPr>
          <p:cNvPr id="20" name="Rounded Rectangle 85"/>
          <p:cNvSpPr/>
          <p:nvPr/>
        </p:nvSpPr>
        <p:spPr bwMode="gray">
          <a:xfrm>
            <a:off x="7539855" y="3312396"/>
            <a:ext cx="2441426" cy="783193"/>
          </a:xfrm>
          <a:prstGeom prst="roundRect">
            <a:avLst/>
          </a:prstGeom>
          <a:noFill/>
          <a:ln>
            <a:noFill/>
          </a:ln>
          <a:effectLst/>
          <a:extLst/>
        </p:spPr>
        <p:txBody>
          <a:bodyPr wrap="square" anchor="ctr">
            <a:spAutoFit/>
          </a:bodyPr>
          <a:lstStyle/>
          <a:p>
            <a:pPr defTabSz="914034" fontAlgn="ctr">
              <a:lnSpc>
                <a:spcPts val="2400"/>
              </a:lnSpc>
            </a:pPr>
            <a:r>
              <a:rPr lang="en-US" dirty="0" smtClean="0">
                <a:latin typeface="Huawei Sans" panose="020C0503030203020204" pitchFamily="34" charset="0"/>
              </a:rPr>
              <a:t>of GDP is created in campuses.</a:t>
            </a:r>
            <a:endParaRPr lang="en-US" altLang="zh-CN" dirty="0">
              <a:latin typeface="Huawei Sans" panose="020C0503030203020204" pitchFamily="34" charset="0"/>
            </a:endParaRPr>
          </a:p>
        </p:txBody>
      </p:sp>
      <p:sp>
        <p:nvSpPr>
          <p:cNvPr id="21" name="Rounded Rectangle 85"/>
          <p:cNvSpPr/>
          <p:nvPr/>
        </p:nvSpPr>
        <p:spPr bwMode="gray">
          <a:xfrm>
            <a:off x="4873495" y="4909091"/>
            <a:ext cx="2693344" cy="783193"/>
          </a:xfrm>
          <a:prstGeom prst="roundRect">
            <a:avLst/>
          </a:prstGeom>
          <a:noFill/>
          <a:ln>
            <a:noFill/>
          </a:ln>
          <a:effectLst/>
          <a:extLst/>
        </p:spPr>
        <p:txBody>
          <a:bodyPr wrap="square" anchor="ctr">
            <a:spAutoFit/>
          </a:bodyPr>
          <a:lstStyle/>
          <a:p>
            <a:pPr algn="ctr" defTabSz="914034" fontAlgn="ctr">
              <a:lnSpc>
                <a:spcPts val="2400"/>
              </a:lnSpc>
            </a:pPr>
            <a:r>
              <a:rPr lang="en-US" dirty="0" smtClean="0">
                <a:latin typeface="Huawei Sans" panose="020C0503030203020204" pitchFamily="34" charset="0"/>
              </a:rPr>
              <a:t>of innovations are made in campuses.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149897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Overview of a Campus Network</a:t>
            </a:r>
            <a:endParaRPr lang="zh-CN" altLang="en-US" dirty="0"/>
          </a:p>
        </p:txBody>
      </p:sp>
      <p:sp>
        <p:nvSpPr>
          <p:cNvPr id="3" name="文本占位符 2"/>
          <p:cNvSpPr>
            <a:spLocks noGrp="1"/>
          </p:cNvSpPr>
          <p:nvPr>
            <p:ph type="body" sz="quarter" idx="10"/>
          </p:nvPr>
        </p:nvSpPr>
        <p:spPr>
          <a:xfrm>
            <a:off x="4615542" y="1262742"/>
            <a:ext cx="7133545" cy="4664813"/>
          </a:xfrm>
        </p:spPr>
        <p:txBody>
          <a:bodyPr/>
          <a:lstStyle/>
          <a:p>
            <a:pPr lvl="0"/>
            <a:r>
              <a:rPr lang="en-US" altLang="zh-CN" sz="1800" dirty="0" smtClean="0"/>
              <a:t>A campus network generally refers to the internal network of an enterprise or organization, which is connected to the wide area network (WAN) and data center network.</a:t>
            </a:r>
            <a:endParaRPr lang="en-US" altLang="zh-CN" sz="1800" dirty="0" smtClean="0">
              <a:sym typeface="Huawei Sans" panose="020C0503030203020204" pitchFamily="34" charset="0"/>
            </a:endParaRPr>
          </a:p>
          <a:p>
            <a:pPr lvl="0"/>
            <a:r>
              <a:rPr lang="en-US" altLang="zh-CN" sz="1800" dirty="0" smtClean="0"/>
              <a:t>A campus network is built to ensure that key enterprise services are running more efficiently.</a:t>
            </a:r>
            <a:endParaRPr lang="en-US" altLang="zh-CN" sz="1800" dirty="0" smtClean="0">
              <a:sym typeface="Huawei Sans" panose="020C0503030203020204" pitchFamily="34" charset="0"/>
            </a:endParaRPr>
          </a:p>
          <a:p>
            <a:pPr lvl="0"/>
            <a:r>
              <a:rPr lang="en-US" altLang="zh-CN" sz="1800" dirty="0" smtClean="0"/>
              <a:t>Campus networks can be classified into large- and medium-sized campus networks and small- and medium-sized campus networks by scale.</a:t>
            </a:r>
            <a:endParaRPr lang="en-US" altLang="zh-CN" sz="1800" dirty="0" smtClean="0">
              <a:sym typeface="Huawei Sans" panose="020C0503030203020204" pitchFamily="34" charset="0"/>
            </a:endParaRPr>
          </a:p>
          <a:p>
            <a:pPr lvl="0"/>
            <a:r>
              <a:rPr lang="en-US" altLang="zh-CN" sz="1800" dirty="0" smtClean="0"/>
              <a:t>Some enterprises have branches dispersed in different geographical locations. Each branch network can be considered as a single campus network.</a:t>
            </a:r>
            <a:endParaRPr lang="en-US" altLang="zh-CN" sz="1800" dirty="0"/>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9242" y="2371807"/>
            <a:ext cx="3410782" cy="2257261"/>
          </a:xfrm>
          <a:prstGeom prst="roundRect">
            <a:avLst>
              <a:gd name="adj" fmla="val 8487"/>
            </a:avLst>
          </a:prstGeom>
        </p:spPr>
      </p:pic>
    </p:spTree>
    <p:extLst>
      <p:ext uri="{BB962C8B-B14F-4D97-AF65-F5344CB8AC3E}">
        <p14:creationId xmlns:p14="http://schemas.microsoft.com/office/powerpoint/2010/main" val="10616378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t>Smart City Communication Network: Panorama</a:t>
            </a:r>
            <a:endParaRPr lang="zh-CN" altLang="en-US" dirty="0"/>
          </a:p>
        </p:txBody>
      </p:sp>
      <p:sp>
        <p:nvSpPr>
          <p:cNvPr id="168" name="Rounded Rectangle 3"/>
          <p:cNvSpPr/>
          <p:nvPr/>
        </p:nvSpPr>
        <p:spPr bwMode="gray">
          <a:xfrm>
            <a:off x="632059" y="5368458"/>
            <a:ext cx="10927882" cy="791490"/>
          </a:xfrm>
          <a:prstGeom prst="roundRect">
            <a:avLst>
              <a:gd name="adj" fmla="val 14777"/>
            </a:avLst>
          </a:prstGeom>
          <a:solidFill>
            <a:srgbClr val="E7F7F9"/>
          </a:solidFill>
          <a:ln w="12700" cap="flat" cmpd="sng" algn="ctr">
            <a:solidFill>
              <a:srgbClr val="56C4D2"/>
            </a:solidFill>
            <a:prstDash val="solid"/>
            <a:miter lim="800000"/>
          </a:ln>
          <a:effectLst/>
        </p:spPr>
        <p:txBody>
          <a:bodyPr wrap="square" anchor="ctr" anchorCtr="0">
            <a:noAutofit/>
          </a:bodyPr>
          <a:lstStyle/>
          <a:p>
            <a:pPr algn="ctr">
              <a:lnSpc>
                <a:spcPts val="2400"/>
              </a:lnSpc>
              <a:spcAft>
                <a:spcPts val="600"/>
              </a:spcAft>
            </a:pPr>
            <a:r>
              <a:rPr lang="en-US" sz="1400" dirty="0" smtClean="0">
                <a:solidFill>
                  <a:srgbClr val="1D1D1A"/>
                </a:solidFill>
                <a:latin typeface="Huawei Sans" panose="020C0503030203020204" pitchFamily="34" charset="0"/>
              </a:rPr>
              <a:t>The smart city communication network is a pipe for information transmission and exchange in smart cities.</a:t>
            </a:r>
            <a:endParaRPr lang="en-US" altLang="zh-CN" sz="1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lnSpc>
                <a:spcPts val="2400"/>
              </a:lnSpc>
              <a:spcAft>
                <a:spcPts val="600"/>
              </a:spcAft>
            </a:pPr>
            <a:r>
              <a:rPr lang="en-US" sz="1400" dirty="0" smtClean="0">
                <a:solidFill>
                  <a:srgbClr val="1D1D1A"/>
                </a:solidFill>
                <a:latin typeface="Huawei Sans" panose="020C0503030203020204" pitchFamily="34" charset="0"/>
              </a:rPr>
              <a:t>It is a metro network that connects various industries and covers diversified services from the urban area to the rural area.</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Rounded Rectangle 240"/>
          <p:cNvSpPr/>
          <p:nvPr/>
        </p:nvSpPr>
        <p:spPr bwMode="gray">
          <a:xfrm>
            <a:off x="1452396" y="2362672"/>
            <a:ext cx="2297920" cy="2464709"/>
          </a:xfrm>
          <a:prstGeom prst="roundRect">
            <a:avLst>
              <a:gd name="adj" fmla="val 4822"/>
            </a:avLst>
          </a:prstGeom>
          <a:gradFill flip="none" rotWithShape="1">
            <a:gsLst>
              <a:gs pos="61000">
                <a:schemeClr val="bg1">
                  <a:lumMod val="95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0" name="Straight Connector 38"/>
          <p:cNvCxnSpPr/>
          <p:nvPr/>
        </p:nvCxnSpPr>
        <p:spPr bwMode="gray">
          <a:xfrm>
            <a:off x="2654151" y="2047092"/>
            <a:ext cx="0" cy="2330088"/>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1" name="Rectangle 25"/>
          <p:cNvSpPr/>
          <p:nvPr/>
        </p:nvSpPr>
        <p:spPr bwMode="gray">
          <a:xfrm>
            <a:off x="1361743" y="2579364"/>
            <a:ext cx="830997" cy="2031325"/>
          </a:xfrm>
          <a:prstGeom prst="rect">
            <a:avLst/>
          </a:prstGeom>
        </p:spPr>
        <p:txBody>
          <a:bodyPr vert="vert270" wrap="square">
            <a:spAutoFit/>
          </a:bodyPr>
          <a:lstStyle/>
          <a:p>
            <a:pPr algn="ctr"/>
            <a:r>
              <a:rPr lang="en-US" sz="1400" dirty="0" smtClean="0">
                <a:latin typeface="Huawei Sans" panose="020C0503030203020204" pitchFamily="34" charset="0"/>
              </a:rPr>
              <a:t>Smart city communication network backbone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2" name="Straight Arrow Connector 29"/>
          <p:cNvCxnSpPr/>
          <p:nvPr/>
        </p:nvCxnSpPr>
        <p:spPr bwMode="gray">
          <a:xfrm>
            <a:off x="1389374" y="2504123"/>
            <a:ext cx="0" cy="253066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3" name="Straight Arrow Connector 31"/>
          <p:cNvCxnSpPr/>
          <p:nvPr/>
        </p:nvCxnSpPr>
        <p:spPr bwMode="gray">
          <a:xfrm>
            <a:off x="1447283" y="5034783"/>
            <a:ext cx="9134531" cy="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4" name="Rounded Rectangle 240"/>
          <p:cNvSpPr/>
          <p:nvPr/>
        </p:nvSpPr>
        <p:spPr bwMode="gray">
          <a:xfrm>
            <a:off x="2172888" y="2527176"/>
            <a:ext cx="962526" cy="244902"/>
          </a:xfrm>
          <a:prstGeom prst="roundRect">
            <a:avLst>
              <a:gd name="adj" fmla="val 33381"/>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7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Rounded Rectangle 240"/>
          <p:cNvSpPr/>
          <p:nvPr/>
        </p:nvSpPr>
        <p:spPr bwMode="gray">
          <a:xfrm>
            <a:off x="2172888" y="3382885"/>
            <a:ext cx="962526" cy="244902"/>
          </a:xfrm>
          <a:prstGeom prst="roundRect">
            <a:avLst>
              <a:gd name="adj" fmla="val 33381"/>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7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Rounded Rectangle 240"/>
          <p:cNvSpPr/>
          <p:nvPr/>
        </p:nvSpPr>
        <p:spPr bwMode="gray">
          <a:xfrm>
            <a:off x="2172888" y="4238594"/>
            <a:ext cx="962526" cy="244902"/>
          </a:xfrm>
          <a:prstGeom prst="roundRect">
            <a:avLst>
              <a:gd name="adj" fmla="val 33381"/>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7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40"/>
          <p:cNvSpPr/>
          <p:nvPr/>
        </p:nvSpPr>
        <p:spPr bwMode="gray">
          <a:xfrm>
            <a:off x="1526378" y="1152609"/>
            <a:ext cx="2290384" cy="1150724"/>
          </a:xfrm>
          <a:custGeom>
            <a:avLst/>
            <a:gdLst>
              <a:gd name="connsiteX0" fmla="*/ 1556643 w 2507513"/>
              <a:gd name="connsiteY0" fmla="*/ 0 h 1421549"/>
              <a:gd name="connsiteX1" fmla="*/ 2229588 w 2507513"/>
              <a:gd name="connsiteY1" fmla="*/ 679170 h 1421549"/>
              <a:gd name="connsiteX2" fmla="*/ 2222347 w 2507513"/>
              <a:gd name="connsiteY2" fmla="*/ 751665 h 1421549"/>
              <a:gd name="connsiteX3" fmla="*/ 2240545 w 2507513"/>
              <a:gd name="connsiteY3" fmla="*/ 753517 h 1421549"/>
              <a:gd name="connsiteX4" fmla="*/ 2507513 w 2507513"/>
              <a:gd name="connsiteY4" fmla="*/ 1084105 h 1421549"/>
              <a:gd name="connsiteX5" fmla="*/ 2240545 w 2507513"/>
              <a:gd name="connsiteY5" fmla="*/ 1414693 h 1421549"/>
              <a:gd name="connsiteX6" fmla="*/ 2228192 w 2507513"/>
              <a:gd name="connsiteY6" fmla="*/ 1415950 h 1421549"/>
              <a:gd name="connsiteX7" fmla="*/ 2228192 w 2507513"/>
              <a:gd name="connsiteY7" fmla="*/ 1421548 h 1421549"/>
              <a:gd name="connsiteX8" fmla="*/ 2173171 w 2507513"/>
              <a:gd name="connsiteY8" fmla="*/ 1421548 h 1421549"/>
              <a:gd name="connsiteX9" fmla="*/ 2173161 w 2507513"/>
              <a:gd name="connsiteY9" fmla="*/ 1421549 h 1421549"/>
              <a:gd name="connsiteX10" fmla="*/ 2173151 w 2507513"/>
              <a:gd name="connsiteY10" fmla="*/ 1421548 h 1421549"/>
              <a:gd name="connsiteX11" fmla="*/ 367786 w 2507513"/>
              <a:gd name="connsiteY11" fmla="*/ 1421548 h 1421549"/>
              <a:gd name="connsiteX12" fmla="*/ 305263 w 2507513"/>
              <a:gd name="connsiteY12" fmla="*/ 1421548 h 1421549"/>
              <a:gd name="connsiteX13" fmla="*/ 305263 w 2507513"/>
              <a:gd name="connsiteY13" fmla="*/ 1415187 h 1421549"/>
              <a:gd name="connsiteX14" fmla="*/ 293664 w 2507513"/>
              <a:gd name="connsiteY14" fmla="*/ 1414007 h 1421549"/>
              <a:gd name="connsiteX15" fmla="*/ 0 w 2507513"/>
              <a:gd name="connsiteY15" fmla="*/ 1050359 h 1421549"/>
              <a:gd name="connsiteX16" fmla="*/ 224627 w 2507513"/>
              <a:gd name="connsiteY16" fmla="*/ 708340 h 1421549"/>
              <a:gd name="connsiteX17" fmla="*/ 248311 w 2507513"/>
              <a:gd name="connsiteY17" fmla="*/ 700920 h 1421549"/>
              <a:gd name="connsiteX18" fmla="*/ 258063 w 2507513"/>
              <a:gd name="connsiteY18" fmla="*/ 612163 h 1421549"/>
              <a:gd name="connsiteX19" fmla="*/ 761055 w 2507513"/>
              <a:gd name="connsiteY19" fmla="*/ 236035 h 1421549"/>
              <a:gd name="connsiteX20" fmla="*/ 960903 w 2507513"/>
              <a:gd name="connsiteY20" fmla="*/ 273054 h 1421549"/>
              <a:gd name="connsiteX21" fmla="*/ 1003042 w 2507513"/>
              <a:gd name="connsiteY21" fmla="*/ 294039 h 1421549"/>
              <a:gd name="connsiteX22" fmla="*/ 1080799 w 2507513"/>
              <a:gd name="connsiteY22" fmla="*/ 198925 h 1421549"/>
              <a:gd name="connsiteX23" fmla="*/ 1556643 w 2507513"/>
              <a:gd name="connsiteY23" fmla="*/ 0 h 14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07513" h="1421549">
                <a:moveTo>
                  <a:pt x="1556643" y="0"/>
                </a:moveTo>
                <a:cubicBezTo>
                  <a:pt x="1928300" y="0"/>
                  <a:pt x="2229588" y="304075"/>
                  <a:pt x="2229588" y="679170"/>
                </a:cubicBezTo>
                <a:lnTo>
                  <a:pt x="2222347" y="751665"/>
                </a:lnTo>
                <a:lnTo>
                  <a:pt x="2240545" y="753517"/>
                </a:lnTo>
                <a:cubicBezTo>
                  <a:pt x="2392904" y="784982"/>
                  <a:pt x="2507513" y="921036"/>
                  <a:pt x="2507513" y="1084105"/>
                </a:cubicBezTo>
                <a:cubicBezTo>
                  <a:pt x="2507513" y="1247175"/>
                  <a:pt x="2392904" y="1383228"/>
                  <a:pt x="2240545" y="1414693"/>
                </a:cubicBezTo>
                <a:lnTo>
                  <a:pt x="2228192" y="1415950"/>
                </a:lnTo>
                <a:lnTo>
                  <a:pt x="2228192" y="1421548"/>
                </a:lnTo>
                <a:lnTo>
                  <a:pt x="2173171" y="1421548"/>
                </a:lnTo>
                <a:lnTo>
                  <a:pt x="2173161" y="1421549"/>
                </a:lnTo>
                <a:lnTo>
                  <a:pt x="2173151" y="1421548"/>
                </a:lnTo>
                <a:lnTo>
                  <a:pt x="367786" y="1421548"/>
                </a:lnTo>
                <a:lnTo>
                  <a:pt x="305263" y="1421548"/>
                </a:lnTo>
                <a:lnTo>
                  <a:pt x="305263" y="1415187"/>
                </a:lnTo>
                <a:lnTo>
                  <a:pt x="293664" y="1414007"/>
                </a:lnTo>
                <a:cubicBezTo>
                  <a:pt x="126070" y="1379395"/>
                  <a:pt x="0" y="1229736"/>
                  <a:pt x="0" y="1050359"/>
                </a:cubicBezTo>
                <a:cubicBezTo>
                  <a:pt x="0" y="896608"/>
                  <a:pt x="92623" y="764690"/>
                  <a:pt x="224627" y="708340"/>
                </a:cubicBezTo>
                <a:lnTo>
                  <a:pt x="248311" y="700920"/>
                </a:lnTo>
                <a:lnTo>
                  <a:pt x="258063" y="612163"/>
                </a:lnTo>
                <a:cubicBezTo>
                  <a:pt x="305938" y="397508"/>
                  <a:pt x="512943" y="236035"/>
                  <a:pt x="761055" y="236035"/>
                </a:cubicBezTo>
                <a:cubicBezTo>
                  <a:pt x="831944" y="236035"/>
                  <a:pt x="899478" y="249217"/>
                  <a:pt x="960903" y="273054"/>
                </a:cubicBezTo>
                <a:lnTo>
                  <a:pt x="1003042" y="294039"/>
                </a:lnTo>
                <a:lnTo>
                  <a:pt x="1080799" y="198925"/>
                </a:lnTo>
                <a:cubicBezTo>
                  <a:pt x="1202578" y="76019"/>
                  <a:pt x="1370815" y="0"/>
                  <a:pt x="1556643" y="0"/>
                </a:cubicBezTo>
                <a:close/>
              </a:path>
            </a:pathLst>
          </a:custGeom>
          <a:solidFill>
            <a:srgbClr val="E7F7F9"/>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Rectangle 41"/>
          <p:cNvSpPr/>
          <p:nvPr/>
        </p:nvSpPr>
        <p:spPr bwMode="gray">
          <a:xfrm>
            <a:off x="1736617" y="1321686"/>
            <a:ext cx="1856598" cy="523220"/>
          </a:xfrm>
          <a:prstGeom prst="rect">
            <a:avLst/>
          </a:prstGeom>
        </p:spPr>
        <p:txBody>
          <a:bodyPr wrap="none">
            <a:spAutoFit/>
          </a:bodyPr>
          <a:lstStyle/>
          <a:p>
            <a:pPr algn="ctr"/>
            <a:r>
              <a:rPr lang="en-US" sz="1400" dirty="0" smtClean="0">
                <a:solidFill>
                  <a:srgbClr val="30B5C5"/>
                </a:solidFill>
                <a:latin typeface="Huawei Sans" panose="020C0503030203020204" pitchFamily="34" charset="0"/>
              </a:rPr>
              <a:t>Smart city </a:t>
            </a:r>
          </a:p>
          <a:p>
            <a:pPr algn="ctr"/>
            <a:r>
              <a:rPr lang="en-US" sz="1400" dirty="0" smtClean="0">
                <a:solidFill>
                  <a:srgbClr val="30B5C5"/>
                </a:solidFill>
                <a:latin typeface="Huawei Sans" panose="020C0503030203020204" pitchFamily="34" charset="0"/>
              </a:rPr>
              <a:t>application platform</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13"/>
          <p:cNvSpPr>
            <a:spLocks noEditPoints="1"/>
          </p:cNvSpPr>
          <p:nvPr/>
        </p:nvSpPr>
        <p:spPr bwMode="gray">
          <a:xfrm>
            <a:off x="2524803" y="1831754"/>
            <a:ext cx="317501" cy="318945"/>
          </a:xfrm>
          <a:custGeom>
            <a:avLst/>
            <a:gdLst>
              <a:gd name="T0" fmla="*/ 211 w 266"/>
              <a:gd name="T1" fmla="*/ 41 h 267"/>
              <a:gd name="T2" fmla="*/ 175 w 266"/>
              <a:gd name="T3" fmla="*/ 77 h 267"/>
              <a:gd name="T4" fmla="*/ 45 w 266"/>
              <a:gd name="T5" fmla="*/ 66 h 267"/>
              <a:gd name="T6" fmla="*/ 123 w 266"/>
              <a:gd name="T7" fmla="*/ 109 h 267"/>
              <a:gd name="T8" fmla="*/ 127 w 266"/>
              <a:gd name="T9" fmla="*/ 125 h 267"/>
              <a:gd name="T10" fmla="*/ 79 w 266"/>
              <a:gd name="T11" fmla="*/ 168 h 267"/>
              <a:gd name="T12" fmla="*/ 27 w 266"/>
              <a:gd name="T13" fmla="*/ 172 h 267"/>
              <a:gd name="T14" fmla="*/ 70 w 266"/>
              <a:gd name="T15" fmla="*/ 194 h 267"/>
              <a:gd name="T16" fmla="*/ 95 w 266"/>
              <a:gd name="T17" fmla="*/ 240 h 267"/>
              <a:gd name="T18" fmla="*/ 99 w 266"/>
              <a:gd name="T19" fmla="*/ 188 h 267"/>
              <a:gd name="T20" fmla="*/ 142 w 266"/>
              <a:gd name="T21" fmla="*/ 139 h 267"/>
              <a:gd name="T22" fmla="*/ 145 w 266"/>
              <a:gd name="T23" fmla="*/ 137 h 267"/>
              <a:gd name="T24" fmla="*/ 193 w 266"/>
              <a:gd name="T25" fmla="*/ 230 h 267"/>
              <a:gd name="T26" fmla="*/ 187 w 266"/>
              <a:gd name="T27" fmla="*/ 100 h 267"/>
              <a:gd name="T28" fmla="*/ 226 w 266"/>
              <a:gd name="T29" fmla="*/ 55 h 267"/>
              <a:gd name="T30" fmla="*/ 212 w 266"/>
              <a:gd name="T31" fmla="*/ 41 h 267"/>
              <a:gd name="T32" fmla="*/ 198 w 266"/>
              <a:gd name="T33" fmla="*/ 27 h 267"/>
              <a:gd name="T34" fmla="*/ 198 w 266"/>
              <a:gd name="T35" fmla="*/ 27 h 267"/>
              <a:gd name="T36" fmla="*/ 206 w 266"/>
              <a:gd name="T37" fmla="*/ 102 h 267"/>
              <a:gd name="T38" fmla="*/ 218 w 266"/>
              <a:gd name="T39" fmla="*/ 232 h 267"/>
              <a:gd name="T40" fmla="*/ 196 w 266"/>
              <a:gd name="T41" fmla="*/ 254 h 267"/>
              <a:gd name="T42" fmla="*/ 180 w 266"/>
              <a:gd name="T43" fmla="*/ 250 h 267"/>
              <a:gd name="T44" fmla="*/ 119 w 266"/>
              <a:gd name="T45" fmla="*/ 190 h 267"/>
              <a:gd name="T46" fmla="*/ 122 w 266"/>
              <a:gd name="T47" fmla="*/ 240 h 267"/>
              <a:gd name="T48" fmla="*/ 85 w 266"/>
              <a:gd name="T49" fmla="*/ 263 h 267"/>
              <a:gd name="T50" fmla="*/ 59 w 266"/>
              <a:gd name="T51" fmla="*/ 209 h 267"/>
              <a:gd name="T52" fmla="*/ 2 w 266"/>
              <a:gd name="T53" fmla="*/ 170 h 267"/>
              <a:gd name="T54" fmla="*/ 27 w 266"/>
              <a:gd name="T55" fmla="*/ 145 h 267"/>
              <a:gd name="T56" fmla="*/ 77 w 266"/>
              <a:gd name="T57" fmla="*/ 148 h 267"/>
              <a:gd name="T58" fmla="*/ 16 w 266"/>
              <a:gd name="T59" fmla="*/ 86 h 267"/>
              <a:gd name="T60" fmla="*/ 13 w 266"/>
              <a:gd name="T61" fmla="*/ 71 h 267"/>
              <a:gd name="T62" fmla="*/ 35 w 266"/>
              <a:gd name="T63" fmla="*/ 49 h 267"/>
              <a:gd name="T64" fmla="*/ 165 w 266"/>
              <a:gd name="T65" fmla="*/ 6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6" h="267">
                <a:moveTo>
                  <a:pt x="212" y="41"/>
                </a:moveTo>
                <a:cubicBezTo>
                  <a:pt x="211" y="41"/>
                  <a:pt x="211" y="41"/>
                  <a:pt x="211" y="41"/>
                </a:cubicBezTo>
                <a:cubicBezTo>
                  <a:pt x="175" y="77"/>
                  <a:pt x="175" y="77"/>
                  <a:pt x="175" y="77"/>
                </a:cubicBezTo>
                <a:cubicBezTo>
                  <a:pt x="175" y="77"/>
                  <a:pt x="175" y="77"/>
                  <a:pt x="175" y="77"/>
                </a:cubicBezTo>
                <a:cubicBezTo>
                  <a:pt x="173" y="79"/>
                  <a:pt x="170" y="80"/>
                  <a:pt x="167" y="80"/>
                </a:cubicBezTo>
                <a:cubicBezTo>
                  <a:pt x="45" y="66"/>
                  <a:pt x="45" y="66"/>
                  <a:pt x="45" y="66"/>
                </a:cubicBezTo>
                <a:cubicBezTo>
                  <a:pt x="37" y="74"/>
                  <a:pt x="37" y="74"/>
                  <a:pt x="37" y="74"/>
                </a:cubicBezTo>
                <a:cubicBezTo>
                  <a:pt x="123" y="109"/>
                  <a:pt x="123" y="109"/>
                  <a:pt x="123" y="109"/>
                </a:cubicBezTo>
                <a:cubicBezTo>
                  <a:pt x="125" y="109"/>
                  <a:pt x="126" y="110"/>
                  <a:pt x="127" y="111"/>
                </a:cubicBezTo>
                <a:cubicBezTo>
                  <a:pt x="131" y="115"/>
                  <a:pt x="131" y="121"/>
                  <a:pt x="127" y="125"/>
                </a:cubicBezTo>
                <a:cubicBezTo>
                  <a:pt x="87" y="165"/>
                  <a:pt x="87" y="165"/>
                  <a:pt x="87" y="165"/>
                </a:cubicBezTo>
                <a:cubicBezTo>
                  <a:pt x="85" y="167"/>
                  <a:pt x="82" y="168"/>
                  <a:pt x="79" y="168"/>
                </a:cubicBezTo>
                <a:cubicBezTo>
                  <a:pt x="37" y="161"/>
                  <a:pt x="37" y="161"/>
                  <a:pt x="37" y="161"/>
                </a:cubicBezTo>
                <a:cubicBezTo>
                  <a:pt x="27" y="172"/>
                  <a:pt x="27" y="172"/>
                  <a:pt x="27" y="172"/>
                </a:cubicBezTo>
                <a:cubicBezTo>
                  <a:pt x="70" y="194"/>
                  <a:pt x="70" y="194"/>
                  <a:pt x="70" y="194"/>
                </a:cubicBezTo>
                <a:cubicBezTo>
                  <a:pt x="70" y="194"/>
                  <a:pt x="70" y="194"/>
                  <a:pt x="70" y="194"/>
                </a:cubicBezTo>
                <a:cubicBezTo>
                  <a:pt x="72" y="194"/>
                  <a:pt x="74" y="196"/>
                  <a:pt x="75" y="198"/>
                </a:cubicBezTo>
                <a:cubicBezTo>
                  <a:pt x="95" y="240"/>
                  <a:pt x="95" y="240"/>
                  <a:pt x="95" y="240"/>
                </a:cubicBezTo>
                <a:cubicBezTo>
                  <a:pt x="105" y="230"/>
                  <a:pt x="105" y="230"/>
                  <a:pt x="105" y="230"/>
                </a:cubicBezTo>
                <a:cubicBezTo>
                  <a:pt x="99" y="188"/>
                  <a:pt x="99" y="188"/>
                  <a:pt x="99" y="188"/>
                </a:cubicBezTo>
                <a:cubicBezTo>
                  <a:pt x="99" y="185"/>
                  <a:pt x="99" y="182"/>
                  <a:pt x="102" y="179"/>
                </a:cubicBezTo>
                <a:cubicBezTo>
                  <a:pt x="142" y="139"/>
                  <a:pt x="142" y="139"/>
                  <a:pt x="142" y="139"/>
                </a:cubicBezTo>
                <a:cubicBezTo>
                  <a:pt x="142" y="139"/>
                  <a:pt x="142" y="139"/>
                  <a:pt x="142" y="139"/>
                </a:cubicBezTo>
                <a:cubicBezTo>
                  <a:pt x="143" y="138"/>
                  <a:pt x="144" y="138"/>
                  <a:pt x="145" y="137"/>
                </a:cubicBezTo>
                <a:cubicBezTo>
                  <a:pt x="150" y="135"/>
                  <a:pt x="155" y="138"/>
                  <a:pt x="157" y="143"/>
                </a:cubicBezTo>
                <a:cubicBezTo>
                  <a:pt x="193" y="230"/>
                  <a:pt x="193" y="230"/>
                  <a:pt x="193" y="230"/>
                </a:cubicBezTo>
                <a:cubicBezTo>
                  <a:pt x="201" y="222"/>
                  <a:pt x="201" y="222"/>
                  <a:pt x="201" y="222"/>
                </a:cubicBezTo>
                <a:cubicBezTo>
                  <a:pt x="187" y="100"/>
                  <a:pt x="187" y="100"/>
                  <a:pt x="187" y="100"/>
                </a:cubicBezTo>
                <a:cubicBezTo>
                  <a:pt x="186" y="97"/>
                  <a:pt x="187" y="94"/>
                  <a:pt x="189" y="92"/>
                </a:cubicBezTo>
                <a:cubicBezTo>
                  <a:pt x="226" y="55"/>
                  <a:pt x="226" y="55"/>
                  <a:pt x="226" y="55"/>
                </a:cubicBezTo>
                <a:cubicBezTo>
                  <a:pt x="236" y="46"/>
                  <a:pt x="221" y="31"/>
                  <a:pt x="212" y="40"/>
                </a:cubicBezTo>
                <a:cubicBezTo>
                  <a:pt x="212" y="41"/>
                  <a:pt x="212" y="41"/>
                  <a:pt x="212" y="41"/>
                </a:cubicBezTo>
                <a:close/>
                <a:moveTo>
                  <a:pt x="198" y="27"/>
                </a:moveTo>
                <a:cubicBezTo>
                  <a:pt x="198" y="27"/>
                  <a:pt x="198" y="27"/>
                  <a:pt x="198" y="27"/>
                </a:cubicBezTo>
                <a:cubicBezTo>
                  <a:pt x="198" y="27"/>
                  <a:pt x="198" y="27"/>
                  <a:pt x="198" y="27"/>
                </a:cubicBezTo>
                <a:cubicBezTo>
                  <a:pt x="198" y="27"/>
                  <a:pt x="198" y="27"/>
                  <a:pt x="198" y="27"/>
                </a:cubicBezTo>
                <a:cubicBezTo>
                  <a:pt x="226" y="0"/>
                  <a:pt x="266" y="42"/>
                  <a:pt x="240" y="68"/>
                </a:cubicBezTo>
                <a:cubicBezTo>
                  <a:pt x="206" y="102"/>
                  <a:pt x="206" y="102"/>
                  <a:pt x="206" y="102"/>
                </a:cubicBezTo>
                <a:cubicBezTo>
                  <a:pt x="220" y="224"/>
                  <a:pt x="220" y="224"/>
                  <a:pt x="220" y="224"/>
                </a:cubicBezTo>
                <a:cubicBezTo>
                  <a:pt x="221" y="227"/>
                  <a:pt x="220" y="230"/>
                  <a:pt x="218" y="232"/>
                </a:cubicBezTo>
                <a:cubicBezTo>
                  <a:pt x="218" y="232"/>
                  <a:pt x="218" y="232"/>
                  <a:pt x="218" y="232"/>
                </a:cubicBezTo>
                <a:cubicBezTo>
                  <a:pt x="196" y="254"/>
                  <a:pt x="196" y="254"/>
                  <a:pt x="196" y="254"/>
                </a:cubicBezTo>
                <a:cubicBezTo>
                  <a:pt x="192" y="257"/>
                  <a:pt x="186" y="257"/>
                  <a:pt x="183" y="254"/>
                </a:cubicBezTo>
                <a:cubicBezTo>
                  <a:pt x="181" y="252"/>
                  <a:pt x="181" y="251"/>
                  <a:pt x="180" y="250"/>
                </a:cubicBezTo>
                <a:cubicBezTo>
                  <a:pt x="145" y="163"/>
                  <a:pt x="145" y="163"/>
                  <a:pt x="145" y="163"/>
                </a:cubicBezTo>
                <a:cubicBezTo>
                  <a:pt x="119" y="190"/>
                  <a:pt x="119" y="190"/>
                  <a:pt x="119" y="190"/>
                </a:cubicBezTo>
                <a:cubicBezTo>
                  <a:pt x="125" y="232"/>
                  <a:pt x="125" y="232"/>
                  <a:pt x="125" y="232"/>
                </a:cubicBezTo>
                <a:cubicBezTo>
                  <a:pt x="125" y="235"/>
                  <a:pt x="124" y="238"/>
                  <a:pt x="122" y="240"/>
                </a:cubicBezTo>
                <a:cubicBezTo>
                  <a:pt x="99" y="263"/>
                  <a:pt x="99" y="263"/>
                  <a:pt x="99" y="263"/>
                </a:cubicBezTo>
                <a:cubicBezTo>
                  <a:pt x="95" y="267"/>
                  <a:pt x="89" y="267"/>
                  <a:pt x="85" y="263"/>
                </a:cubicBezTo>
                <a:cubicBezTo>
                  <a:pt x="84" y="262"/>
                  <a:pt x="84" y="261"/>
                  <a:pt x="83" y="260"/>
                </a:cubicBezTo>
                <a:cubicBezTo>
                  <a:pt x="59" y="209"/>
                  <a:pt x="59" y="209"/>
                  <a:pt x="59" y="209"/>
                </a:cubicBezTo>
                <a:cubicBezTo>
                  <a:pt x="6" y="183"/>
                  <a:pt x="6" y="183"/>
                  <a:pt x="6" y="183"/>
                </a:cubicBezTo>
                <a:cubicBezTo>
                  <a:pt x="1" y="181"/>
                  <a:pt x="0" y="175"/>
                  <a:pt x="2" y="170"/>
                </a:cubicBezTo>
                <a:cubicBezTo>
                  <a:pt x="2" y="169"/>
                  <a:pt x="3" y="168"/>
                  <a:pt x="4" y="168"/>
                </a:cubicBezTo>
                <a:cubicBezTo>
                  <a:pt x="27" y="145"/>
                  <a:pt x="27" y="145"/>
                  <a:pt x="27" y="145"/>
                </a:cubicBezTo>
                <a:cubicBezTo>
                  <a:pt x="29" y="142"/>
                  <a:pt x="32" y="141"/>
                  <a:pt x="35" y="142"/>
                </a:cubicBezTo>
                <a:cubicBezTo>
                  <a:pt x="77" y="148"/>
                  <a:pt x="77" y="148"/>
                  <a:pt x="77" y="148"/>
                </a:cubicBezTo>
                <a:cubicBezTo>
                  <a:pt x="104" y="122"/>
                  <a:pt x="104" y="122"/>
                  <a:pt x="104" y="122"/>
                </a:cubicBezTo>
                <a:cubicBezTo>
                  <a:pt x="16" y="86"/>
                  <a:pt x="16" y="86"/>
                  <a:pt x="16" y="86"/>
                </a:cubicBezTo>
                <a:cubicBezTo>
                  <a:pt x="11" y="84"/>
                  <a:pt x="9" y="79"/>
                  <a:pt x="11" y="74"/>
                </a:cubicBezTo>
                <a:cubicBezTo>
                  <a:pt x="11" y="73"/>
                  <a:pt x="12" y="72"/>
                  <a:pt x="13" y="71"/>
                </a:cubicBezTo>
                <a:cubicBezTo>
                  <a:pt x="13" y="71"/>
                  <a:pt x="13" y="71"/>
                  <a:pt x="13" y="71"/>
                </a:cubicBezTo>
                <a:cubicBezTo>
                  <a:pt x="35" y="49"/>
                  <a:pt x="35" y="49"/>
                  <a:pt x="35" y="49"/>
                </a:cubicBezTo>
                <a:cubicBezTo>
                  <a:pt x="37" y="47"/>
                  <a:pt x="40" y="46"/>
                  <a:pt x="43" y="46"/>
                </a:cubicBezTo>
                <a:cubicBezTo>
                  <a:pt x="165" y="61"/>
                  <a:pt x="165" y="61"/>
                  <a:pt x="165" y="61"/>
                </a:cubicBezTo>
                <a:cubicBezTo>
                  <a:pt x="198" y="27"/>
                  <a:pt x="198" y="27"/>
                  <a:pt x="198" y="27"/>
                </a:cubicBezTo>
                <a:close/>
              </a:path>
            </a:pathLst>
          </a:custGeom>
          <a:solidFill>
            <a:srgbClr val="30B5C5"/>
          </a:solidFill>
          <a:ln>
            <a:noFill/>
          </a:ln>
        </p:spPr>
        <p:txBody>
          <a:bodyPr vert="horz" wrap="square" lIns="91416" tIns="45706" rIns="91416" bIns="45706" numCol="1" anchor="t" anchorCtr="0" compatLnSpc="1">
            <a:prstTxWarp prst="textNoShape">
              <a:avLst/>
            </a:prstTxWarp>
          </a:bodyPr>
          <a:lstStyle/>
          <a:p>
            <a:pPr defTabSz="1219200"/>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Freeform 21"/>
          <p:cNvSpPr>
            <a:spLocks noEditPoints="1"/>
          </p:cNvSpPr>
          <p:nvPr/>
        </p:nvSpPr>
        <p:spPr bwMode="gray">
          <a:xfrm>
            <a:off x="1585000" y="1886312"/>
            <a:ext cx="402648" cy="235239"/>
          </a:xfrm>
          <a:custGeom>
            <a:avLst/>
            <a:gdLst>
              <a:gd name="T0" fmla="*/ 10 w 192"/>
              <a:gd name="T1" fmla="*/ 62 h 113"/>
              <a:gd name="T2" fmla="*/ 3 w 192"/>
              <a:gd name="T3" fmla="*/ 91 h 113"/>
              <a:gd name="T4" fmla="*/ 10 w 192"/>
              <a:gd name="T5" fmla="*/ 85 h 113"/>
              <a:gd name="T6" fmla="*/ 14 w 192"/>
              <a:gd name="T7" fmla="*/ 93 h 113"/>
              <a:gd name="T8" fmla="*/ 19 w 192"/>
              <a:gd name="T9" fmla="*/ 85 h 113"/>
              <a:gd name="T10" fmla="*/ 26 w 192"/>
              <a:gd name="T11" fmla="*/ 91 h 113"/>
              <a:gd name="T12" fmla="*/ 19 w 192"/>
              <a:gd name="T13" fmla="*/ 62 h 113"/>
              <a:gd name="T14" fmla="*/ 50 w 192"/>
              <a:gd name="T15" fmla="*/ 60 h 113"/>
              <a:gd name="T16" fmla="*/ 50 w 192"/>
              <a:gd name="T17" fmla="*/ 94 h 113"/>
              <a:gd name="T18" fmla="*/ 50 w 192"/>
              <a:gd name="T19" fmla="*/ 94 h 113"/>
              <a:gd name="T20" fmla="*/ 65 w 192"/>
              <a:gd name="T21" fmla="*/ 108 h 113"/>
              <a:gd name="T22" fmla="*/ 129 w 192"/>
              <a:gd name="T23" fmla="*/ 108 h 113"/>
              <a:gd name="T24" fmla="*/ 144 w 192"/>
              <a:gd name="T25" fmla="*/ 94 h 113"/>
              <a:gd name="T26" fmla="*/ 144 w 192"/>
              <a:gd name="T27" fmla="*/ 94 h 113"/>
              <a:gd name="T28" fmla="*/ 144 w 192"/>
              <a:gd name="T29" fmla="*/ 60 h 113"/>
              <a:gd name="T30" fmla="*/ 190 w 192"/>
              <a:gd name="T31" fmla="*/ 41 h 113"/>
              <a:gd name="T32" fmla="*/ 99 w 192"/>
              <a:gd name="T33" fmla="*/ 0 h 113"/>
              <a:gd name="T34" fmla="*/ 8 w 192"/>
              <a:gd name="T35" fmla="*/ 32 h 113"/>
              <a:gd name="T36" fmla="*/ 8 w 192"/>
              <a:gd name="T37" fmla="*/ 45 h 113"/>
              <a:gd name="T38" fmla="*/ 52 w 192"/>
              <a:gd name="T39" fmla="*/ 46 h 113"/>
              <a:gd name="T40" fmla="*/ 32 w 192"/>
              <a:gd name="T41" fmla="*/ 38 h 113"/>
              <a:gd name="T42" fmla="*/ 162 w 192"/>
              <a:gd name="T43" fmla="*/ 38 h 113"/>
              <a:gd name="T44" fmla="*/ 129 w 192"/>
              <a:gd name="T45" fmla="*/ 37 h 113"/>
              <a:gd name="T46" fmla="*/ 65 w 192"/>
              <a:gd name="T47" fmla="*/ 37 h 113"/>
              <a:gd name="T48" fmla="*/ 136 w 192"/>
              <a:gd name="T49" fmla="*/ 82 h 113"/>
              <a:gd name="T50" fmla="*/ 129 w 192"/>
              <a:gd name="T51" fmla="*/ 79 h 113"/>
              <a:gd name="T52" fmla="*/ 65 w 192"/>
              <a:gd name="T53" fmla="*/ 79 h 113"/>
              <a:gd name="T54" fmla="*/ 58 w 192"/>
              <a:gd name="T55" fmla="*/ 51 h 113"/>
              <a:gd name="T56" fmla="*/ 97 w 192"/>
              <a:gd name="T57" fmla="*/ 41 h 113"/>
              <a:gd name="T58" fmla="*/ 136 w 192"/>
              <a:gd name="T59" fmla="*/ 51 h 113"/>
              <a:gd name="T60" fmla="*/ 126 w 192"/>
              <a:gd name="T61" fmla="*/ 87 h 113"/>
              <a:gd name="T62" fmla="*/ 136 w 192"/>
              <a:gd name="T63" fmla="*/ 94 h 113"/>
              <a:gd name="T64" fmla="*/ 136 w 192"/>
              <a:gd name="T65" fmla="*/ 94 h 113"/>
              <a:gd name="T66" fmla="*/ 97 w 192"/>
              <a:gd name="T67" fmla="*/ 104 h 113"/>
              <a:gd name="T68" fmla="*/ 58 w 192"/>
              <a:gd name="T69" fmla="*/ 94 h 113"/>
              <a:gd name="T70" fmla="*/ 58 w 192"/>
              <a:gd name="T71" fmla="*/ 94 h 113"/>
              <a:gd name="T72" fmla="*/ 97 w 192"/>
              <a:gd name="T73" fmla="*/ 8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13">
                <a:moveTo>
                  <a:pt x="10" y="46"/>
                </a:moveTo>
                <a:cubicBezTo>
                  <a:pt x="10" y="62"/>
                  <a:pt x="10" y="62"/>
                  <a:pt x="10" y="62"/>
                </a:cubicBezTo>
                <a:cubicBezTo>
                  <a:pt x="1" y="85"/>
                  <a:pt x="1" y="85"/>
                  <a:pt x="1" y="85"/>
                </a:cubicBezTo>
                <a:cubicBezTo>
                  <a:pt x="0" y="87"/>
                  <a:pt x="1" y="90"/>
                  <a:pt x="3" y="91"/>
                </a:cubicBezTo>
                <a:cubicBezTo>
                  <a:pt x="5" y="91"/>
                  <a:pt x="8" y="90"/>
                  <a:pt x="9" y="88"/>
                </a:cubicBezTo>
                <a:cubicBezTo>
                  <a:pt x="10" y="85"/>
                  <a:pt x="10" y="85"/>
                  <a:pt x="10" y="85"/>
                </a:cubicBezTo>
                <a:cubicBezTo>
                  <a:pt x="10" y="89"/>
                  <a:pt x="10" y="89"/>
                  <a:pt x="10" y="89"/>
                </a:cubicBezTo>
                <a:cubicBezTo>
                  <a:pt x="10" y="91"/>
                  <a:pt x="12" y="93"/>
                  <a:pt x="14" y="93"/>
                </a:cubicBezTo>
                <a:cubicBezTo>
                  <a:pt x="17" y="93"/>
                  <a:pt x="19" y="91"/>
                  <a:pt x="19" y="89"/>
                </a:cubicBezTo>
                <a:cubicBezTo>
                  <a:pt x="19" y="85"/>
                  <a:pt x="19" y="85"/>
                  <a:pt x="19" y="85"/>
                </a:cubicBezTo>
                <a:cubicBezTo>
                  <a:pt x="20" y="88"/>
                  <a:pt x="20" y="88"/>
                  <a:pt x="20" y="88"/>
                </a:cubicBezTo>
                <a:cubicBezTo>
                  <a:pt x="21" y="90"/>
                  <a:pt x="24" y="91"/>
                  <a:pt x="26" y="91"/>
                </a:cubicBezTo>
                <a:cubicBezTo>
                  <a:pt x="28" y="90"/>
                  <a:pt x="29" y="87"/>
                  <a:pt x="28" y="85"/>
                </a:cubicBezTo>
                <a:cubicBezTo>
                  <a:pt x="19" y="62"/>
                  <a:pt x="19" y="62"/>
                  <a:pt x="19" y="62"/>
                </a:cubicBezTo>
                <a:cubicBezTo>
                  <a:pt x="19" y="49"/>
                  <a:pt x="19" y="49"/>
                  <a:pt x="19" y="49"/>
                </a:cubicBezTo>
                <a:cubicBezTo>
                  <a:pt x="50" y="60"/>
                  <a:pt x="50" y="60"/>
                  <a:pt x="50" y="60"/>
                </a:cubicBezTo>
                <a:cubicBezTo>
                  <a:pt x="50" y="94"/>
                  <a:pt x="50" y="94"/>
                  <a:pt x="50" y="94"/>
                </a:cubicBezTo>
                <a:cubicBezTo>
                  <a:pt x="50" y="94"/>
                  <a:pt x="50" y="94"/>
                  <a:pt x="50" y="94"/>
                </a:cubicBezTo>
                <a:cubicBezTo>
                  <a:pt x="50" y="94"/>
                  <a:pt x="50" y="94"/>
                  <a:pt x="50" y="94"/>
                </a:cubicBezTo>
                <a:cubicBezTo>
                  <a:pt x="50" y="94"/>
                  <a:pt x="50" y="94"/>
                  <a:pt x="50" y="94"/>
                </a:cubicBezTo>
                <a:cubicBezTo>
                  <a:pt x="50" y="94"/>
                  <a:pt x="50" y="94"/>
                  <a:pt x="50" y="94"/>
                </a:cubicBezTo>
                <a:cubicBezTo>
                  <a:pt x="50" y="100"/>
                  <a:pt x="56" y="105"/>
                  <a:pt x="65" y="108"/>
                </a:cubicBezTo>
                <a:cubicBezTo>
                  <a:pt x="73" y="111"/>
                  <a:pt x="85" y="113"/>
                  <a:pt x="97" y="113"/>
                </a:cubicBezTo>
                <a:cubicBezTo>
                  <a:pt x="109" y="113"/>
                  <a:pt x="120" y="111"/>
                  <a:pt x="129" y="108"/>
                </a:cubicBezTo>
                <a:cubicBezTo>
                  <a:pt x="138" y="105"/>
                  <a:pt x="144" y="100"/>
                  <a:pt x="144" y="94"/>
                </a:cubicBezTo>
                <a:cubicBezTo>
                  <a:pt x="144" y="94"/>
                  <a:pt x="144" y="94"/>
                  <a:pt x="144" y="94"/>
                </a:cubicBezTo>
                <a:cubicBezTo>
                  <a:pt x="144" y="94"/>
                  <a:pt x="144" y="94"/>
                  <a:pt x="144" y="94"/>
                </a:cubicBezTo>
                <a:cubicBezTo>
                  <a:pt x="144" y="94"/>
                  <a:pt x="144" y="94"/>
                  <a:pt x="144" y="94"/>
                </a:cubicBezTo>
                <a:cubicBezTo>
                  <a:pt x="144" y="94"/>
                  <a:pt x="144" y="94"/>
                  <a:pt x="144" y="94"/>
                </a:cubicBezTo>
                <a:cubicBezTo>
                  <a:pt x="144" y="60"/>
                  <a:pt x="144" y="60"/>
                  <a:pt x="144" y="60"/>
                </a:cubicBezTo>
                <a:cubicBezTo>
                  <a:pt x="186" y="45"/>
                  <a:pt x="186" y="45"/>
                  <a:pt x="186" y="45"/>
                </a:cubicBezTo>
                <a:cubicBezTo>
                  <a:pt x="188" y="44"/>
                  <a:pt x="189" y="43"/>
                  <a:pt x="190" y="41"/>
                </a:cubicBezTo>
                <a:cubicBezTo>
                  <a:pt x="192" y="37"/>
                  <a:pt x="190" y="33"/>
                  <a:pt x="186" y="32"/>
                </a:cubicBezTo>
                <a:cubicBezTo>
                  <a:pt x="99" y="0"/>
                  <a:pt x="99" y="0"/>
                  <a:pt x="99" y="0"/>
                </a:cubicBezTo>
                <a:cubicBezTo>
                  <a:pt x="98" y="0"/>
                  <a:pt x="96" y="0"/>
                  <a:pt x="95" y="0"/>
                </a:cubicBezTo>
                <a:cubicBezTo>
                  <a:pt x="8" y="32"/>
                  <a:pt x="8" y="32"/>
                  <a:pt x="8" y="32"/>
                </a:cubicBezTo>
                <a:cubicBezTo>
                  <a:pt x="6" y="32"/>
                  <a:pt x="4" y="34"/>
                  <a:pt x="4" y="36"/>
                </a:cubicBezTo>
                <a:cubicBezTo>
                  <a:pt x="2" y="40"/>
                  <a:pt x="4" y="44"/>
                  <a:pt x="8" y="45"/>
                </a:cubicBezTo>
                <a:cubicBezTo>
                  <a:pt x="10" y="46"/>
                  <a:pt x="10" y="46"/>
                  <a:pt x="10" y="46"/>
                </a:cubicBezTo>
                <a:close/>
                <a:moveTo>
                  <a:pt x="52" y="46"/>
                </a:moveTo>
                <a:cubicBezTo>
                  <a:pt x="52" y="46"/>
                  <a:pt x="52" y="46"/>
                  <a:pt x="52" y="46"/>
                </a:cubicBezTo>
                <a:cubicBezTo>
                  <a:pt x="32" y="38"/>
                  <a:pt x="32" y="38"/>
                  <a:pt x="32" y="38"/>
                </a:cubicBezTo>
                <a:cubicBezTo>
                  <a:pt x="97" y="15"/>
                  <a:pt x="97" y="15"/>
                  <a:pt x="97" y="15"/>
                </a:cubicBezTo>
                <a:cubicBezTo>
                  <a:pt x="162" y="38"/>
                  <a:pt x="162" y="38"/>
                  <a:pt x="162" y="38"/>
                </a:cubicBezTo>
                <a:cubicBezTo>
                  <a:pt x="142" y="46"/>
                  <a:pt x="142" y="46"/>
                  <a:pt x="142" y="46"/>
                </a:cubicBezTo>
                <a:cubicBezTo>
                  <a:pt x="140" y="42"/>
                  <a:pt x="135" y="39"/>
                  <a:pt x="129" y="37"/>
                </a:cubicBezTo>
                <a:cubicBezTo>
                  <a:pt x="120" y="34"/>
                  <a:pt x="109" y="32"/>
                  <a:pt x="97" y="32"/>
                </a:cubicBezTo>
                <a:cubicBezTo>
                  <a:pt x="85" y="32"/>
                  <a:pt x="73" y="34"/>
                  <a:pt x="65" y="37"/>
                </a:cubicBezTo>
                <a:cubicBezTo>
                  <a:pt x="59" y="39"/>
                  <a:pt x="54" y="42"/>
                  <a:pt x="52" y="46"/>
                </a:cubicBezTo>
                <a:close/>
                <a:moveTo>
                  <a:pt x="136" y="82"/>
                </a:moveTo>
                <a:cubicBezTo>
                  <a:pt x="136" y="82"/>
                  <a:pt x="136" y="82"/>
                  <a:pt x="136" y="82"/>
                </a:cubicBezTo>
                <a:cubicBezTo>
                  <a:pt x="134" y="81"/>
                  <a:pt x="131" y="80"/>
                  <a:pt x="129" y="79"/>
                </a:cubicBezTo>
                <a:cubicBezTo>
                  <a:pt x="120" y="76"/>
                  <a:pt x="109" y="75"/>
                  <a:pt x="97" y="75"/>
                </a:cubicBezTo>
                <a:cubicBezTo>
                  <a:pt x="85" y="75"/>
                  <a:pt x="73" y="76"/>
                  <a:pt x="65" y="79"/>
                </a:cubicBezTo>
                <a:cubicBezTo>
                  <a:pt x="63" y="80"/>
                  <a:pt x="60" y="81"/>
                  <a:pt x="58" y="82"/>
                </a:cubicBezTo>
                <a:cubicBezTo>
                  <a:pt x="58" y="51"/>
                  <a:pt x="58" y="51"/>
                  <a:pt x="58" y="51"/>
                </a:cubicBezTo>
                <a:cubicBezTo>
                  <a:pt x="58" y="49"/>
                  <a:pt x="62" y="47"/>
                  <a:pt x="68" y="45"/>
                </a:cubicBezTo>
                <a:cubicBezTo>
                  <a:pt x="75" y="43"/>
                  <a:pt x="86" y="41"/>
                  <a:pt x="97" y="41"/>
                </a:cubicBezTo>
                <a:cubicBezTo>
                  <a:pt x="108" y="41"/>
                  <a:pt x="119" y="43"/>
                  <a:pt x="126" y="45"/>
                </a:cubicBezTo>
                <a:cubicBezTo>
                  <a:pt x="132" y="47"/>
                  <a:pt x="136" y="49"/>
                  <a:pt x="136" y="51"/>
                </a:cubicBezTo>
                <a:cubicBezTo>
                  <a:pt x="136" y="82"/>
                  <a:pt x="136" y="82"/>
                  <a:pt x="136" y="82"/>
                </a:cubicBezTo>
                <a:close/>
                <a:moveTo>
                  <a:pt x="126" y="87"/>
                </a:moveTo>
                <a:cubicBezTo>
                  <a:pt x="126" y="87"/>
                  <a:pt x="126" y="87"/>
                  <a:pt x="126" y="87"/>
                </a:cubicBezTo>
                <a:cubicBezTo>
                  <a:pt x="132" y="89"/>
                  <a:pt x="135" y="92"/>
                  <a:pt x="136" y="94"/>
                </a:cubicBezTo>
                <a:cubicBezTo>
                  <a:pt x="136" y="94"/>
                  <a:pt x="136" y="94"/>
                  <a:pt x="136" y="94"/>
                </a:cubicBezTo>
                <a:cubicBezTo>
                  <a:pt x="136" y="94"/>
                  <a:pt x="136" y="94"/>
                  <a:pt x="136" y="94"/>
                </a:cubicBezTo>
                <a:cubicBezTo>
                  <a:pt x="135" y="96"/>
                  <a:pt x="132" y="98"/>
                  <a:pt x="126" y="100"/>
                </a:cubicBezTo>
                <a:cubicBezTo>
                  <a:pt x="119" y="102"/>
                  <a:pt x="108" y="104"/>
                  <a:pt x="97" y="104"/>
                </a:cubicBezTo>
                <a:cubicBezTo>
                  <a:pt x="86" y="104"/>
                  <a:pt x="75" y="102"/>
                  <a:pt x="68" y="100"/>
                </a:cubicBezTo>
                <a:cubicBezTo>
                  <a:pt x="62" y="98"/>
                  <a:pt x="58" y="96"/>
                  <a:pt x="58" y="94"/>
                </a:cubicBezTo>
                <a:cubicBezTo>
                  <a:pt x="58" y="94"/>
                  <a:pt x="58" y="94"/>
                  <a:pt x="58" y="94"/>
                </a:cubicBezTo>
                <a:cubicBezTo>
                  <a:pt x="58" y="94"/>
                  <a:pt x="58" y="94"/>
                  <a:pt x="58" y="94"/>
                </a:cubicBezTo>
                <a:cubicBezTo>
                  <a:pt x="58" y="92"/>
                  <a:pt x="62" y="89"/>
                  <a:pt x="68" y="87"/>
                </a:cubicBezTo>
                <a:cubicBezTo>
                  <a:pt x="75" y="85"/>
                  <a:pt x="86" y="83"/>
                  <a:pt x="97" y="83"/>
                </a:cubicBezTo>
                <a:cubicBezTo>
                  <a:pt x="108" y="83"/>
                  <a:pt x="119" y="85"/>
                  <a:pt x="126" y="87"/>
                </a:cubicBezTo>
                <a:close/>
              </a:path>
            </a:pathLst>
          </a:custGeom>
          <a:solidFill>
            <a:srgbClr val="30B5C5"/>
          </a:solidFill>
          <a:ln>
            <a:noFill/>
          </a:ln>
        </p:spPr>
        <p:txBody>
          <a:bodyPr vert="horz" wrap="square" lIns="91416" tIns="45706" rIns="91416" bIns="45706" numCol="1" anchor="t" anchorCtr="0" compatLnSpc="1">
            <a:prstTxWarp prst="textNoShape">
              <a:avLst/>
            </a:prstTxWarp>
          </a:bodyPr>
          <a:lstStyle/>
          <a:p>
            <a:pPr defTabSz="1219200"/>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5"/>
          <p:cNvSpPr>
            <a:spLocks noEditPoints="1"/>
          </p:cNvSpPr>
          <p:nvPr/>
        </p:nvSpPr>
        <p:spPr bwMode="gray">
          <a:xfrm>
            <a:off x="3351098" y="1870360"/>
            <a:ext cx="311728" cy="265545"/>
          </a:xfrm>
          <a:custGeom>
            <a:avLst/>
            <a:gdLst>
              <a:gd name="T0" fmla="*/ 252 w 262"/>
              <a:gd name="T1" fmla="*/ 0 h 224"/>
              <a:gd name="T2" fmla="*/ 10 w 262"/>
              <a:gd name="T3" fmla="*/ 0 h 224"/>
              <a:gd name="T4" fmla="*/ 0 w 262"/>
              <a:gd name="T5" fmla="*/ 11 h 224"/>
              <a:gd name="T6" fmla="*/ 0 w 262"/>
              <a:gd name="T7" fmla="*/ 214 h 224"/>
              <a:gd name="T8" fmla="*/ 10 w 262"/>
              <a:gd name="T9" fmla="*/ 224 h 224"/>
              <a:gd name="T10" fmla="*/ 252 w 262"/>
              <a:gd name="T11" fmla="*/ 224 h 224"/>
              <a:gd name="T12" fmla="*/ 262 w 262"/>
              <a:gd name="T13" fmla="*/ 214 h 224"/>
              <a:gd name="T14" fmla="*/ 262 w 262"/>
              <a:gd name="T15" fmla="*/ 11 h 224"/>
              <a:gd name="T16" fmla="*/ 252 w 262"/>
              <a:gd name="T17" fmla="*/ 0 h 224"/>
              <a:gd name="T18" fmla="*/ 242 w 262"/>
              <a:gd name="T19" fmla="*/ 204 h 224"/>
              <a:gd name="T20" fmla="*/ 242 w 262"/>
              <a:gd name="T21" fmla="*/ 204 h 224"/>
              <a:gd name="T22" fmla="*/ 20 w 262"/>
              <a:gd name="T23" fmla="*/ 204 h 224"/>
              <a:gd name="T24" fmla="*/ 20 w 262"/>
              <a:gd name="T25" fmla="*/ 182 h 224"/>
              <a:gd name="T26" fmla="*/ 72 w 262"/>
              <a:gd name="T27" fmla="*/ 130 h 224"/>
              <a:gd name="T28" fmla="*/ 108 w 262"/>
              <a:gd name="T29" fmla="*/ 166 h 224"/>
              <a:gd name="T30" fmla="*/ 108 w 262"/>
              <a:gd name="T31" fmla="*/ 166 h 224"/>
              <a:gd name="T32" fmla="*/ 108 w 262"/>
              <a:gd name="T33" fmla="*/ 166 h 224"/>
              <a:gd name="T34" fmla="*/ 130 w 262"/>
              <a:gd name="T35" fmla="*/ 188 h 224"/>
              <a:gd name="T36" fmla="*/ 138 w 262"/>
              <a:gd name="T37" fmla="*/ 188 h 224"/>
              <a:gd name="T38" fmla="*/ 138 w 262"/>
              <a:gd name="T39" fmla="*/ 179 h 224"/>
              <a:gd name="T40" fmla="*/ 121 w 262"/>
              <a:gd name="T41" fmla="*/ 162 h 224"/>
              <a:gd name="T42" fmla="*/ 170 w 262"/>
              <a:gd name="T43" fmla="*/ 113 h 224"/>
              <a:gd name="T44" fmla="*/ 242 w 262"/>
              <a:gd name="T45" fmla="*/ 185 h 224"/>
              <a:gd name="T46" fmla="*/ 242 w 262"/>
              <a:gd name="T47" fmla="*/ 204 h 224"/>
              <a:gd name="T48" fmla="*/ 242 w 262"/>
              <a:gd name="T49" fmla="*/ 168 h 224"/>
              <a:gd name="T50" fmla="*/ 242 w 262"/>
              <a:gd name="T51" fmla="*/ 168 h 224"/>
              <a:gd name="T52" fmla="*/ 174 w 262"/>
              <a:gd name="T53" fmla="*/ 100 h 224"/>
              <a:gd name="T54" fmla="*/ 166 w 262"/>
              <a:gd name="T55" fmla="*/ 100 h 224"/>
              <a:gd name="T56" fmla="*/ 113 w 262"/>
              <a:gd name="T57" fmla="*/ 153 h 224"/>
              <a:gd name="T58" fmla="*/ 76 w 262"/>
              <a:gd name="T59" fmla="*/ 117 h 224"/>
              <a:gd name="T60" fmla="*/ 68 w 262"/>
              <a:gd name="T61" fmla="*/ 117 h 224"/>
              <a:gd name="T62" fmla="*/ 20 w 262"/>
              <a:gd name="T63" fmla="*/ 165 h 224"/>
              <a:gd name="T64" fmla="*/ 20 w 262"/>
              <a:gd name="T65" fmla="*/ 21 h 224"/>
              <a:gd name="T66" fmla="*/ 242 w 262"/>
              <a:gd name="T67" fmla="*/ 21 h 224"/>
              <a:gd name="T68" fmla="*/ 242 w 262"/>
              <a:gd name="T69" fmla="*/ 168 h 224"/>
              <a:gd name="T70" fmla="*/ 76 w 262"/>
              <a:gd name="T71" fmla="*/ 102 h 224"/>
              <a:gd name="T72" fmla="*/ 76 w 262"/>
              <a:gd name="T73" fmla="*/ 102 h 224"/>
              <a:gd name="T74" fmla="*/ 111 w 262"/>
              <a:gd name="T75" fmla="*/ 67 h 224"/>
              <a:gd name="T76" fmla="*/ 76 w 262"/>
              <a:gd name="T77" fmla="*/ 31 h 224"/>
              <a:gd name="T78" fmla="*/ 41 w 262"/>
              <a:gd name="T79" fmla="*/ 67 h 224"/>
              <a:gd name="T80" fmla="*/ 76 w 262"/>
              <a:gd name="T81" fmla="*/ 102 h 224"/>
              <a:gd name="T82" fmla="*/ 76 w 262"/>
              <a:gd name="T83" fmla="*/ 44 h 224"/>
              <a:gd name="T84" fmla="*/ 76 w 262"/>
              <a:gd name="T85" fmla="*/ 44 h 224"/>
              <a:gd name="T86" fmla="*/ 99 w 262"/>
              <a:gd name="T87" fmla="*/ 67 h 224"/>
              <a:gd name="T88" fmla="*/ 76 w 262"/>
              <a:gd name="T89" fmla="*/ 90 h 224"/>
              <a:gd name="T90" fmla="*/ 53 w 262"/>
              <a:gd name="T91" fmla="*/ 67 h 224"/>
              <a:gd name="T92" fmla="*/ 76 w 262"/>
              <a:gd name="T93" fmla="*/ 4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2" h="224">
                <a:moveTo>
                  <a:pt x="252" y="0"/>
                </a:moveTo>
                <a:cubicBezTo>
                  <a:pt x="10" y="0"/>
                  <a:pt x="10" y="0"/>
                  <a:pt x="10" y="0"/>
                </a:cubicBezTo>
                <a:cubicBezTo>
                  <a:pt x="5" y="0"/>
                  <a:pt x="0" y="5"/>
                  <a:pt x="0" y="11"/>
                </a:cubicBezTo>
                <a:cubicBezTo>
                  <a:pt x="0" y="214"/>
                  <a:pt x="0" y="214"/>
                  <a:pt x="0" y="214"/>
                </a:cubicBezTo>
                <a:cubicBezTo>
                  <a:pt x="0" y="220"/>
                  <a:pt x="5" y="224"/>
                  <a:pt x="10" y="224"/>
                </a:cubicBezTo>
                <a:cubicBezTo>
                  <a:pt x="252" y="224"/>
                  <a:pt x="252" y="224"/>
                  <a:pt x="252" y="224"/>
                </a:cubicBezTo>
                <a:cubicBezTo>
                  <a:pt x="258" y="224"/>
                  <a:pt x="262" y="220"/>
                  <a:pt x="262" y="214"/>
                </a:cubicBezTo>
                <a:cubicBezTo>
                  <a:pt x="262" y="11"/>
                  <a:pt x="262" y="11"/>
                  <a:pt x="262" y="11"/>
                </a:cubicBezTo>
                <a:cubicBezTo>
                  <a:pt x="262" y="5"/>
                  <a:pt x="258" y="0"/>
                  <a:pt x="252" y="0"/>
                </a:cubicBezTo>
                <a:close/>
                <a:moveTo>
                  <a:pt x="242" y="204"/>
                </a:moveTo>
                <a:cubicBezTo>
                  <a:pt x="242" y="204"/>
                  <a:pt x="242" y="204"/>
                  <a:pt x="242" y="204"/>
                </a:cubicBezTo>
                <a:cubicBezTo>
                  <a:pt x="20" y="204"/>
                  <a:pt x="20" y="204"/>
                  <a:pt x="20" y="204"/>
                </a:cubicBezTo>
                <a:cubicBezTo>
                  <a:pt x="20" y="182"/>
                  <a:pt x="20" y="182"/>
                  <a:pt x="20" y="182"/>
                </a:cubicBezTo>
                <a:cubicBezTo>
                  <a:pt x="72" y="130"/>
                  <a:pt x="72" y="130"/>
                  <a:pt x="72" y="130"/>
                </a:cubicBezTo>
                <a:cubicBezTo>
                  <a:pt x="108" y="166"/>
                  <a:pt x="108" y="166"/>
                  <a:pt x="108" y="166"/>
                </a:cubicBezTo>
                <a:cubicBezTo>
                  <a:pt x="108" y="166"/>
                  <a:pt x="108" y="166"/>
                  <a:pt x="108" y="166"/>
                </a:cubicBezTo>
                <a:cubicBezTo>
                  <a:pt x="108" y="166"/>
                  <a:pt x="108" y="166"/>
                  <a:pt x="108" y="166"/>
                </a:cubicBezTo>
                <a:cubicBezTo>
                  <a:pt x="130" y="188"/>
                  <a:pt x="130" y="188"/>
                  <a:pt x="130" y="188"/>
                </a:cubicBezTo>
                <a:cubicBezTo>
                  <a:pt x="132" y="190"/>
                  <a:pt x="136" y="190"/>
                  <a:pt x="138" y="188"/>
                </a:cubicBezTo>
                <a:cubicBezTo>
                  <a:pt x="141" y="185"/>
                  <a:pt x="141" y="181"/>
                  <a:pt x="138" y="179"/>
                </a:cubicBezTo>
                <a:cubicBezTo>
                  <a:pt x="121" y="162"/>
                  <a:pt x="121" y="162"/>
                  <a:pt x="121" y="162"/>
                </a:cubicBezTo>
                <a:cubicBezTo>
                  <a:pt x="170" y="113"/>
                  <a:pt x="170" y="113"/>
                  <a:pt x="170" y="113"/>
                </a:cubicBezTo>
                <a:cubicBezTo>
                  <a:pt x="242" y="185"/>
                  <a:pt x="242" y="185"/>
                  <a:pt x="242" y="185"/>
                </a:cubicBezTo>
                <a:cubicBezTo>
                  <a:pt x="242" y="204"/>
                  <a:pt x="242" y="204"/>
                  <a:pt x="242" y="204"/>
                </a:cubicBezTo>
                <a:close/>
                <a:moveTo>
                  <a:pt x="242" y="168"/>
                </a:moveTo>
                <a:cubicBezTo>
                  <a:pt x="242" y="168"/>
                  <a:pt x="242" y="168"/>
                  <a:pt x="242" y="168"/>
                </a:cubicBezTo>
                <a:cubicBezTo>
                  <a:pt x="174" y="100"/>
                  <a:pt x="174" y="100"/>
                  <a:pt x="174" y="100"/>
                </a:cubicBezTo>
                <a:cubicBezTo>
                  <a:pt x="172" y="98"/>
                  <a:pt x="168" y="98"/>
                  <a:pt x="166" y="100"/>
                </a:cubicBezTo>
                <a:cubicBezTo>
                  <a:pt x="113" y="153"/>
                  <a:pt x="113" y="153"/>
                  <a:pt x="113" y="153"/>
                </a:cubicBezTo>
                <a:cubicBezTo>
                  <a:pt x="76" y="117"/>
                  <a:pt x="76" y="117"/>
                  <a:pt x="76" y="117"/>
                </a:cubicBezTo>
                <a:cubicBezTo>
                  <a:pt x="74" y="115"/>
                  <a:pt x="70" y="115"/>
                  <a:pt x="68" y="117"/>
                </a:cubicBezTo>
                <a:cubicBezTo>
                  <a:pt x="20" y="165"/>
                  <a:pt x="20" y="165"/>
                  <a:pt x="20" y="165"/>
                </a:cubicBezTo>
                <a:cubicBezTo>
                  <a:pt x="20" y="21"/>
                  <a:pt x="20" y="21"/>
                  <a:pt x="20" y="21"/>
                </a:cubicBezTo>
                <a:cubicBezTo>
                  <a:pt x="242" y="21"/>
                  <a:pt x="242" y="21"/>
                  <a:pt x="242" y="21"/>
                </a:cubicBezTo>
                <a:cubicBezTo>
                  <a:pt x="242" y="168"/>
                  <a:pt x="242" y="168"/>
                  <a:pt x="242" y="168"/>
                </a:cubicBezTo>
                <a:close/>
                <a:moveTo>
                  <a:pt x="76" y="102"/>
                </a:moveTo>
                <a:cubicBezTo>
                  <a:pt x="76" y="102"/>
                  <a:pt x="76" y="102"/>
                  <a:pt x="76" y="102"/>
                </a:cubicBezTo>
                <a:cubicBezTo>
                  <a:pt x="95" y="102"/>
                  <a:pt x="111" y="86"/>
                  <a:pt x="111" y="67"/>
                </a:cubicBezTo>
                <a:cubicBezTo>
                  <a:pt x="111" y="47"/>
                  <a:pt x="95" y="31"/>
                  <a:pt x="76" y="31"/>
                </a:cubicBezTo>
                <a:cubicBezTo>
                  <a:pt x="57" y="31"/>
                  <a:pt x="41" y="47"/>
                  <a:pt x="41" y="67"/>
                </a:cubicBezTo>
                <a:cubicBezTo>
                  <a:pt x="41" y="86"/>
                  <a:pt x="57" y="102"/>
                  <a:pt x="76" y="102"/>
                </a:cubicBezTo>
                <a:close/>
                <a:moveTo>
                  <a:pt x="76" y="44"/>
                </a:moveTo>
                <a:cubicBezTo>
                  <a:pt x="76" y="44"/>
                  <a:pt x="76" y="44"/>
                  <a:pt x="76" y="44"/>
                </a:cubicBezTo>
                <a:cubicBezTo>
                  <a:pt x="89" y="44"/>
                  <a:pt x="99" y="54"/>
                  <a:pt x="99" y="67"/>
                </a:cubicBezTo>
                <a:cubicBezTo>
                  <a:pt x="99" y="79"/>
                  <a:pt x="89" y="90"/>
                  <a:pt x="76" y="90"/>
                </a:cubicBezTo>
                <a:cubicBezTo>
                  <a:pt x="63" y="90"/>
                  <a:pt x="53" y="79"/>
                  <a:pt x="53" y="67"/>
                </a:cubicBezTo>
                <a:cubicBezTo>
                  <a:pt x="53" y="54"/>
                  <a:pt x="63" y="44"/>
                  <a:pt x="76" y="44"/>
                </a:cubicBezTo>
                <a:close/>
              </a:path>
            </a:pathLst>
          </a:custGeom>
          <a:solidFill>
            <a:srgbClr val="30B5C5"/>
          </a:solidFill>
          <a:ln>
            <a:noFill/>
          </a:ln>
        </p:spPr>
        <p:txBody>
          <a:bodyPr vert="horz" wrap="square" lIns="91416" tIns="45706" rIns="91416" bIns="45706" numCol="1" anchor="t" anchorCtr="0" compatLnSpc="1">
            <a:prstTxWarp prst="textNoShape">
              <a:avLst/>
            </a:prstTxWarp>
          </a:bodyPr>
          <a:lstStyle/>
          <a:p>
            <a:pPr defTabSz="1219200"/>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9"/>
          <p:cNvSpPr>
            <a:spLocks noEditPoints="1"/>
          </p:cNvSpPr>
          <p:nvPr/>
        </p:nvSpPr>
        <p:spPr bwMode="gray">
          <a:xfrm>
            <a:off x="2935932" y="1848861"/>
            <a:ext cx="321829" cy="311726"/>
          </a:xfrm>
          <a:custGeom>
            <a:avLst/>
            <a:gdLst>
              <a:gd name="T0" fmla="*/ 189 w 258"/>
              <a:gd name="T1" fmla="*/ 150 h 250"/>
              <a:gd name="T2" fmla="*/ 198 w 258"/>
              <a:gd name="T3" fmla="*/ 141 h 250"/>
              <a:gd name="T4" fmla="*/ 208 w 258"/>
              <a:gd name="T5" fmla="*/ 150 h 250"/>
              <a:gd name="T6" fmla="*/ 208 w 258"/>
              <a:gd name="T7" fmla="*/ 241 h 250"/>
              <a:gd name="T8" fmla="*/ 198 w 258"/>
              <a:gd name="T9" fmla="*/ 250 h 250"/>
              <a:gd name="T10" fmla="*/ 198 w 258"/>
              <a:gd name="T11" fmla="*/ 250 h 250"/>
              <a:gd name="T12" fmla="*/ 45 w 258"/>
              <a:gd name="T13" fmla="*/ 250 h 250"/>
              <a:gd name="T14" fmla="*/ 36 w 258"/>
              <a:gd name="T15" fmla="*/ 241 h 250"/>
              <a:gd name="T16" fmla="*/ 36 w 258"/>
              <a:gd name="T17" fmla="*/ 241 h 250"/>
              <a:gd name="T18" fmla="*/ 36 w 258"/>
              <a:gd name="T19" fmla="*/ 150 h 250"/>
              <a:gd name="T20" fmla="*/ 45 w 258"/>
              <a:gd name="T21" fmla="*/ 141 h 250"/>
              <a:gd name="T22" fmla="*/ 54 w 258"/>
              <a:gd name="T23" fmla="*/ 150 h 250"/>
              <a:gd name="T24" fmla="*/ 54 w 258"/>
              <a:gd name="T25" fmla="*/ 232 h 250"/>
              <a:gd name="T26" fmla="*/ 189 w 258"/>
              <a:gd name="T27" fmla="*/ 232 h 250"/>
              <a:gd name="T28" fmla="*/ 189 w 258"/>
              <a:gd name="T29" fmla="*/ 150 h 250"/>
              <a:gd name="T30" fmla="*/ 177 w 258"/>
              <a:gd name="T31" fmla="*/ 11 h 250"/>
              <a:gd name="T32" fmla="*/ 177 w 258"/>
              <a:gd name="T33" fmla="*/ 11 h 250"/>
              <a:gd name="T34" fmla="*/ 171 w 258"/>
              <a:gd name="T35" fmla="*/ 5 h 250"/>
              <a:gd name="T36" fmla="*/ 177 w 258"/>
              <a:gd name="T37" fmla="*/ 0 h 250"/>
              <a:gd name="T38" fmla="*/ 234 w 258"/>
              <a:gd name="T39" fmla="*/ 24 h 250"/>
              <a:gd name="T40" fmla="*/ 258 w 258"/>
              <a:gd name="T41" fmla="*/ 81 h 250"/>
              <a:gd name="T42" fmla="*/ 252 w 258"/>
              <a:gd name="T43" fmla="*/ 86 h 250"/>
              <a:gd name="T44" fmla="*/ 247 w 258"/>
              <a:gd name="T45" fmla="*/ 81 h 250"/>
              <a:gd name="T46" fmla="*/ 226 w 258"/>
              <a:gd name="T47" fmla="*/ 31 h 250"/>
              <a:gd name="T48" fmla="*/ 177 w 258"/>
              <a:gd name="T49" fmla="*/ 11 h 250"/>
              <a:gd name="T50" fmla="*/ 177 w 258"/>
              <a:gd name="T51" fmla="*/ 44 h 250"/>
              <a:gd name="T52" fmla="*/ 177 w 258"/>
              <a:gd name="T53" fmla="*/ 44 h 250"/>
              <a:gd name="T54" fmla="*/ 203 w 258"/>
              <a:gd name="T55" fmla="*/ 55 h 250"/>
              <a:gd name="T56" fmla="*/ 203 w 258"/>
              <a:gd name="T57" fmla="*/ 55 h 250"/>
              <a:gd name="T58" fmla="*/ 214 w 258"/>
              <a:gd name="T59" fmla="*/ 81 h 250"/>
              <a:gd name="T60" fmla="*/ 219 w 258"/>
              <a:gd name="T61" fmla="*/ 86 h 250"/>
              <a:gd name="T62" fmla="*/ 225 w 258"/>
              <a:gd name="T63" fmla="*/ 81 h 250"/>
              <a:gd name="T64" fmla="*/ 211 w 258"/>
              <a:gd name="T65" fmla="*/ 47 h 250"/>
              <a:gd name="T66" fmla="*/ 211 w 258"/>
              <a:gd name="T67" fmla="*/ 47 h 250"/>
              <a:gd name="T68" fmla="*/ 177 w 258"/>
              <a:gd name="T69" fmla="*/ 33 h 250"/>
              <a:gd name="T70" fmla="*/ 171 w 258"/>
              <a:gd name="T71" fmla="*/ 38 h 250"/>
              <a:gd name="T72" fmla="*/ 177 w 258"/>
              <a:gd name="T73" fmla="*/ 44 h 250"/>
              <a:gd name="T74" fmla="*/ 17 w 258"/>
              <a:gd name="T75" fmla="*/ 152 h 250"/>
              <a:gd name="T76" fmla="*/ 17 w 258"/>
              <a:gd name="T77" fmla="*/ 152 h 250"/>
              <a:gd name="T78" fmla="*/ 121 w 258"/>
              <a:gd name="T79" fmla="*/ 47 h 250"/>
              <a:gd name="T80" fmla="*/ 227 w 258"/>
              <a:gd name="T81" fmla="*/ 152 h 250"/>
              <a:gd name="T82" fmla="*/ 240 w 258"/>
              <a:gd name="T83" fmla="*/ 152 h 250"/>
              <a:gd name="T84" fmla="*/ 240 w 258"/>
              <a:gd name="T85" fmla="*/ 139 h 250"/>
              <a:gd name="T86" fmla="*/ 128 w 258"/>
              <a:gd name="T87" fmla="*/ 28 h 250"/>
              <a:gd name="T88" fmla="*/ 128 w 258"/>
              <a:gd name="T89" fmla="*/ 28 h 250"/>
              <a:gd name="T90" fmla="*/ 115 w 258"/>
              <a:gd name="T91" fmla="*/ 28 h 250"/>
              <a:gd name="T92" fmla="*/ 3 w 258"/>
              <a:gd name="T93" fmla="*/ 139 h 250"/>
              <a:gd name="T94" fmla="*/ 3 w 258"/>
              <a:gd name="T95" fmla="*/ 152 h 250"/>
              <a:gd name="T96" fmla="*/ 17 w 258"/>
              <a:gd name="T97" fmla="*/ 15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8" h="250">
                <a:moveTo>
                  <a:pt x="189" y="150"/>
                </a:moveTo>
                <a:cubicBezTo>
                  <a:pt x="189" y="145"/>
                  <a:pt x="193" y="141"/>
                  <a:pt x="198" y="141"/>
                </a:cubicBezTo>
                <a:cubicBezTo>
                  <a:pt x="203" y="141"/>
                  <a:pt x="208" y="145"/>
                  <a:pt x="208" y="150"/>
                </a:cubicBezTo>
                <a:cubicBezTo>
                  <a:pt x="208" y="241"/>
                  <a:pt x="208" y="241"/>
                  <a:pt x="208" y="241"/>
                </a:cubicBezTo>
                <a:cubicBezTo>
                  <a:pt x="208" y="246"/>
                  <a:pt x="203" y="250"/>
                  <a:pt x="198" y="250"/>
                </a:cubicBezTo>
                <a:cubicBezTo>
                  <a:pt x="198" y="250"/>
                  <a:pt x="198" y="250"/>
                  <a:pt x="198" y="250"/>
                </a:cubicBezTo>
                <a:cubicBezTo>
                  <a:pt x="45" y="250"/>
                  <a:pt x="45" y="250"/>
                  <a:pt x="45" y="250"/>
                </a:cubicBezTo>
                <a:cubicBezTo>
                  <a:pt x="40" y="250"/>
                  <a:pt x="36" y="246"/>
                  <a:pt x="36" y="241"/>
                </a:cubicBezTo>
                <a:cubicBezTo>
                  <a:pt x="36" y="241"/>
                  <a:pt x="36" y="241"/>
                  <a:pt x="36" y="241"/>
                </a:cubicBezTo>
                <a:cubicBezTo>
                  <a:pt x="36" y="150"/>
                  <a:pt x="36" y="150"/>
                  <a:pt x="36" y="150"/>
                </a:cubicBezTo>
                <a:cubicBezTo>
                  <a:pt x="36" y="145"/>
                  <a:pt x="40" y="141"/>
                  <a:pt x="45" y="141"/>
                </a:cubicBezTo>
                <a:cubicBezTo>
                  <a:pt x="50" y="141"/>
                  <a:pt x="54" y="145"/>
                  <a:pt x="54" y="150"/>
                </a:cubicBezTo>
                <a:cubicBezTo>
                  <a:pt x="54" y="232"/>
                  <a:pt x="54" y="232"/>
                  <a:pt x="54" y="232"/>
                </a:cubicBezTo>
                <a:cubicBezTo>
                  <a:pt x="189" y="232"/>
                  <a:pt x="189" y="232"/>
                  <a:pt x="189" y="232"/>
                </a:cubicBezTo>
                <a:cubicBezTo>
                  <a:pt x="189" y="150"/>
                  <a:pt x="189" y="150"/>
                  <a:pt x="189" y="150"/>
                </a:cubicBezTo>
                <a:close/>
                <a:moveTo>
                  <a:pt x="177" y="11"/>
                </a:moveTo>
                <a:cubicBezTo>
                  <a:pt x="177" y="11"/>
                  <a:pt x="177" y="11"/>
                  <a:pt x="177" y="11"/>
                </a:cubicBezTo>
                <a:cubicBezTo>
                  <a:pt x="174" y="11"/>
                  <a:pt x="171" y="8"/>
                  <a:pt x="171" y="5"/>
                </a:cubicBezTo>
                <a:cubicBezTo>
                  <a:pt x="171" y="2"/>
                  <a:pt x="174" y="0"/>
                  <a:pt x="177" y="0"/>
                </a:cubicBezTo>
                <a:cubicBezTo>
                  <a:pt x="199" y="0"/>
                  <a:pt x="220" y="9"/>
                  <a:pt x="234" y="24"/>
                </a:cubicBezTo>
                <a:cubicBezTo>
                  <a:pt x="249" y="38"/>
                  <a:pt x="258" y="58"/>
                  <a:pt x="258" y="81"/>
                </a:cubicBezTo>
                <a:cubicBezTo>
                  <a:pt x="258" y="84"/>
                  <a:pt x="255" y="86"/>
                  <a:pt x="252" y="86"/>
                </a:cubicBezTo>
                <a:cubicBezTo>
                  <a:pt x="249" y="86"/>
                  <a:pt x="247" y="84"/>
                  <a:pt x="247" y="81"/>
                </a:cubicBezTo>
                <a:cubicBezTo>
                  <a:pt x="247" y="61"/>
                  <a:pt x="239" y="44"/>
                  <a:pt x="226" y="31"/>
                </a:cubicBezTo>
                <a:cubicBezTo>
                  <a:pt x="214" y="19"/>
                  <a:pt x="196" y="11"/>
                  <a:pt x="177" y="11"/>
                </a:cubicBezTo>
                <a:close/>
                <a:moveTo>
                  <a:pt x="177" y="44"/>
                </a:moveTo>
                <a:cubicBezTo>
                  <a:pt x="177" y="44"/>
                  <a:pt x="177" y="44"/>
                  <a:pt x="177" y="44"/>
                </a:cubicBezTo>
                <a:cubicBezTo>
                  <a:pt x="187" y="44"/>
                  <a:pt x="196" y="48"/>
                  <a:pt x="203" y="55"/>
                </a:cubicBezTo>
                <a:cubicBezTo>
                  <a:pt x="203" y="55"/>
                  <a:pt x="203" y="55"/>
                  <a:pt x="203" y="55"/>
                </a:cubicBezTo>
                <a:cubicBezTo>
                  <a:pt x="210" y="62"/>
                  <a:pt x="214" y="71"/>
                  <a:pt x="214" y="81"/>
                </a:cubicBezTo>
                <a:cubicBezTo>
                  <a:pt x="214" y="84"/>
                  <a:pt x="216" y="86"/>
                  <a:pt x="219" y="86"/>
                </a:cubicBezTo>
                <a:cubicBezTo>
                  <a:pt x="222" y="86"/>
                  <a:pt x="225" y="84"/>
                  <a:pt x="225" y="81"/>
                </a:cubicBezTo>
                <a:cubicBezTo>
                  <a:pt x="225" y="68"/>
                  <a:pt x="220" y="56"/>
                  <a:pt x="211" y="47"/>
                </a:cubicBezTo>
                <a:cubicBezTo>
                  <a:pt x="211" y="47"/>
                  <a:pt x="211" y="47"/>
                  <a:pt x="211" y="47"/>
                </a:cubicBezTo>
                <a:cubicBezTo>
                  <a:pt x="202" y="38"/>
                  <a:pt x="190" y="33"/>
                  <a:pt x="177" y="33"/>
                </a:cubicBezTo>
                <a:cubicBezTo>
                  <a:pt x="174" y="33"/>
                  <a:pt x="171" y="35"/>
                  <a:pt x="171" y="38"/>
                </a:cubicBezTo>
                <a:cubicBezTo>
                  <a:pt x="171" y="41"/>
                  <a:pt x="174" y="44"/>
                  <a:pt x="177" y="44"/>
                </a:cubicBezTo>
                <a:close/>
                <a:moveTo>
                  <a:pt x="17" y="152"/>
                </a:moveTo>
                <a:cubicBezTo>
                  <a:pt x="17" y="152"/>
                  <a:pt x="17" y="152"/>
                  <a:pt x="17" y="152"/>
                </a:cubicBezTo>
                <a:cubicBezTo>
                  <a:pt x="121" y="47"/>
                  <a:pt x="121" y="47"/>
                  <a:pt x="121" y="47"/>
                </a:cubicBezTo>
                <a:cubicBezTo>
                  <a:pt x="227" y="152"/>
                  <a:pt x="227" y="152"/>
                  <a:pt x="227" y="152"/>
                </a:cubicBezTo>
                <a:cubicBezTo>
                  <a:pt x="230" y="156"/>
                  <a:pt x="236" y="156"/>
                  <a:pt x="240" y="152"/>
                </a:cubicBezTo>
                <a:cubicBezTo>
                  <a:pt x="243" y="149"/>
                  <a:pt x="243" y="143"/>
                  <a:pt x="240" y="139"/>
                </a:cubicBezTo>
                <a:cubicBezTo>
                  <a:pt x="128" y="28"/>
                  <a:pt x="128" y="28"/>
                  <a:pt x="128" y="28"/>
                </a:cubicBezTo>
                <a:cubicBezTo>
                  <a:pt x="128" y="28"/>
                  <a:pt x="128" y="28"/>
                  <a:pt x="128" y="28"/>
                </a:cubicBezTo>
                <a:cubicBezTo>
                  <a:pt x="124" y="24"/>
                  <a:pt x="119" y="24"/>
                  <a:pt x="115" y="28"/>
                </a:cubicBezTo>
                <a:cubicBezTo>
                  <a:pt x="3" y="139"/>
                  <a:pt x="3" y="139"/>
                  <a:pt x="3" y="139"/>
                </a:cubicBezTo>
                <a:cubicBezTo>
                  <a:pt x="0" y="143"/>
                  <a:pt x="0" y="149"/>
                  <a:pt x="3" y="152"/>
                </a:cubicBezTo>
                <a:cubicBezTo>
                  <a:pt x="7" y="156"/>
                  <a:pt x="13" y="156"/>
                  <a:pt x="17" y="152"/>
                </a:cubicBezTo>
                <a:close/>
              </a:path>
            </a:pathLst>
          </a:custGeom>
          <a:solidFill>
            <a:srgbClr val="30B5C5"/>
          </a:solidFill>
          <a:ln>
            <a:noFill/>
          </a:ln>
        </p:spPr>
        <p:txBody>
          <a:bodyPr vert="horz" wrap="square" lIns="91416" tIns="45706" rIns="91416" bIns="45706" numCol="1" anchor="t" anchorCtr="0" compatLnSpc="1">
            <a:prstTxWarp prst="textNoShape">
              <a:avLst/>
            </a:prstTxWarp>
          </a:bodyPr>
          <a:lstStyle/>
          <a:p>
            <a:pPr defTabSz="1219200"/>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17"/>
          <p:cNvSpPr>
            <a:spLocks noEditPoints="1"/>
          </p:cNvSpPr>
          <p:nvPr/>
        </p:nvSpPr>
        <p:spPr bwMode="gray">
          <a:xfrm>
            <a:off x="2086616" y="1858814"/>
            <a:ext cx="343477" cy="288636"/>
          </a:xfrm>
          <a:custGeom>
            <a:avLst/>
            <a:gdLst>
              <a:gd name="T0" fmla="*/ 341 w 418"/>
              <a:gd name="T1" fmla="*/ 0 h 352"/>
              <a:gd name="T2" fmla="*/ 418 w 418"/>
              <a:gd name="T3" fmla="*/ 76 h 352"/>
              <a:gd name="T4" fmla="*/ 395 w 418"/>
              <a:gd name="T5" fmla="*/ 330 h 352"/>
              <a:gd name="T6" fmla="*/ 341 w 418"/>
              <a:gd name="T7" fmla="*/ 352 h 352"/>
              <a:gd name="T8" fmla="*/ 23 w 418"/>
              <a:gd name="T9" fmla="*/ 330 h 352"/>
              <a:gd name="T10" fmla="*/ 22 w 418"/>
              <a:gd name="T11" fmla="*/ 329 h 352"/>
              <a:gd name="T12" fmla="*/ 0 w 418"/>
              <a:gd name="T13" fmla="*/ 76 h 352"/>
              <a:gd name="T14" fmla="*/ 23 w 418"/>
              <a:gd name="T15" fmla="*/ 22 h 352"/>
              <a:gd name="T16" fmla="*/ 76 w 418"/>
              <a:gd name="T17" fmla="*/ 0 h 352"/>
              <a:gd name="T18" fmla="*/ 32 w 418"/>
              <a:gd name="T19" fmla="*/ 166 h 352"/>
              <a:gd name="T20" fmla="*/ 104 w 418"/>
              <a:gd name="T21" fmla="*/ 140 h 352"/>
              <a:gd name="T22" fmla="*/ 121 w 418"/>
              <a:gd name="T23" fmla="*/ 143 h 352"/>
              <a:gd name="T24" fmla="*/ 158 w 418"/>
              <a:gd name="T25" fmla="*/ 70 h 352"/>
              <a:gd name="T26" fmla="*/ 177 w 418"/>
              <a:gd name="T27" fmla="*/ 72 h 352"/>
              <a:gd name="T28" fmla="*/ 200 w 418"/>
              <a:gd name="T29" fmla="*/ 173 h 352"/>
              <a:gd name="T30" fmla="*/ 245 w 418"/>
              <a:gd name="T31" fmla="*/ 166 h 352"/>
              <a:gd name="T32" fmla="*/ 256 w 418"/>
              <a:gd name="T33" fmla="*/ 147 h 352"/>
              <a:gd name="T34" fmla="*/ 312 w 418"/>
              <a:gd name="T35" fmla="*/ 147 h 352"/>
              <a:gd name="T36" fmla="*/ 324 w 418"/>
              <a:gd name="T37" fmla="*/ 176 h 352"/>
              <a:gd name="T38" fmla="*/ 312 w 418"/>
              <a:gd name="T39" fmla="*/ 205 h 352"/>
              <a:gd name="T40" fmla="*/ 255 w 418"/>
              <a:gd name="T41" fmla="*/ 204 h 352"/>
              <a:gd name="T42" fmla="*/ 245 w 418"/>
              <a:gd name="T43" fmla="*/ 185 h 352"/>
              <a:gd name="T44" fmla="*/ 194 w 418"/>
              <a:gd name="T45" fmla="*/ 273 h 352"/>
              <a:gd name="T46" fmla="*/ 175 w 418"/>
              <a:gd name="T47" fmla="*/ 272 h 352"/>
              <a:gd name="T48" fmla="*/ 139 w 418"/>
              <a:gd name="T49" fmla="*/ 215 h 352"/>
              <a:gd name="T50" fmla="*/ 121 w 418"/>
              <a:gd name="T51" fmla="*/ 215 h 352"/>
              <a:gd name="T52" fmla="*/ 102 w 418"/>
              <a:gd name="T53" fmla="*/ 180 h 352"/>
              <a:gd name="T54" fmla="*/ 32 w 418"/>
              <a:gd name="T55" fmla="*/ 185 h 352"/>
              <a:gd name="T56" fmla="*/ 45 w 418"/>
              <a:gd name="T57" fmla="*/ 307 h 352"/>
              <a:gd name="T58" fmla="*/ 76 w 418"/>
              <a:gd name="T59" fmla="*/ 320 h 352"/>
              <a:gd name="T60" fmla="*/ 372 w 418"/>
              <a:gd name="T61" fmla="*/ 307 h 352"/>
              <a:gd name="T62" fmla="*/ 386 w 418"/>
              <a:gd name="T63" fmla="*/ 276 h 352"/>
              <a:gd name="T64" fmla="*/ 373 w 418"/>
              <a:gd name="T65" fmla="*/ 45 h 352"/>
              <a:gd name="T66" fmla="*/ 76 w 418"/>
              <a:gd name="T67" fmla="*/ 32 h 352"/>
              <a:gd name="T68" fmla="*/ 45 w 418"/>
              <a:gd name="T69" fmla="*/ 45 h 352"/>
              <a:gd name="T70" fmla="*/ 32 w 418"/>
              <a:gd name="T71" fmla="*/ 166 h 352"/>
              <a:gd name="T72" fmla="*/ 299 w 418"/>
              <a:gd name="T73" fmla="*/ 161 h 352"/>
              <a:gd name="T74" fmla="*/ 269 w 418"/>
              <a:gd name="T75" fmla="*/ 160 h 352"/>
              <a:gd name="T76" fmla="*/ 263 w 418"/>
              <a:gd name="T77" fmla="*/ 175 h 352"/>
              <a:gd name="T78" fmla="*/ 263 w 418"/>
              <a:gd name="T79" fmla="*/ 176 h 352"/>
              <a:gd name="T80" fmla="*/ 269 w 418"/>
              <a:gd name="T81" fmla="*/ 191 h 352"/>
              <a:gd name="T82" fmla="*/ 269 w 418"/>
              <a:gd name="T83" fmla="*/ 191 h 352"/>
              <a:gd name="T84" fmla="*/ 298 w 418"/>
              <a:gd name="T85" fmla="*/ 191 h 352"/>
              <a:gd name="T86" fmla="*/ 305 w 418"/>
              <a:gd name="T87" fmla="*/ 176 h 352"/>
              <a:gd name="T88" fmla="*/ 299 w 418"/>
              <a:gd name="T89" fmla="*/ 1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8" h="352">
                <a:moveTo>
                  <a:pt x="76" y="0"/>
                </a:moveTo>
                <a:cubicBezTo>
                  <a:pt x="341" y="0"/>
                  <a:pt x="341" y="0"/>
                  <a:pt x="341" y="0"/>
                </a:cubicBezTo>
                <a:cubicBezTo>
                  <a:pt x="362" y="0"/>
                  <a:pt x="382" y="8"/>
                  <a:pt x="395" y="22"/>
                </a:cubicBezTo>
                <a:cubicBezTo>
                  <a:pt x="409" y="36"/>
                  <a:pt x="418" y="55"/>
                  <a:pt x="418" y="76"/>
                </a:cubicBezTo>
                <a:cubicBezTo>
                  <a:pt x="418" y="276"/>
                  <a:pt x="418" y="276"/>
                  <a:pt x="418" y="276"/>
                </a:cubicBezTo>
                <a:cubicBezTo>
                  <a:pt x="418" y="297"/>
                  <a:pt x="409" y="316"/>
                  <a:pt x="395" y="330"/>
                </a:cubicBezTo>
                <a:cubicBezTo>
                  <a:pt x="394" y="330"/>
                  <a:pt x="394" y="330"/>
                  <a:pt x="394" y="330"/>
                </a:cubicBezTo>
                <a:cubicBezTo>
                  <a:pt x="381" y="344"/>
                  <a:pt x="362" y="352"/>
                  <a:pt x="341" y="352"/>
                </a:cubicBezTo>
                <a:cubicBezTo>
                  <a:pt x="76" y="352"/>
                  <a:pt x="76" y="352"/>
                  <a:pt x="76" y="352"/>
                </a:cubicBezTo>
                <a:cubicBezTo>
                  <a:pt x="55" y="352"/>
                  <a:pt x="36" y="343"/>
                  <a:pt x="23" y="330"/>
                </a:cubicBezTo>
                <a:cubicBezTo>
                  <a:pt x="23" y="329"/>
                  <a:pt x="23" y="329"/>
                  <a:pt x="23" y="329"/>
                </a:cubicBezTo>
                <a:cubicBezTo>
                  <a:pt x="22" y="329"/>
                  <a:pt x="22" y="329"/>
                  <a:pt x="22" y="329"/>
                </a:cubicBezTo>
                <a:cubicBezTo>
                  <a:pt x="9" y="315"/>
                  <a:pt x="0" y="296"/>
                  <a:pt x="0" y="276"/>
                </a:cubicBezTo>
                <a:cubicBezTo>
                  <a:pt x="0" y="76"/>
                  <a:pt x="0" y="76"/>
                  <a:pt x="0" y="76"/>
                </a:cubicBezTo>
                <a:cubicBezTo>
                  <a:pt x="0" y="55"/>
                  <a:pt x="9" y="36"/>
                  <a:pt x="23" y="22"/>
                </a:cubicBezTo>
                <a:cubicBezTo>
                  <a:pt x="23" y="22"/>
                  <a:pt x="23" y="22"/>
                  <a:pt x="23" y="22"/>
                </a:cubicBezTo>
                <a:cubicBezTo>
                  <a:pt x="23" y="22"/>
                  <a:pt x="23" y="22"/>
                  <a:pt x="23" y="22"/>
                </a:cubicBezTo>
                <a:cubicBezTo>
                  <a:pt x="37" y="8"/>
                  <a:pt x="56" y="0"/>
                  <a:pt x="76" y="0"/>
                </a:cubicBezTo>
                <a:close/>
                <a:moveTo>
                  <a:pt x="32" y="166"/>
                </a:moveTo>
                <a:cubicBezTo>
                  <a:pt x="32" y="166"/>
                  <a:pt x="32" y="166"/>
                  <a:pt x="32" y="166"/>
                </a:cubicBezTo>
                <a:cubicBezTo>
                  <a:pt x="88" y="166"/>
                  <a:pt x="88" y="166"/>
                  <a:pt x="88" y="166"/>
                </a:cubicBezTo>
                <a:cubicBezTo>
                  <a:pt x="104" y="140"/>
                  <a:pt x="104" y="140"/>
                  <a:pt x="104" y="140"/>
                </a:cubicBezTo>
                <a:cubicBezTo>
                  <a:pt x="106" y="136"/>
                  <a:pt x="112" y="134"/>
                  <a:pt x="117" y="137"/>
                </a:cubicBezTo>
                <a:cubicBezTo>
                  <a:pt x="119" y="138"/>
                  <a:pt x="121" y="141"/>
                  <a:pt x="121" y="143"/>
                </a:cubicBezTo>
                <a:cubicBezTo>
                  <a:pt x="130" y="175"/>
                  <a:pt x="130" y="175"/>
                  <a:pt x="130" y="175"/>
                </a:cubicBezTo>
                <a:cubicBezTo>
                  <a:pt x="158" y="70"/>
                  <a:pt x="158" y="70"/>
                  <a:pt x="158" y="70"/>
                </a:cubicBezTo>
                <a:cubicBezTo>
                  <a:pt x="159" y="65"/>
                  <a:pt x="165" y="62"/>
                  <a:pt x="170" y="63"/>
                </a:cubicBezTo>
                <a:cubicBezTo>
                  <a:pt x="174" y="64"/>
                  <a:pt x="177" y="68"/>
                  <a:pt x="177" y="72"/>
                </a:cubicBezTo>
                <a:cubicBezTo>
                  <a:pt x="189" y="215"/>
                  <a:pt x="189" y="215"/>
                  <a:pt x="189" y="215"/>
                </a:cubicBezTo>
                <a:cubicBezTo>
                  <a:pt x="200" y="173"/>
                  <a:pt x="200" y="173"/>
                  <a:pt x="200" y="173"/>
                </a:cubicBezTo>
                <a:cubicBezTo>
                  <a:pt x="202" y="169"/>
                  <a:pt x="205" y="166"/>
                  <a:pt x="210" y="166"/>
                </a:cubicBezTo>
                <a:cubicBezTo>
                  <a:pt x="245" y="166"/>
                  <a:pt x="245" y="166"/>
                  <a:pt x="245" y="166"/>
                </a:cubicBezTo>
                <a:cubicBezTo>
                  <a:pt x="247" y="159"/>
                  <a:pt x="250" y="152"/>
                  <a:pt x="255" y="147"/>
                </a:cubicBezTo>
                <a:cubicBezTo>
                  <a:pt x="256" y="147"/>
                  <a:pt x="256" y="147"/>
                  <a:pt x="256" y="147"/>
                </a:cubicBezTo>
                <a:cubicBezTo>
                  <a:pt x="263" y="140"/>
                  <a:pt x="273" y="135"/>
                  <a:pt x="284" y="135"/>
                </a:cubicBezTo>
                <a:cubicBezTo>
                  <a:pt x="295" y="135"/>
                  <a:pt x="305" y="140"/>
                  <a:pt x="312" y="147"/>
                </a:cubicBezTo>
                <a:cubicBezTo>
                  <a:pt x="312" y="147"/>
                  <a:pt x="312" y="147"/>
                  <a:pt x="312" y="147"/>
                </a:cubicBezTo>
                <a:cubicBezTo>
                  <a:pt x="320" y="154"/>
                  <a:pt x="324" y="165"/>
                  <a:pt x="324" y="176"/>
                </a:cubicBezTo>
                <a:cubicBezTo>
                  <a:pt x="324" y="187"/>
                  <a:pt x="320" y="197"/>
                  <a:pt x="312" y="204"/>
                </a:cubicBezTo>
                <a:cubicBezTo>
                  <a:pt x="312" y="205"/>
                  <a:pt x="312" y="205"/>
                  <a:pt x="312" y="205"/>
                </a:cubicBezTo>
                <a:cubicBezTo>
                  <a:pt x="305" y="212"/>
                  <a:pt x="295" y="216"/>
                  <a:pt x="284" y="216"/>
                </a:cubicBezTo>
                <a:cubicBezTo>
                  <a:pt x="273" y="216"/>
                  <a:pt x="263" y="212"/>
                  <a:pt x="255" y="204"/>
                </a:cubicBezTo>
                <a:cubicBezTo>
                  <a:pt x="255" y="204"/>
                  <a:pt x="255" y="204"/>
                  <a:pt x="255" y="204"/>
                </a:cubicBezTo>
                <a:cubicBezTo>
                  <a:pt x="250" y="199"/>
                  <a:pt x="247" y="193"/>
                  <a:pt x="245" y="185"/>
                </a:cubicBezTo>
                <a:cubicBezTo>
                  <a:pt x="217" y="185"/>
                  <a:pt x="217" y="185"/>
                  <a:pt x="217" y="185"/>
                </a:cubicBezTo>
                <a:cubicBezTo>
                  <a:pt x="194" y="273"/>
                  <a:pt x="194" y="273"/>
                  <a:pt x="194" y="273"/>
                </a:cubicBezTo>
                <a:cubicBezTo>
                  <a:pt x="193" y="277"/>
                  <a:pt x="190" y="280"/>
                  <a:pt x="185" y="280"/>
                </a:cubicBezTo>
                <a:cubicBezTo>
                  <a:pt x="180" y="281"/>
                  <a:pt x="175" y="277"/>
                  <a:pt x="175" y="272"/>
                </a:cubicBezTo>
                <a:cubicBezTo>
                  <a:pt x="162" y="128"/>
                  <a:pt x="162" y="128"/>
                  <a:pt x="162" y="128"/>
                </a:cubicBezTo>
                <a:cubicBezTo>
                  <a:pt x="139" y="215"/>
                  <a:pt x="139" y="215"/>
                  <a:pt x="139" y="215"/>
                </a:cubicBezTo>
                <a:cubicBezTo>
                  <a:pt x="139" y="218"/>
                  <a:pt x="136" y="221"/>
                  <a:pt x="133" y="222"/>
                </a:cubicBezTo>
                <a:cubicBezTo>
                  <a:pt x="127" y="223"/>
                  <a:pt x="122" y="220"/>
                  <a:pt x="121" y="215"/>
                </a:cubicBezTo>
                <a:cubicBezTo>
                  <a:pt x="109" y="170"/>
                  <a:pt x="109" y="170"/>
                  <a:pt x="109" y="170"/>
                </a:cubicBezTo>
                <a:cubicBezTo>
                  <a:pt x="102" y="180"/>
                  <a:pt x="102" y="180"/>
                  <a:pt x="102" y="180"/>
                </a:cubicBezTo>
                <a:cubicBezTo>
                  <a:pt x="101" y="183"/>
                  <a:pt x="98" y="185"/>
                  <a:pt x="94" y="185"/>
                </a:cubicBezTo>
                <a:cubicBezTo>
                  <a:pt x="32" y="185"/>
                  <a:pt x="32" y="185"/>
                  <a:pt x="32" y="185"/>
                </a:cubicBezTo>
                <a:cubicBezTo>
                  <a:pt x="32" y="276"/>
                  <a:pt x="32" y="276"/>
                  <a:pt x="32" y="276"/>
                </a:cubicBezTo>
                <a:cubicBezTo>
                  <a:pt x="32" y="288"/>
                  <a:pt x="37" y="299"/>
                  <a:pt x="45" y="307"/>
                </a:cubicBezTo>
                <a:cubicBezTo>
                  <a:pt x="45" y="307"/>
                  <a:pt x="45" y="307"/>
                  <a:pt x="45" y="307"/>
                </a:cubicBezTo>
                <a:cubicBezTo>
                  <a:pt x="53" y="315"/>
                  <a:pt x="64" y="320"/>
                  <a:pt x="76" y="320"/>
                </a:cubicBezTo>
                <a:cubicBezTo>
                  <a:pt x="341" y="320"/>
                  <a:pt x="341" y="320"/>
                  <a:pt x="341" y="320"/>
                </a:cubicBezTo>
                <a:cubicBezTo>
                  <a:pt x="353" y="320"/>
                  <a:pt x="364" y="315"/>
                  <a:pt x="372" y="307"/>
                </a:cubicBezTo>
                <a:cubicBezTo>
                  <a:pt x="373" y="307"/>
                  <a:pt x="373" y="307"/>
                  <a:pt x="373" y="307"/>
                </a:cubicBezTo>
                <a:cubicBezTo>
                  <a:pt x="381" y="299"/>
                  <a:pt x="386" y="288"/>
                  <a:pt x="386" y="276"/>
                </a:cubicBezTo>
                <a:cubicBezTo>
                  <a:pt x="386" y="76"/>
                  <a:pt x="386" y="76"/>
                  <a:pt x="386" y="76"/>
                </a:cubicBezTo>
                <a:cubicBezTo>
                  <a:pt x="386" y="64"/>
                  <a:pt x="381" y="53"/>
                  <a:pt x="373" y="45"/>
                </a:cubicBezTo>
                <a:cubicBezTo>
                  <a:pt x="365" y="37"/>
                  <a:pt x="354" y="32"/>
                  <a:pt x="341" y="32"/>
                </a:cubicBezTo>
                <a:cubicBezTo>
                  <a:pt x="76" y="32"/>
                  <a:pt x="76" y="32"/>
                  <a:pt x="76" y="32"/>
                </a:cubicBezTo>
                <a:cubicBezTo>
                  <a:pt x="64" y="32"/>
                  <a:pt x="53" y="37"/>
                  <a:pt x="45" y="45"/>
                </a:cubicBezTo>
                <a:cubicBezTo>
                  <a:pt x="45" y="45"/>
                  <a:pt x="45" y="45"/>
                  <a:pt x="45" y="45"/>
                </a:cubicBezTo>
                <a:cubicBezTo>
                  <a:pt x="37" y="53"/>
                  <a:pt x="32" y="64"/>
                  <a:pt x="32" y="76"/>
                </a:cubicBezTo>
                <a:cubicBezTo>
                  <a:pt x="32" y="166"/>
                  <a:pt x="32" y="166"/>
                  <a:pt x="32" y="166"/>
                </a:cubicBezTo>
                <a:close/>
                <a:moveTo>
                  <a:pt x="299" y="161"/>
                </a:moveTo>
                <a:cubicBezTo>
                  <a:pt x="299" y="161"/>
                  <a:pt x="299" y="161"/>
                  <a:pt x="299" y="161"/>
                </a:cubicBezTo>
                <a:cubicBezTo>
                  <a:pt x="295" y="157"/>
                  <a:pt x="290" y="155"/>
                  <a:pt x="284" y="155"/>
                </a:cubicBezTo>
                <a:cubicBezTo>
                  <a:pt x="278" y="155"/>
                  <a:pt x="273" y="157"/>
                  <a:pt x="269" y="160"/>
                </a:cubicBezTo>
                <a:cubicBezTo>
                  <a:pt x="269" y="161"/>
                  <a:pt x="269" y="161"/>
                  <a:pt x="269" y="161"/>
                </a:cubicBezTo>
                <a:cubicBezTo>
                  <a:pt x="265" y="164"/>
                  <a:pt x="263" y="170"/>
                  <a:pt x="263" y="175"/>
                </a:cubicBezTo>
                <a:cubicBezTo>
                  <a:pt x="263" y="175"/>
                  <a:pt x="263" y="175"/>
                  <a:pt x="263" y="175"/>
                </a:cubicBezTo>
                <a:cubicBezTo>
                  <a:pt x="263" y="176"/>
                  <a:pt x="263" y="176"/>
                  <a:pt x="263" y="176"/>
                </a:cubicBezTo>
                <a:cubicBezTo>
                  <a:pt x="263" y="176"/>
                  <a:pt x="263" y="176"/>
                  <a:pt x="263" y="176"/>
                </a:cubicBezTo>
                <a:cubicBezTo>
                  <a:pt x="263" y="182"/>
                  <a:pt x="265" y="187"/>
                  <a:pt x="269" y="191"/>
                </a:cubicBezTo>
                <a:cubicBezTo>
                  <a:pt x="269" y="191"/>
                  <a:pt x="269" y="191"/>
                  <a:pt x="269" y="191"/>
                </a:cubicBezTo>
                <a:cubicBezTo>
                  <a:pt x="269" y="191"/>
                  <a:pt x="269" y="191"/>
                  <a:pt x="269" y="191"/>
                </a:cubicBezTo>
                <a:cubicBezTo>
                  <a:pt x="273" y="194"/>
                  <a:pt x="278" y="197"/>
                  <a:pt x="284" y="197"/>
                </a:cubicBezTo>
                <a:cubicBezTo>
                  <a:pt x="290" y="197"/>
                  <a:pt x="295" y="195"/>
                  <a:pt x="298" y="191"/>
                </a:cubicBezTo>
                <a:cubicBezTo>
                  <a:pt x="299" y="191"/>
                  <a:pt x="299" y="191"/>
                  <a:pt x="299" y="191"/>
                </a:cubicBezTo>
                <a:cubicBezTo>
                  <a:pt x="303" y="187"/>
                  <a:pt x="305" y="181"/>
                  <a:pt x="305" y="176"/>
                </a:cubicBezTo>
                <a:cubicBezTo>
                  <a:pt x="305" y="170"/>
                  <a:pt x="303" y="165"/>
                  <a:pt x="299" y="161"/>
                </a:cubicBezTo>
                <a:cubicBezTo>
                  <a:pt x="299" y="161"/>
                  <a:pt x="299" y="161"/>
                  <a:pt x="299" y="161"/>
                </a:cubicBezTo>
                <a:close/>
              </a:path>
            </a:pathLst>
          </a:custGeom>
          <a:solidFill>
            <a:srgbClr val="30B5C5"/>
          </a:solidFill>
          <a:ln>
            <a:noFill/>
          </a:ln>
        </p:spPr>
        <p:txBody>
          <a:bodyPr vert="horz" wrap="square" lIns="91416" tIns="45706" rIns="91416" bIns="45706" numCol="1" anchor="t" anchorCtr="0" compatLnSpc="1">
            <a:prstTxWarp prst="textNoShape">
              <a:avLst/>
            </a:prstTxWarp>
          </a:bodyPr>
          <a:lstStyle/>
          <a:p>
            <a:pPr defTabSz="1219200"/>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4" name="Straight Connector 47"/>
          <p:cNvCxnSpPr/>
          <p:nvPr/>
        </p:nvCxnSpPr>
        <p:spPr bwMode="gray">
          <a:xfrm>
            <a:off x="3058412" y="2638438"/>
            <a:ext cx="93009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5" name="Rounded Rectangle 240"/>
          <p:cNvSpPr/>
          <p:nvPr/>
        </p:nvSpPr>
        <p:spPr bwMode="gray">
          <a:xfrm>
            <a:off x="3918927" y="2150969"/>
            <a:ext cx="6662886" cy="811057"/>
          </a:xfrm>
          <a:prstGeom prst="roundRect">
            <a:avLst>
              <a:gd name="adj" fmla="val 5869"/>
            </a:avLst>
          </a:prstGeom>
          <a:gradFill flip="none" rotWithShape="1">
            <a:gsLst>
              <a:gs pos="61000">
                <a:schemeClr val="bg1">
                  <a:lumMod val="95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6" name="Straight Connector 55"/>
          <p:cNvCxnSpPr/>
          <p:nvPr/>
        </p:nvCxnSpPr>
        <p:spPr bwMode="gray">
          <a:xfrm>
            <a:off x="3058412" y="3506663"/>
            <a:ext cx="93009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7" name="Rounded Rectangle 240"/>
          <p:cNvSpPr/>
          <p:nvPr/>
        </p:nvSpPr>
        <p:spPr bwMode="gray">
          <a:xfrm>
            <a:off x="3918927" y="4090435"/>
            <a:ext cx="6662886" cy="811057"/>
          </a:xfrm>
          <a:prstGeom prst="roundRect">
            <a:avLst>
              <a:gd name="adj" fmla="val 5869"/>
            </a:avLst>
          </a:prstGeom>
          <a:gradFill flip="none" rotWithShape="1">
            <a:gsLst>
              <a:gs pos="61000">
                <a:schemeClr val="bg1">
                  <a:lumMod val="95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8" name="Straight Connector 57"/>
          <p:cNvCxnSpPr/>
          <p:nvPr/>
        </p:nvCxnSpPr>
        <p:spPr bwMode="gray">
          <a:xfrm>
            <a:off x="3058412" y="4374423"/>
            <a:ext cx="93009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9" name="Rounded Rectangle 240"/>
          <p:cNvSpPr/>
          <p:nvPr/>
        </p:nvSpPr>
        <p:spPr bwMode="gray">
          <a:xfrm>
            <a:off x="3918927" y="3106335"/>
            <a:ext cx="6662886" cy="811057"/>
          </a:xfrm>
          <a:prstGeom prst="roundRect">
            <a:avLst>
              <a:gd name="adj" fmla="val 5869"/>
            </a:avLst>
          </a:prstGeom>
          <a:gradFill flip="none" rotWithShape="1">
            <a:gsLst>
              <a:gs pos="61000">
                <a:schemeClr val="bg1">
                  <a:lumMod val="95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Rounded Rectangle 240"/>
          <p:cNvSpPr/>
          <p:nvPr/>
        </p:nvSpPr>
        <p:spPr bwMode="gray">
          <a:xfrm>
            <a:off x="10707689" y="2150969"/>
            <a:ext cx="452804" cy="1231916"/>
          </a:xfrm>
          <a:prstGeom prst="roundRect">
            <a:avLst>
              <a:gd name="adj" fmla="val 482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smtClean="0">
                <a:latin typeface="Huawei Sans" panose="020C0503030203020204" pitchFamily="34" charset="0"/>
              </a:rPr>
              <a:t>Wired</a:t>
            </a:r>
            <a:endParaRPr lang="en-US" dirty="0">
              <a:latin typeface="Huawei Sans" panose="020C0503030203020204" pitchFamily="34" charset="0"/>
            </a:endParaRPr>
          </a:p>
        </p:txBody>
      </p:sp>
      <p:sp>
        <p:nvSpPr>
          <p:cNvPr id="191" name="Rounded Rectangle 240"/>
          <p:cNvSpPr/>
          <p:nvPr/>
        </p:nvSpPr>
        <p:spPr bwMode="gray">
          <a:xfrm>
            <a:off x="10707689" y="3669576"/>
            <a:ext cx="452804" cy="1231916"/>
          </a:xfrm>
          <a:prstGeom prst="roundRect">
            <a:avLst>
              <a:gd name="adj" fmla="val 482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smtClean="0">
                <a:latin typeface="Huawei Sans" panose="020C0503030203020204" pitchFamily="34" charset="0"/>
              </a:rPr>
              <a:t>Wireless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2" name="图片 122" descr="通用网管-蓝.png"/>
          <p:cNvPicPr>
            <a:picLocks noChangeAspect="1"/>
          </p:cNvPicPr>
          <p:nvPr/>
        </p:nvPicPr>
        <p:blipFill>
          <a:blip r:embed="rId3" cstate="print"/>
          <a:stretch>
            <a:fillRect/>
          </a:stretch>
        </p:blipFill>
        <p:spPr bwMode="gray">
          <a:xfrm>
            <a:off x="4203078" y="2208348"/>
            <a:ext cx="559957" cy="458480"/>
          </a:xfrm>
          <a:prstGeom prst="rect">
            <a:avLst/>
          </a:prstGeom>
        </p:spPr>
      </p:pic>
      <p:pic>
        <p:nvPicPr>
          <p:cNvPr id="193" name="图片 122" descr="通用网管-蓝.png"/>
          <p:cNvPicPr>
            <a:picLocks noChangeAspect="1"/>
          </p:cNvPicPr>
          <p:nvPr/>
        </p:nvPicPr>
        <p:blipFill>
          <a:blip r:embed="rId3" cstate="print"/>
          <a:stretch>
            <a:fillRect/>
          </a:stretch>
        </p:blipFill>
        <p:spPr bwMode="gray">
          <a:xfrm>
            <a:off x="4184226" y="3180311"/>
            <a:ext cx="559957" cy="458480"/>
          </a:xfrm>
          <a:prstGeom prst="rect">
            <a:avLst/>
          </a:prstGeom>
        </p:spPr>
      </p:pic>
      <p:pic>
        <p:nvPicPr>
          <p:cNvPr id="194" name="图片 122" descr="通用网管-蓝.png"/>
          <p:cNvPicPr>
            <a:picLocks noChangeAspect="1"/>
          </p:cNvPicPr>
          <p:nvPr/>
        </p:nvPicPr>
        <p:blipFill>
          <a:blip r:embed="rId3" cstate="print"/>
          <a:stretch>
            <a:fillRect/>
          </a:stretch>
        </p:blipFill>
        <p:spPr bwMode="gray">
          <a:xfrm>
            <a:off x="4184226" y="4171378"/>
            <a:ext cx="559957" cy="458480"/>
          </a:xfrm>
          <a:prstGeom prst="rect">
            <a:avLst/>
          </a:prstGeom>
        </p:spPr>
      </p:pic>
      <p:sp>
        <p:nvSpPr>
          <p:cNvPr id="195" name="Rectangle 64"/>
          <p:cNvSpPr/>
          <p:nvPr/>
        </p:nvSpPr>
        <p:spPr bwMode="gray">
          <a:xfrm>
            <a:off x="4091345" y="4587879"/>
            <a:ext cx="745717" cy="369332"/>
          </a:xfrm>
          <a:prstGeom prst="rect">
            <a:avLst/>
          </a:prstGeom>
        </p:spPr>
        <p:txBody>
          <a:bodyPr wrap="none">
            <a:spAutoFit/>
          </a:bodyPr>
          <a:lstStyle/>
          <a:p>
            <a:pPr algn="ctr"/>
            <a:r>
              <a:rPr lang="en-US" sz="900" dirty="0" smtClean="0">
                <a:latin typeface="Huawei Sans" panose="020C0503030203020204" pitchFamily="34" charset="0"/>
              </a:rPr>
              <a:t>Village </a:t>
            </a:r>
          </a:p>
          <a:p>
            <a:pPr algn="ctr"/>
            <a:r>
              <a:rPr lang="en-US" sz="900" dirty="0" smtClean="0">
                <a:latin typeface="Huawei Sans" panose="020C0503030203020204" pitchFamily="34" charset="0"/>
              </a:rPr>
              <a:t>committee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Rectangle 65"/>
          <p:cNvSpPr/>
          <p:nvPr/>
        </p:nvSpPr>
        <p:spPr bwMode="gray">
          <a:xfrm>
            <a:off x="3882423" y="3589097"/>
            <a:ext cx="1173719" cy="369332"/>
          </a:xfrm>
          <a:prstGeom prst="rect">
            <a:avLst/>
          </a:prstGeom>
        </p:spPr>
        <p:txBody>
          <a:bodyPr wrap="none">
            <a:spAutoFit/>
          </a:bodyPr>
          <a:lstStyle/>
          <a:p>
            <a:pPr algn="ctr"/>
            <a:r>
              <a:rPr lang="en-US" sz="900" dirty="0" smtClean="0">
                <a:latin typeface="Huawei Sans" panose="020C0503030203020204" pitchFamily="34" charset="0"/>
              </a:rPr>
              <a:t>County- or district-</a:t>
            </a:r>
          </a:p>
          <a:p>
            <a:pPr algn="ctr"/>
            <a:r>
              <a:rPr lang="en-US" sz="900" dirty="0" smtClean="0">
                <a:latin typeface="Huawei Sans" panose="020C0503030203020204" pitchFamily="34" charset="0"/>
              </a:rPr>
              <a:t>level government</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Rectangle 66"/>
          <p:cNvSpPr/>
          <p:nvPr/>
        </p:nvSpPr>
        <p:spPr bwMode="gray">
          <a:xfrm>
            <a:off x="4074130" y="2638460"/>
            <a:ext cx="817853" cy="369332"/>
          </a:xfrm>
          <a:prstGeom prst="rect">
            <a:avLst/>
          </a:prstGeom>
        </p:spPr>
        <p:txBody>
          <a:bodyPr wrap="none">
            <a:spAutoFit/>
          </a:bodyPr>
          <a:lstStyle/>
          <a:p>
            <a:pPr algn="ctr"/>
            <a:r>
              <a:rPr lang="en-US" sz="900" dirty="0" smtClean="0">
                <a:latin typeface="Huawei Sans" panose="020C0503030203020204" pitchFamily="34" charset="0"/>
              </a:rPr>
              <a:t>Municipal </a:t>
            </a:r>
          </a:p>
          <a:p>
            <a:pPr algn="ctr"/>
            <a:r>
              <a:rPr lang="en-US" sz="900" dirty="0" smtClean="0">
                <a:latin typeface="Huawei Sans" panose="020C0503030203020204" pitchFamily="34" charset="0"/>
              </a:rPr>
              <a:t>government</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8" name="图片 98" descr="互联网-蓝.png"/>
          <p:cNvPicPr>
            <a:picLocks noChangeAspect="1"/>
          </p:cNvPicPr>
          <p:nvPr/>
        </p:nvPicPr>
        <p:blipFill>
          <a:blip r:embed="rId4" cstate="print"/>
          <a:stretch>
            <a:fillRect/>
          </a:stretch>
        </p:blipFill>
        <p:spPr bwMode="gray">
          <a:xfrm>
            <a:off x="5155449" y="2216680"/>
            <a:ext cx="539607" cy="441817"/>
          </a:xfrm>
          <a:prstGeom prst="rect">
            <a:avLst/>
          </a:prstGeom>
        </p:spPr>
      </p:pic>
      <p:pic>
        <p:nvPicPr>
          <p:cNvPr id="199" name="图片 98" descr="互联网-蓝.png"/>
          <p:cNvPicPr>
            <a:picLocks noChangeAspect="1"/>
          </p:cNvPicPr>
          <p:nvPr/>
        </p:nvPicPr>
        <p:blipFill>
          <a:blip r:embed="rId4" cstate="print"/>
          <a:stretch>
            <a:fillRect/>
          </a:stretch>
        </p:blipFill>
        <p:spPr bwMode="gray">
          <a:xfrm>
            <a:off x="5155449" y="3188643"/>
            <a:ext cx="539607" cy="441817"/>
          </a:xfrm>
          <a:prstGeom prst="rect">
            <a:avLst/>
          </a:prstGeom>
        </p:spPr>
      </p:pic>
      <p:pic>
        <p:nvPicPr>
          <p:cNvPr id="200" name="图片 98" descr="互联网-蓝.png"/>
          <p:cNvPicPr>
            <a:picLocks noChangeAspect="1"/>
          </p:cNvPicPr>
          <p:nvPr/>
        </p:nvPicPr>
        <p:blipFill>
          <a:blip r:embed="rId4" cstate="print"/>
          <a:stretch>
            <a:fillRect/>
          </a:stretch>
        </p:blipFill>
        <p:spPr bwMode="gray">
          <a:xfrm>
            <a:off x="5155449" y="4179710"/>
            <a:ext cx="539607" cy="441817"/>
          </a:xfrm>
          <a:prstGeom prst="rect">
            <a:avLst/>
          </a:prstGeom>
        </p:spPr>
      </p:pic>
      <p:sp>
        <p:nvSpPr>
          <p:cNvPr id="201" name="Rectangle 72"/>
          <p:cNvSpPr/>
          <p:nvPr/>
        </p:nvSpPr>
        <p:spPr bwMode="gray">
          <a:xfrm>
            <a:off x="5156588" y="2676168"/>
            <a:ext cx="537327" cy="230832"/>
          </a:xfrm>
          <a:prstGeom prst="rect">
            <a:avLst/>
          </a:prstGeom>
        </p:spPr>
        <p:txBody>
          <a:bodyPr wrap="none">
            <a:spAutoFit/>
          </a:bodyPr>
          <a:lstStyle/>
          <a:p>
            <a:pPr algn="ctr"/>
            <a:r>
              <a:rPr lang="en-US" sz="900" dirty="0" smtClean="0">
                <a:latin typeface="Huawei Sans" panose="020C0503030203020204" pitchFamily="34" charset="0"/>
              </a:rPr>
              <a:t>School</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Rectangle 73"/>
          <p:cNvSpPr/>
          <p:nvPr/>
        </p:nvSpPr>
        <p:spPr bwMode="gray">
          <a:xfrm>
            <a:off x="5156588" y="3660847"/>
            <a:ext cx="537327" cy="230832"/>
          </a:xfrm>
          <a:prstGeom prst="rect">
            <a:avLst/>
          </a:prstGeom>
        </p:spPr>
        <p:txBody>
          <a:bodyPr wrap="none">
            <a:spAutoFit/>
          </a:bodyPr>
          <a:lstStyle/>
          <a:p>
            <a:pPr algn="ctr"/>
            <a:r>
              <a:rPr lang="en-US" sz="900" dirty="0" smtClean="0">
                <a:latin typeface="Huawei Sans" panose="020C0503030203020204" pitchFamily="34" charset="0"/>
              </a:rPr>
              <a:t>School</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Rectangle 74"/>
          <p:cNvSpPr/>
          <p:nvPr/>
        </p:nvSpPr>
        <p:spPr bwMode="gray">
          <a:xfrm>
            <a:off x="5156588" y="4587879"/>
            <a:ext cx="537327" cy="230832"/>
          </a:xfrm>
          <a:prstGeom prst="rect">
            <a:avLst/>
          </a:prstGeom>
        </p:spPr>
        <p:txBody>
          <a:bodyPr wrap="none">
            <a:spAutoFit/>
          </a:bodyPr>
          <a:lstStyle/>
          <a:p>
            <a:pPr algn="ctr"/>
            <a:r>
              <a:rPr lang="en-US" sz="900" dirty="0" smtClean="0">
                <a:latin typeface="Huawei Sans" panose="020C0503030203020204" pitchFamily="34" charset="0"/>
              </a:rPr>
              <a:t>School</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4" name="图片 144" descr="企业-蓝.png"/>
          <p:cNvPicPr>
            <a:picLocks noChangeAspect="1"/>
          </p:cNvPicPr>
          <p:nvPr/>
        </p:nvPicPr>
        <p:blipFill>
          <a:blip r:embed="rId5" cstate="print"/>
          <a:stretch>
            <a:fillRect/>
          </a:stretch>
        </p:blipFill>
        <p:spPr bwMode="gray">
          <a:xfrm>
            <a:off x="6067306" y="2216680"/>
            <a:ext cx="539607" cy="441817"/>
          </a:xfrm>
          <a:prstGeom prst="rect">
            <a:avLst/>
          </a:prstGeom>
        </p:spPr>
      </p:pic>
      <p:sp>
        <p:nvSpPr>
          <p:cNvPr id="205" name="Rectangle 76"/>
          <p:cNvSpPr/>
          <p:nvPr/>
        </p:nvSpPr>
        <p:spPr bwMode="gray">
          <a:xfrm>
            <a:off x="5941809" y="2676168"/>
            <a:ext cx="790602" cy="230832"/>
          </a:xfrm>
          <a:prstGeom prst="rect">
            <a:avLst/>
          </a:prstGeom>
        </p:spPr>
        <p:txBody>
          <a:bodyPr wrap="none">
            <a:spAutoFit/>
          </a:bodyPr>
          <a:lstStyle/>
          <a:p>
            <a:pPr algn="ctr"/>
            <a:r>
              <a:rPr lang="en-US" sz="900" dirty="0" smtClean="0">
                <a:latin typeface="Huawei Sans" panose="020C0503030203020204" pitchFamily="34" charset="0"/>
              </a:rPr>
              <a:t>Community</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6" name="图片 144" descr="企业-蓝.png"/>
          <p:cNvPicPr>
            <a:picLocks noChangeAspect="1"/>
          </p:cNvPicPr>
          <p:nvPr/>
        </p:nvPicPr>
        <p:blipFill>
          <a:blip r:embed="rId5" cstate="print"/>
          <a:stretch>
            <a:fillRect/>
          </a:stretch>
        </p:blipFill>
        <p:spPr bwMode="gray">
          <a:xfrm>
            <a:off x="6067306" y="3188643"/>
            <a:ext cx="539607" cy="441817"/>
          </a:xfrm>
          <a:prstGeom prst="rect">
            <a:avLst/>
          </a:prstGeom>
        </p:spPr>
      </p:pic>
      <p:sp>
        <p:nvSpPr>
          <p:cNvPr id="207" name="Rectangle 79"/>
          <p:cNvSpPr/>
          <p:nvPr/>
        </p:nvSpPr>
        <p:spPr bwMode="gray">
          <a:xfrm>
            <a:off x="5941809" y="3660847"/>
            <a:ext cx="790602" cy="230832"/>
          </a:xfrm>
          <a:prstGeom prst="rect">
            <a:avLst/>
          </a:prstGeom>
        </p:spPr>
        <p:txBody>
          <a:bodyPr wrap="none">
            <a:spAutoFit/>
          </a:bodyPr>
          <a:lstStyle/>
          <a:p>
            <a:pPr algn="ctr"/>
            <a:r>
              <a:rPr lang="en-US" sz="900" dirty="0" smtClean="0">
                <a:latin typeface="Huawei Sans" panose="020C0503030203020204" pitchFamily="34" charset="0"/>
              </a:rPr>
              <a:t>Community</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8" name="图片 144" descr="企业-蓝.png"/>
          <p:cNvPicPr>
            <a:picLocks noChangeAspect="1"/>
          </p:cNvPicPr>
          <p:nvPr/>
        </p:nvPicPr>
        <p:blipFill>
          <a:blip r:embed="rId5" cstate="print"/>
          <a:stretch>
            <a:fillRect/>
          </a:stretch>
        </p:blipFill>
        <p:spPr bwMode="gray">
          <a:xfrm>
            <a:off x="6067306" y="4179710"/>
            <a:ext cx="539607" cy="441817"/>
          </a:xfrm>
          <a:prstGeom prst="rect">
            <a:avLst/>
          </a:prstGeom>
        </p:spPr>
      </p:pic>
      <p:sp>
        <p:nvSpPr>
          <p:cNvPr id="209" name="Rectangle 81"/>
          <p:cNvSpPr/>
          <p:nvPr/>
        </p:nvSpPr>
        <p:spPr bwMode="gray">
          <a:xfrm>
            <a:off x="5941809" y="4587879"/>
            <a:ext cx="790602" cy="230832"/>
          </a:xfrm>
          <a:prstGeom prst="rect">
            <a:avLst/>
          </a:prstGeom>
        </p:spPr>
        <p:txBody>
          <a:bodyPr wrap="none">
            <a:spAutoFit/>
          </a:bodyPr>
          <a:lstStyle/>
          <a:p>
            <a:pPr algn="ctr"/>
            <a:r>
              <a:rPr lang="en-US" sz="900" dirty="0" smtClean="0">
                <a:latin typeface="Huawei Sans" panose="020C0503030203020204" pitchFamily="34" charset="0"/>
              </a:rPr>
              <a:t>Community</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0" name="图片 145" descr="酒店-蓝.png"/>
          <p:cNvPicPr>
            <a:picLocks noChangeAspect="1"/>
          </p:cNvPicPr>
          <p:nvPr/>
        </p:nvPicPr>
        <p:blipFill>
          <a:blip r:embed="rId6" cstate="print"/>
          <a:stretch>
            <a:fillRect/>
          </a:stretch>
        </p:blipFill>
        <p:spPr bwMode="gray">
          <a:xfrm>
            <a:off x="6967308" y="4179710"/>
            <a:ext cx="539607" cy="441817"/>
          </a:xfrm>
          <a:prstGeom prst="rect">
            <a:avLst/>
          </a:prstGeom>
        </p:spPr>
      </p:pic>
      <p:sp>
        <p:nvSpPr>
          <p:cNvPr id="211" name="Rectangle 84"/>
          <p:cNvSpPr/>
          <p:nvPr/>
        </p:nvSpPr>
        <p:spPr bwMode="gray">
          <a:xfrm>
            <a:off x="6653458" y="4587879"/>
            <a:ext cx="1167307" cy="369332"/>
          </a:xfrm>
          <a:prstGeom prst="rect">
            <a:avLst/>
          </a:prstGeom>
        </p:spPr>
        <p:txBody>
          <a:bodyPr wrap="none">
            <a:spAutoFit/>
          </a:bodyPr>
          <a:lstStyle/>
          <a:p>
            <a:pPr algn="ctr"/>
            <a:r>
              <a:rPr lang="en-US" sz="900" dirty="0" smtClean="0">
                <a:latin typeface="Huawei Sans" panose="020C0503030203020204" pitchFamily="34" charset="0"/>
              </a:rPr>
              <a:t>Village healthcare </a:t>
            </a:r>
          </a:p>
          <a:p>
            <a:pPr algn="ctr"/>
            <a:r>
              <a:rPr lang="en-US" sz="900" dirty="0" smtClean="0">
                <a:latin typeface="Huawei Sans" panose="020C0503030203020204" pitchFamily="34" charset="0"/>
              </a:rPr>
              <a:t>center</a:t>
            </a:r>
            <a:endParaRPr lang="en-US" sz="900" dirty="0">
              <a:latin typeface="Huawei Sans" panose="020C0503030203020204" pitchFamily="34" charset="0"/>
            </a:endParaRPr>
          </a:p>
        </p:txBody>
      </p:sp>
      <p:pic>
        <p:nvPicPr>
          <p:cNvPr id="212" name="图片 148" descr="大型网管-蓝.png"/>
          <p:cNvPicPr>
            <a:picLocks noChangeAspect="1"/>
          </p:cNvPicPr>
          <p:nvPr/>
        </p:nvPicPr>
        <p:blipFill>
          <a:blip r:embed="rId7" cstate="print"/>
          <a:stretch>
            <a:fillRect/>
          </a:stretch>
        </p:blipFill>
        <p:spPr bwMode="gray">
          <a:xfrm>
            <a:off x="6967308" y="2216680"/>
            <a:ext cx="539607" cy="441817"/>
          </a:xfrm>
          <a:prstGeom prst="rect">
            <a:avLst/>
          </a:prstGeom>
        </p:spPr>
      </p:pic>
      <p:sp>
        <p:nvSpPr>
          <p:cNvPr id="213" name="Rectangle 86"/>
          <p:cNvSpPr/>
          <p:nvPr/>
        </p:nvSpPr>
        <p:spPr bwMode="gray">
          <a:xfrm>
            <a:off x="6883489" y="2676168"/>
            <a:ext cx="707245" cy="230832"/>
          </a:xfrm>
          <a:prstGeom prst="rect">
            <a:avLst/>
          </a:prstGeom>
        </p:spPr>
        <p:txBody>
          <a:bodyPr wrap="none">
            <a:spAutoFit/>
          </a:bodyPr>
          <a:lstStyle/>
          <a:p>
            <a:pPr algn="ctr"/>
            <a:r>
              <a:rPr lang="en-US" sz="900" dirty="0" smtClean="0">
                <a:latin typeface="Huawei Sans" panose="020C0503030203020204" pitchFamily="34" charset="0"/>
              </a:rPr>
              <a:t>Enterprise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4" name="图片 148" descr="大型网管-蓝.png"/>
          <p:cNvPicPr>
            <a:picLocks noChangeAspect="1"/>
          </p:cNvPicPr>
          <p:nvPr/>
        </p:nvPicPr>
        <p:blipFill>
          <a:blip r:embed="rId7" cstate="print"/>
          <a:stretch>
            <a:fillRect/>
          </a:stretch>
        </p:blipFill>
        <p:spPr bwMode="gray">
          <a:xfrm>
            <a:off x="6967308" y="3188643"/>
            <a:ext cx="539607" cy="441817"/>
          </a:xfrm>
          <a:prstGeom prst="rect">
            <a:avLst/>
          </a:prstGeom>
        </p:spPr>
      </p:pic>
      <p:sp>
        <p:nvSpPr>
          <p:cNvPr id="215" name="Rectangle 88"/>
          <p:cNvSpPr/>
          <p:nvPr/>
        </p:nvSpPr>
        <p:spPr bwMode="gray">
          <a:xfrm>
            <a:off x="6883489" y="3660847"/>
            <a:ext cx="707245" cy="230832"/>
          </a:xfrm>
          <a:prstGeom prst="rect">
            <a:avLst/>
          </a:prstGeom>
        </p:spPr>
        <p:txBody>
          <a:bodyPr wrap="none">
            <a:spAutoFit/>
          </a:bodyPr>
          <a:lstStyle/>
          <a:p>
            <a:pPr algn="ctr"/>
            <a:r>
              <a:rPr lang="en-US" sz="900" dirty="0" smtClean="0">
                <a:latin typeface="Huawei Sans" panose="020C0503030203020204" pitchFamily="34" charset="0"/>
              </a:rPr>
              <a:t>Enterprise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6" name="图片 72" descr="交换机.png"/>
          <p:cNvPicPr>
            <a:picLocks noChangeAspect="1"/>
          </p:cNvPicPr>
          <p:nvPr/>
        </p:nvPicPr>
        <p:blipFill>
          <a:blip r:embed="rId8" cstate="print"/>
          <a:stretch>
            <a:fillRect/>
          </a:stretch>
        </p:blipFill>
        <p:spPr bwMode="gray">
          <a:xfrm>
            <a:off x="7908930" y="3188643"/>
            <a:ext cx="538213" cy="441817"/>
          </a:xfrm>
          <a:prstGeom prst="rect">
            <a:avLst/>
          </a:prstGeom>
        </p:spPr>
      </p:pic>
      <p:sp>
        <p:nvSpPr>
          <p:cNvPr id="217" name="Rectangle 90"/>
          <p:cNvSpPr/>
          <p:nvPr/>
        </p:nvSpPr>
        <p:spPr bwMode="gray">
          <a:xfrm>
            <a:off x="7865289" y="3660847"/>
            <a:ext cx="625492" cy="230832"/>
          </a:xfrm>
          <a:prstGeom prst="rect">
            <a:avLst/>
          </a:prstGeom>
        </p:spPr>
        <p:txBody>
          <a:bodyPr wrap="none">
            <a:spAutoFit/>
          </a:bodyPr>
          <a:lstStyle/>
          <a:p>
            <a:pPr algn="ctr"/>
            <a:r>
              <a:rPr lang="en-US" sz="900" dirty="0" smtClean="0">
                <a:latin typeface="Huawei Sans" panose="020C0503030203020204" pitchFamily="34" charset="0"/>
              </a:rPr>
              <a:t>Safe city</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8" name="Group 101"/>
          <p:cNvGrpSpPr/>
          <p:nvPr/>
        </p:nvGrpSpPr>
        <p:grpSpPr bwMode="gray">
          <a:xfrm>
            <a:off x="8899091" y="3188643"/>
            <a:ext cx="538213" cy="441817"/>
            <a:chOff x="8646458" y="2788373"/>
            <a:chExt cx="538213" cy="441817"/>
          </a:xfrm>
        </p:grpSpPr>
        <p:pic>
          <p:nvPicPr>
            <p:cNvPr id="219" name="图片 72" descr="交换机.png"/>
            <p:cNvPicPr>
              <a:picLocks noChangeAspect="1"/>
            </p:cNvPicPr>
            <p:nvPr/>
          </p:nvPicPr>
          <p:blipFill>
            <a:blip r:embed="rId8" cstate="print"/>
            <a:stretch>
              <a:fillRect/>
            </a:stretch>
          </p:blipFill>
          <p:spPr bwMode="gray">
            <a:xfrm>
              <a:off x="8646458" y="2788373"/>
              <a:ext cx="538213" cy="441817"/>
            </a:xfrm>
            <a:prstGeom prst="rect">
              <a:avLst/>
            </a:prstGeom>
          </p:spPr>
        </p:pic>
        <p:sp>
          <p:nvSpPr>
            <p:cNvPr id="220" name="Rounded Rectangle 96"/>
            <p:cNvSpPr/>
            <p:nvPr/>
          </p:nvSpPr>
          <p:spPr bwMode="gray">
            <a:xfrm>
              <a:off x="8656284" y="2858497"/>
              <a:ext cx="502997" cy="320897"/>
            </a:xfrm>
            <a:prstGeom prst="roundRect">
              <a:avLst/>
            </a:prstGeom>
            <a:solidFill>
              <a:srgbClr val="126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1" name="Group 90"/>
            <p:cNvGrpSpPr/>
            <p:nvPr/>
          </p:nvGrpSpPr>
          <p:grpSpPr bwMode="gray">
            <a:xfrm>
              <a:off x="8831180" y="2821744"/>
              <a:ext cx="253636" cy="366779"/>
              <a:chOff x="1460501" y="790742"/>
              <a:chExt cx="287866" cy="836388"/>
            </a:xfrm>
            <a:solidFill>
              <a:schemeClr val="bg1"/>
            </a:solidFill>
          </p:grpSpPr>
          <p:sp>
            <p:nvSpPr>
              <p:cNvPr id="222" name="梯形 51"/>
              <p:cNvSpPr/>
              <p:nvPr/>
            </p:nvSpPr>
            <p:spPr bwMode="gray">
              <a:xfrm>
                <a:off x="1460501" y="790742"/>
                <a:ext cx="109468" cy="836388"/>
              </a:xfrm>
              <a:prstGeom prst="trapezoid">
                <a:avLst/>
              </a:prstGeom>
              <a:grpFill/>
              <a:ln w="25400" cap="flat" cmpd="sng" algn="ctr">
                <a:noFill/>
                <a:prstDash val="solid"/>
              </a:ln>
              <a:effectLst/>
            </p:spPr>
            <p:txBody>
              <a:bodyPr rtlCol="0" anchor="ctr"/>
              <a:lstStyle/>
              <a:p>
                <a:pPr algn="ctr">
                  <a:defRPr/>
                </a:pPr>
                <a:endParaRPr lang="en-US" altLang="zh-CN" sz="2133"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3" name="Straight Connector 99"/>
              <p:cNvCxnSpPr/>
              <p:nvPr/>
            </p:nvCxnSpPr>
            <p:spPr bwMode="gray">
              <a:xfrm flipV="1">
                <a:off x="1515534" y="833940"/>
                <a:ext cx="232833" cy="156419"/>
              </a:xfrm>
              <a:prstGeom prst="line">
                <a:avLst/>
              </a:prstGeom>
              <a:grpFill/>
              <a:ln w="381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4" name="Straight Connector 100"/>
              <p:cNvCxnSpPr/>
              <p:nvPr/>
            </p:nvCxnSpPr>
            <p:spPr bwMode="gray">
              <a:xfrm flipV="1">
                <a:off x="1595798" y="888899"/>
                <a:ext cx="131428" cy="88295"/>
              </a:xfrm>
              <a:prstGeom prst="line">
                <a:avLst/>
              </a:prstGeom>
              <a:grpFill/>
              <a:ln w="381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225" name="Rectangle 102"/>
          <p:cNvSpPr/>
          <p:nvPr/>
        </p:nvSpPr>
        <p:spPr bwMode="gray">
          <a:xfrm>
            <a:off x="8585346" y="3660847"/>
            <a:ext cx="1165705" cy="230832"/>
          </a:xfrm>
          <a:prstGeom prst="rect">
            <a:avLst/>
          </a:prstGeom>
        </p:spPr>
        <p:txBody>
          <a:bodyPr wrap="none">
            <a:spAutoFit/>
          </a:bodyPr>
          <a:lstStyle/>
          <a:p>
            <a:pPr algn="ctr"/>
            <a:r>
              <a:rPr lang="en-US" sz="900" dirty="0" smtClean="0">
                <a:latin typeface="Huawei Sans" panose="020C0503030203020204" pitchFamily="34" charset="0"/>
              </a:rPr>
              <a:t>Smart street lamp</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6" name="图片 125" descr="内网小型网管.png"/>
          <p:cNvPicPr>
            <a:picLocks noChangeAspect="1"/>
          </p:cNvPicPr>
          <p:nvPr/>
        </p:nvPicPr>
        <p:blipFill>
          <a:blip r:embed="rId9" cstate="print"/>
          <a:stretch>
            <a:fillRect/>
          </a:stretch>
        </p:blipFill>
        <p:spPr bwMode="gray">
          <a:xfrm>
            <a:off x="7908233" y="2216680"/>
            <a:ext cx="539607" cy="441817"/>
          </a:xfrm>
          <a:prstGeom prst="rect">
            <a:avLst/>
          </a:prstGeom>
        </p:spPr>
      </p:pic>
      <p:sp>
        <p:nvSpPr>
          <p:cNvPr id="227" name="Rectangle 104"/>
          <p:cNvSpPr/>
          <p:nvPr/>
        </p:nvSpPr>
        <p:spPr bwMode="gray">
          <a:xfrm>
            <a:off x="7762303" y="2645688"/>
            <a:ext cx="846706" cy="369332"/>
          </a:xfrm>
          <a:prstGeom prst="rect">
            <a:avLst/>
          </a:prstGeom>
        </p:spPr>
        <p:txBody>
          <a:bodyPr wrap="none">
            <a:spAutoFit/>
          </a:bodyPr>
          <a:lstStyle/>
          <a:p>
            <a:pPr algn="ctr"/>
            <a:r>
              <a:rPr lang="en-US" sz="900" dirty="0" smtClean="0">
                <a:latin typeface="Huawei Sans" panose="020C0503030203020204" pitchFamily="34" charset="0"/>
              </a:rPr>
              <a:t>Commercial </a:t>
            </a:r>
          </a:p>
          <a:p>
            <a:pPr algn="ctr"/>
            <a:r>
              <a:rPr lang="en-US" sz="900" dirty="0" smtClean="0">
                <a:latin typeface="Huawei Sans" panose="020C0503030203020204" pitchFamily="34" charset="0"/>
              </a:rPr>
              <a:t>center</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8" name="Group 117"/>
          <p:cNvGrpSpPr/>
          <p:nvPr/>
        </p:nvGrpSpPr>
        <p:grpSpPr bwMode="gray">
          <a:xfrm>
            <a:off x="8898394" y="2216680"/>
            <a:ext cx="539607" cy="441817"/>
            <a:chOff x="8698443" y="2547074"/>
            <a:chExt cx="539607" cy="441817"/>
          </a:xfrm>
        </p:grpSpPr>
        <p:pic>
          <p:nvPicPr>
            <p:cNvPr id="229" name="图片 125" descr="内网小型网管.png"/>
            <p:cNvPicPr>
              <a:picLocks noChangeAspect="1"/>
            </p:cNvPicPr>
            <p:nvPr/>
          </p:nvPicPr>
          <p:blipFill>
            <a:blip r:embed="rId9" cstate="print"/>
            <a:stretch>
              <a:fillRect/>
            </a:stretch>
          </p:blipFill>
          <p:spPr bwMode="gray">
            <a:xfrm>
              <a:off x="8698443" y="2547074"/>
              <a:ext cx="539607" cy="441817"/>
            </a:xfrm>
            <a:prstGeom prst="rect">
              <a:avLst/>
            </a:prstGeom>
          </p:spPr>
        </p:pic>
        <p:sp>
          <p:nvSpPr>
            <p:cNvPr id="230" name="Rounded Rectangle 114"/>
            <p:cNvSpPr/>
            <p:nvPr/>
          </p:nvSpPr>
          <p:spPr bwMode="gray">
            <a:xfrm>
              <a:off x="8713571" y="2570468"/>
              <a:ext cx="519121" cy="400657"/>
            </a:xfrm>
            <a:prstGeom prst="roundRect">
              <a:avLst>
                <a:gd name="adj" fmla="val 0"/>
              </a:avLst>
            </a:prstGeom>
            <a:solidFill>
              <a:srgbClr val="126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46"/>
            <p:cNvSpPr>
              <a:spLocks noEditPoints="1"/>
            </p:cNvSpPr>
            <p:nvPr/>
          </p:nvSpPr>
          <p:spPr bwMode="gray">
            <a:xfrm>
              <a:off x="8820680" y="2600175"/>
              <a:ext cx="295130" cy="291968"/>
            </a:xfrm>
            <a:custGeom>
              <a:avLst/>
              <a:gdLst/>
              <a:ahLst/>
              <a:cxnLst>
                <a:cxn ang="0">
                  <a:pos x="0" y="404"/>
                </a:cxn>
                <a:cxn ang="0">
                  <a:pos x="79" y="94"/>
                </a:cxn>
                <a:cxn ang="0">
                  <a:pos x="378" y="94"/>
                </a:cxn>
                <a:cxn ang="0">
                  <a:pos x="457" y="404"/>
                </a:cxn>
                <a:cxn ang="0">
                  <a:pos x="447" y="437"/>
                </a:cxn>
                <a:cxn ang="0">
                  <a:pos x="418" y="104"/>
                </a:cxn>
                <a:cxn ang="0">
                  <a:pos x="89" y="11"/>
                </a:cxn>
                <a:cxn ang="0">
                  <a:pos x="39" y="414"/>
                </a:cxn>
                <a:cxn ang="0">
                  <a:pos x="274" y="414"/>
                </a:cxn>
                <a:cxn ang="0">
                  <a:pos x="274" y="339"/>
                </a:cxn>
                <a:cxn ang="0">
                  <a:pos x="264" y="404"/>
                </a:cxn>
                <a:cxn ang="0">
                  <a:pos x="193" y="404"/>
                </a:cxn>
                <a:cxn ang="0">
                  <a:pos x="324" y="339"/>
                </a:cxn>
                <a:cxn ang="0">
                  <a:pos x="334" y="383"/>
                </a:cxn>
                <a:cxn ang="0">
                  <a:pos x="334" y="348"/>
                </a:cxn>
                <a:cxn ang="0">
                  <a:pos x="79" y="392"/>
                </a:cxn>
                <a:cxn ang="0">
                  <a:pos x="133" y="392"/>
                </a:cxn>
                <a:cxn ang="0">
                  <a:pos x="124" y="348"/>
                </a:cxn>
                <a:cxn ang="0">
                  <a:pos x="378" y="319"/>
                </a:cxn>
                <a:cxn ang="0">
                  <a:pos x="378" y="265"/>
                </a:cxn>
                <a:cxn ang="0">
                  <a:pos x="368" y="310"/>
                </a:cxn>
                <a:cxn ang="0">
                  <a:pos x="334" y="310"/>
                </a:cxn>
                <a:cxn ang="0">
                  <a:pos x="243" y="265"/>
                </a:cxn>
                <a:cxn ang="0">
                  <a:pos x="253" y="310"/>
                </a:cxn>
                <a:cxn ang="0">
                  <a:pos x="253" y="275"/>
                </a:cxn>
                <a:cxn ang="0">
                  <a:pos x="160" y="319"/>
                </a:cxn>
                <a:cxn ang="0">
                  <a:pos x="214" y="319"/>
                </a:cxn>
                <a:cxn ang="0">
                  <a:pos x="204" y="275"/>
                </a:cxn>
                <a:cxn ang="0">
                  <a:pos x="133" y="319"/>
                </a:cxn>
                <a:cxn ang="0">
                  <a:pos x="133" y="265"/>
                </a:cxn>
                <a:cxn ang="0">
                  <a:pos x="124" y="310"/>
                </a:cxn>
                <a:cxn ang="0">
                  <a:pos x="89" y="310"/>
                </a:cxn>
                <a:cxn ang="0">
                  <a:pos x="324" y="192"/>
                </a:cxn>
                <a:cxn ang="0">
                  <a:pos x="334" y="236"/>
                </a:cxn>
                <a:cxn ang="0">
                  <a:pos x="334" y="202"/>
                </a:cxn>
                <a:cxn ang="0">
                  <a:pos x="243" y="248"/>
                </a:cxn>
                <a:cxn ang="0">
                  <a:pos x="297" y="248"/>
                </a:cxn>
                <a:cxn ang="0">
                  <a:pos x="285" y="202"/>
                </a:cxn>
                <a:cxn ang="0">
                  <a:pos x="214" y="248"/>
                </a:cxn>
                <a:cxn ang="0">
                  <a:pos x="214" y="192"/>
                </a:cxn>
                <a:cxn ang="0">
                  <a:pos x="204" y="236"/>
                </a:cxn>
                <a:cxn ang="0">
                  <a:pos x="172" y="236"/>
                </a:cxn>
                <a:cxn ang="0">
                  <a:pos x="79" y="192"/>
                </a:cxn>
                <a:cxn ang="0">
                  <a:pos x="89" y="236"/>
                </a:cxn>
                <a:cxn ang="0">
                  <a:pos x="89" y="202"/>
                </a:cxn>
                <a:cxn ang="0">
                  <a:pos x="324" y="175"/>
                </a:cxn>
                <a:cxn ang="0">
                  <a:pos x="378" y="175"/>
                </a:cxn>
                <a:cxn ang="0">
                  <a:pos x="368" y="131"/>
                </a:cxn>
                <a:cxn ang="0">
                  <a:pos x="133" y="175"/>
                </a:cxn>
                <a:cxn ang="0">
                  <a:pos x="133" y="121"/>
                </a:cxn>
                <a:cxn ang="0">
                  <a:pos x="124" y="165"/>
                </a:cxn>
                <a:cxn ang="0">
                  <a:pos x="89" y="165"/>
                </a:cxn>
                <a:cxn ang="0">
                  <a:pos x="208" y="115"/>
                </a:cxn>
                <a:cxn ang="0">
                  <a:pos x="208" y="77"/>
                </a:cxn>
                <a:cxn ang="0">
                  <a:pos x="249" y="77"/>
                </a:cxn>
                <a:cxn ang="0">
                  <a:pos x="249" y="115"/>
                </a:cxn>
                <a:cxn ang="0">
                  <a:pos x="239" y="144"/>
                </a:cxn>
                <a:cxn ang="0">
                  <a:pos x="278" y="86"/>
                </a:cxn>
                <a:cxn ang="0">
                  <a:pos x="220" y="48"/>
                </a:cxn>
                <a:cxn ang="0">
                  <a:pos x="179" y="106"/>
                </a:cxn>
              </a:cxnLst>
              <a:rect l="0" t="0" r="r" b="b"/>
              <a:pathLst>
                <a:path w="457" h="448">
                  <a:moveTo>
                    <a:pt x="457" y="448"/>
                  </a:moveTo>
                  <a:lnTo>
                    <a:pt x="0" y="448"/>
                  </a:lnTo>
                  <a:lnTo>
                    <a:pt x="0" y="404"/>
                  </a:lnTo>
                  <a:lnTo>
                    <a:pt x="29" y="404"/>
                  </a:lnTo>
                  <a:lnTo>
                    <a:pt x="29" y="94"/>
                  </a:lnTo>
                  <a:lnTo>
                    <a:pt x="79" y="94"/>
                  </a:lnTo>
                  <a:lnTo>
                    <a:pt x="79" y="0"/>
                  </a:lnTo>
                  <a:lnTo>
                    <a:pt x="378" y="0"/>
                  </a:lnTo>
                  <a:lnTo>
                    <a:pt x="378" y="94"/>
                  </a:lnTo>
                  <a:lnTo>
                    <a:pt x="430" y="94"/>
                  </a:lnTo>
                  <a:lnTo>
                    <a:pt x="430" y="404"/>
                  </a:lnTo>
                  <a:lnTo>
                    <a:pt x="457" y="404"/>
                  </a:lnTo>
                  <a:lnTo>
                    <a:pt x="457" y="448"/>
                  </a:lnTo>
                  <a:close/>
                  <a:moveTo>
                    <a:pt x="10" y="437"/>
                  </a:moveTo>
                  <a:lnTo>
                    <a:pt x="447" y="437"/>
                  </a:lnTo>
                  <a:lnTo>
                    <a:pt x="447" y="414"/>
                  </a:lnTo>
                  <a:lnTo>
                    <a:pt x="418" y="414"/>
                  </a:lnTo>
                  <a:lnTo>
                    <a:pt x="418" y="104"/>
                  </a:lnTo>
                  <a:lnTo>
                    <a:pt x="368" y="104"/>
                  </a:lnTo>
                  <a:lnTo>
                    <a:pt x="368" y="11"/>
                  </a:lnTo>
                  <a:lnTo>
                    <a:pt x="89" y="11"/>
                  </a:lnTo>
                  <a:lnTo>
                    <a:pt x="89" y="104"/>
                  </a:lnTo>
                  <a:lnTo>
                    <a:pt x="39" y="104"/>
                  </a:lnTo>
                  <a:lnTo>
                    <a:pt x="39" y="414"/>
                  </a:lnTo>
                  <a:lnTo>
                    <a:pt x="10" y="414"/>
                  </a:lnTo>
                  <a:lnTo>
                    <a:pt x="10" y="437"/>
                  </a:lnTo>
                  <a:close/>
                  <a:moveTo>
                    <a:pt x="274" y="414"/>
                  </a:moveTo>
                  <a:lnTo>
                    <a:pt x="183" y="414"/>
                  </a:lnTo>
                  <a:lnTo>
                    <a:pt x="183" y="339"/>
                  </a:lnTo>
                  <a:lnTo>
                    <a:pt x="274" y="339"/>
                  </a:lnTo>
                  <a:lnTo>
                    <a:pt x="274" y="414"/>
                  </a:lnTo>
                  <a:close/>
                  <a:moveTo>
                    <a:pt x="193" y="404"/>
                  </a:moveTo>
                  <a:lnTo>
                    <a:pt x="264" y="404"/>
                  </a:lnTo>
                  <a:lnTo>
                    <a:pt x="264" y="348"/>
                  </a:lnTo>
                  <a:lnTo>
                    <a:pt x="193" y="348"/>
                  </a:lnTo>
                  <a:lnTo>
                    <a:pt x="193" y="404"/>
                  </a:lnTo>
                  <a:close/>
                  <a:moveTo>
                    <a:pt x="378" y="392"/>
                  </a:moveTo>
                  <a:lnTo>
                    <a:pt x="324" y="392"/>
                  </a:lnTo>
                  <a:lnTo>
                    <a:pt x="324" y="339"/>
                  </a:lnTo>
                  <a:lnTo>
                    <a:pt x="378" y="339"/>
                  </a:lnTo>
                  <a:lnTo>
                    <a:pt x="378" y="392"/>
                  </a:lnTo>
                  <a:close/>
                  <a:moveTo>
                    <a:pt x="334" y="383"/>
                  </a:moveTo>
                  <a:lnTo>
                    <a:pt x="368" y="383"/>
                  </a:lnTo>
                  <a:lnTo>
                    <a:pt x="368" y="348"/>
                  </a:lnTo>
                  <a:lnTo>
                    <a:pt x="334" y="348"/>
                  </a:lnTo>
                  <a:lnTo>
                    <a:pt x="334" y="383"/>
                  </a:lnTo>
                  <a:close/>
                  <a:moveTo>
                    <a:pt x="133" y="392"/>
                  </a:moveTo>
                  <a:lnTo>
                    <a:pt x="79" y="392"/>
                  </a:lnTo>
                  <a:lnTo>
                    <a:pt x="79" y="339"/>
                  </a:lnTo>
                  <a:lnTo>
                    <a:pt x="133" y="339"/>
                  </a:lnTo>
                  <a:lnTo>
                    <a:pt x="133" y="392"/>
                  </a:lnTo>
                  <a:close/>
                  <a:moveTo>
                    <a:pt x="89" y="383"/>
                  </a:moveTo>
                  <a:lnTo>
                    <a:pt x="124" y="383"/>
                  </a:lnTo>
                  <a:lnTo>
                    <a:pt x="124" y="348"/>
                  </a:lnTo>
                  <a:lnTo>
                    <a:pt x="89" y="348"/>
                  </a:lnTo>
                  <a:lnTo>
                    <a:pt x="89" y="383"/>
                  </a:lnTo>
                  <a:close/>
                  <a:moveTo>
                    <a:pt x="378" y="319"/>
                  </a:moveTo>
                  <a:lnTo>
                    <a:pt x="324" y="319"/>
                  </a:lnTo>
                  <a:lnTo>
                    <a:pt x="324" y="265"/>
                  </a:lnTo>
                  <a:lnTo>
                    <a:pt x="378" y="265"/>
                  </a:lnTo>
                  <a:lnTo>
                    <a:pt x="378" y="319"/>
                  </a:lnTo>
                  <a:close/>
                  <a:moveTo>
                    <a:pt x="334" y="310"/>
                  </a:moveTo>
                  <a:lnTo>
                    <a:pt x="368" y="310"/>
                  </a:lnTo>
                  <a:lnTo>
                    <a:pt x="368" y="275"/>
                  </a:lnTo>
                  <a:lnTo>
                    <a:pt x="334" y="275"/>
                  </a:lnTo>
                  <a:lnTo>
                    <a:pt x="334" y="310"/>
                  </a:lnTo>
                  <a:close/>
                  <a:moveTo>
                    <a:pt x="297" y="319"/>
                  </a:moveTo>
                  <a:lnTo>
                    <a:pt x="243" y="319"/>
                  </a:lnTo>
                  <a:lnTo>
                    <a:pt x="243" y="265"/>
                  </a:lnTo>
                  <a:lnTo>
                    <a:pt x="297" y="265"/>
                  </a:lnTo>
                  <a:lnTo>
                    <a:pt x="297" y="319"/>
                  </a:lnTo>
                  <a:close/>
                  <a:moveTo>
                    <a:pt x="253" y="310"/>
                  </a:moveTo>
                  <a:lnTo>
                    <a:pt x="285" y="310"/>
                  </a:lnTo>
                  <a:lnTo>
                    <a:pt x="285" y="275"/>
                  </a:lnTo>
                  <a:lnTo>
                    <a:pt x="253" y="275"/>
                  </a:lnTo>
                  <a:lnTo>
                    <a:pt x="253" y="310"/>
                  </a:lnTo>
                  <a:close/>
                  <a:moveTo>
                    <a:pt x="214" y="319"/>
                  </a:moveTo>
                  <a:lnTo>
                    <a:pt x="160" y="319"/>
                  </a:lnTo>
                  <a:lnTo>
                    <a:pt x="160" y="265"/>
                  </a:lnTo>
                  <a:lnTo>
                    <a:pt x="214" y="265"/>
                  </a:lnTo>
                  <a:lnTo>
                    <a:pt x="214" y="319"/>
                  </a:lnTo>
                  <a:close/>
                  <a:moveTo>
                    <a:pt x="172" y="310"/>
                  </a:moveTo>
                  <a:lnTo>
                    <a:pt x="204" y="310"/>
                  </a:lnTo>
                  <a:lnTo>
                    <a:pt x="204" y="275"/>
                  </a:lnTo>
                  <a:lnTo>
                    <a:pt x="172" y="275"/>
                  </a:lnTo>
                  <a:lnTo>
                    <a:pt x="172" y="310"/>
                  </a:lnTo>
                  <a:close/>
                  <a:moveTo>
                    <a:pt x="133" y="319"/>
                  </a:moveTo>
                  <a:lnTo>
                    <a:pt x="79" y="319"/>
                  </a:lnTo>
                  <a:lnTo>
                    <a:pt x="79" y="265"/>
                  </a:lnTo>
                  <a:lnTo>
                    <a:pt x="133" y="265"/>
                  </a:lnTo>
                  <a:lnTo>
                    <a:pt x="133" y="319"/>
                  </a:lnTo>
                  <a:close/>
                  <a:moveTo>
                    <a:pt x="89" y="310"/>
                  </a:moveTo>
                  <a:lnTo>
                    <a:pt x="124" y="310"/>
                  </a:lnTo>
                  <a:lnTo>
                    <a:pt x="124" y="275"/>
                  </a:lnTo>
                  <a:lnTo>
                    <a:pt x="89" y="275"/>
                  </a:lnTo>
                  <a:lnTo>
                    <a:pt x="89" y="310"/>
                  </a:lnTo>
                  <a:close/>
                  <a:moveTo>
                    <a:pt x="378" y="248"/>
                  </a:moveTo>
                  <a:lnTo>
                    <a:pt x="324" y="248"/>
                  </a:lnTo>
                  <a:lnTo>
                    <a:pt x="324" y="192"/>
                  </a:lnTo>
                  <a:lnTo>
                    <a:pt x="378" y="192"/>
                  </a:lnTo>
                  <a:lnTo>
                    <a:pt x="378" y="248"/>
                  </a:lnTo>
                  <a:close/>
                  <a:moveTo>
                    <a:pt x="334" y="236"/>
                  </a:moveTo>
                  <a:lnTo>
                    <a:pt x="368" y="236"/>
                  </a:lnTo>
                  <a:lnTo>
                    <a:pt x="368" y="202"/>
                  </a:lnTo>
                  <a:lnTo>
                    <a:pt x="334" y="202"/>
                  </a:lnTo>
                  <a:lnTo>
                    <a:pt x="334" y="236"/>
                  </a:lnTo>
                  <a:close/>
                  <a:moveTo>
                    <a:pt x="297" y="248"/>
                  </a:moveTo>
                  <a:lnTo>
                    <a:pt x="243" y="248"/>
                  </a:lnTo>
                  <a:lnTo>
                    <a:pt x="243" y="192"/>
                  </a:lnTo>
                  <a:lnTo>
                    <a:pt x="297" y="192"/>
                  </a:lnTo>
                  <a:lnTo>
                    <a:pt x="297" y="248"/>
                  </a:lnTo>
                  <a:close/>
                  <a:moveTo>
                    <a:pt x="253" y="236"/>
                  </a:moveTo>
                  <a:lnTo>
                    <a:pt x="285" y="236"/>
                  </a:lnTo>
                  <a:lnTo>
                    <a:pt x="285" y="202"/>
                  </a:lnTo>
                  <a:lnTo>
                    <a:pt x="253" y="202"/>
                  </a:lnTo>
                  <a:lnTo>
                    <a:pt x="253" y="236"/>
                  </a:lnTo>
                  <a:close/>
                  <a:moveTo>
                    <a:pt x="214" y="248"/>
                  </a:moveTo>
                  <a:lnTo>
                    <a:pt x="160" y="248"/>
                  </a:lnTo>
                  <a:lnTo>
                    <a:pt x="160" y="192"/>
                  </a:lnTo>
                  <a:lnTo>
                    <a:pt x="214" y="192"/>
                  </a:lnTo>
                  <a:lnTo>
                    <a:pt x="214" y="248"/>
                  </a:lnTo>
                  <a:close/>
                  <a:moveTo>
                    <a:pt x="172" y="236"/>
                  </a:moveTo>
                  <a:lnTo>
                    <a:pt x="204" y="236"/>
                  </a:lnTo>
                  <a:lnTo>
                    <a:pt x="204" y="202"/>
                  </a:lnTo>
                  <a:lnTo>
                    <a:pt x="172" y="202"/>
                  </a:lnTo>
                  <a:lnTo>
                    <a:pt x="172" y="236"/>
                  </a:lnTo>
                  <a:close/>
                  <a:moveTo>
                    <a:pt x="133" y="248"/>
                  </a:moveTo>
                  <a:lnTo>
                    <a:pt x="79" y="248"/>
                  </a:lnTo>
                  <a:lnTo>
                    <a:pt x="79" y="192"/>
                  </a:lnTo>
                  <a:lnTo>
                    <a:pt x="133" y="192"/>
                  </a:lnTo>
                  <a:lnTo>
                    <a:pt x="133" y="248"/>
                  </a:lnTo>
                  <a:close/>
                  <a:moveTo>
                    <a:pt x="89" y="236"/>
                  </a:moveTo>
                  <a:lnTo>
                    <a:pt x="124" y="236"/>
                  </a:lnTo>
                  <a:lnTo>
                    <a:pt x="124" y="202"/>
                  </a:lnTo>
                  <a:lnTo>
                    <a:pt x="89" y="202"/>
                  </a:lnTo>
                  <a:lnTo>
                    <a:pt x="89" y="236"/>
                  </a:lnTo>
                  <a:close/>
                  <a:moveTo>
                    <a:pt x="378" y="175"/>
                  </a:moveTo>
                  <a:lnTo>
                    <a:pt x="324" y="175"/>
                  </a:lnTo>
                  <a:lnTo>
                    <a:pt x="324" y="121"/>
                  </a:lnTo>
                  <a:lnTo>
                    <a:pt x="378" y="121"/>
                  </a:lnTo>
                  <a:lnTo>
                    <a:pt x="378" y="175"/>
                  </a:lnTo>
                  <a:close/>
                  <a:moveTo>
                    <a:pt x="334" y="165"/>
                  </a:moveTo>
                  <a:lnTo>
                    <a:pt x="368" y="165"/>
                  </a:lnTo>
                  <a:lnTo>
                    <a:pt x="368" y="131"/>
                  </a:lnTo>
                  <a:lnTo>
                    <a:pt x="334" y="131"/>
                  </a:lnTo>
                  <a:lnTo>
                    <a:pt x="334" y="165"/>
                  </a:lnTo>
                  <a:close/>
                  <a:moveTo>
                    <a:pt x="133" y="175"/>
                  </a:moveTo>
                  <a:lnTo>
                    <a:pt x="79" y="175"/>
                  </a:lnTo>
                  <a:lnTo>
                    <a:pt x="79" y="121"/>
                  </a:lnTo>
                  <a:lnTo>
                    <a:pt x="133" y="121"/>
                  </a:lnTo>
                  <a:lnTo>
                    <a:pt x="133" y="175"/>
                  </a:lnTo>
                  <a:close/>
                  <a:moveTo>
                    <a:pt x="89" y="165"/>
                  </a:moveTo>
                  <a:lnTo>
                    <a:pt x="124" y="165"/>
                  </a:lnTo>
                  <a:lnTo>
                    <a:pt x="124" y="131"/>
                  </a:lnTo>
                  <a:lnTo>
                    <a:pt x="89" y="131"/>
                  </a:lnTo>
                  <a:lnTo>
                    <a:pt x="89" y="165"/>
                  </a:lnTo>
                  <a:close/>
                  <a:moveTo>
                    <a:pt x="249" y="154"/>
                  </a:moveTo>
                  <a:lnTo>
                    <a:pt x="208" y="154"/>
                  </a:lnTo>
                  <a:lnTo>
                    <a:pt x="208" y="115"/>
                  </a:lnTo>
                  <a:lnTo>
                    <a:pt x="170" y="115"/>
                  </a:lnTo>
                  <a:lnTo>
                    <a:pt x="170" y="77"/>
                  </a:lnTo>
                  <a:lnTo>
                    <a:pt x="208" y="77"/>
                  </a:lnTo>
                  <a:lnTo>
                    <a:pt x="208" y="38"/>
                  </a:lnTo>
                  <a:lnTo>
                    <a:pt x="249" y="38"/>
                  </a:lnTo>
                  <a:lnTo>
                    <a:pt x="249" y="77"/>
                  </a:lnTo>
                  <a:lnTo>
                    <a:pt x="287" y="77"/>
                  </a:lnTo>
                  <a:lnTo>
                    <a:pt x="287" y="115"/>
                  </a:lnTo>
                  <a:lnTo>
                    <a:pt x="249" y="115"/>
                  </a:lnTo>
                  <a:lnTo>
                    <a:pt x="249" y="154"/>
                  </a:lnTo>
                  <a:close/>
                  <a:moveTo>
                    <a:pt x="220" y="144"/>
                  </a:moveTo>
                  <a:lnTo>
                    <a:pt x="239" y="144"/>
                  </a:lnTo>
                  <a:lnTo>
                    <a:pt x="239" y="106"/>
                  </a:lnTo>
                  <a:lnTo>
                    <a:pt x="278" y="106"/>
                  </a:lnTo>
                  <a:lnTo>
                    <a:pt x="278" y="86"/>
                  </a:lnTo>
                  <a:lnTo>
                    <a:pt x="239" y="86"/>
                  </a:lnTo>
                  <a:lnTo>
                    <a:pt x="239" y="48"/>
                  </a:lnTo>
                  <a:lnTo>
                    <a:pt x="220" y="48"/>
                  </a:lnTo>
                  <a:lnTo>
                    <a:pt x="220" y="86"/>
                  </a:lnTo>
                  <a:lnTo>
                    <a:pt x="179" y="86"/>
                  </a:lnTo>
                  <a:lnTo>
                    <a:pt x="179" y="106"/>
                  </a:lnTo>
                  <a:lnTo>
                    <a:pt x="220" y="106"/>
                  </a:lnTo>
                  <a:lnTo>
                    <a:pt x="220" y="144"/>
                  </a:lnTo>
                  <a:close/>
                </a:path>
              </a:pathLst>
            </a:custGeom>
            <a:noFill/>
            <a:ln w="9525">
              <a:solidFill>
                <a:schemeClr val="bg1"/>
              </a:solidFill>
              <a:round/>
              <a:headEnd/>
              <a:tailEnd/>
            </a:ln>
          </p:spPr>
          <p:txBody>
            <a:bodyPr vert="horz" wrap="square" lIns="91434" tIns="45717" rIns="91434" bIns="45717" numCol="1" anchor="t" anchorCtr="0" compatLnSpc="1">
              <a:prstTxWarp prst="textNoShape">
                <a:avLst/>
              </a:prstTxWarp>
            </a:bodyPr>
            <a:lstStyle/>
            <a:p>
              <a:endParaRPr lang="en-US" altLang="zh-CN"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2" name="Rectangle 116"/>
          <p:cNvSpPr/>
          <p:nvPr/>
        </p:nvSpPr>
        <p:spPr bwMode="gray">
          <a:xfrm>
            <a:off x="8859458" y="2676168"/>
            <a:ext cx="617477" cy="230832"/>
          </a:xfrm>
          <a:prstGeom prst="rect">
            <a:avLst/>
          </a:prstGeom>
        </p:spPr>
        <p:txBody>
          <a:bodyPr wrap="none">
            <a:spAutoFit/>
          </a:bodyPr>
          <a:lstStyle/>
          <a:p>
            <a:pPr algn="ctr"/>
            <a:r>
              <a:rPr lang="en-US" sz="900" dirty="0" smtClean="0">
                <a:latin typeface="Huawei Sans" panose="020C0503030203020204" pitchFamily="34" charset="0"/>
              </a:rPr>
              <a:t>Hospital</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3" name="Group 118"/>
          <p:cNvGrpSpPr/>
          <p:nvPr/>
        </p:nvGrpSpPr>
        <p:grpSpPr bwMode="gray">
          <a:xfrm>
            <a:off x="9748104" y="2508734"/>
            <a:ext cx="261965" cy="61979"/>
            <a:chOff x="559282" y="6488261"/>
            <a:chExt cx="261965" cy="61979"/>
          </a:xfrm>
          <a:solidFill>
            <a:schemeClr val="bg1">
              <a:lumMod val="65000"/>
            </a:schemeClr>
          </a:solidFill>
        </p:grpSpPr>
        <p:sp>
          <p:nvSpPr>
            <p:cNvPr id="234" name="Oval 119"/>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Oval 120"/>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Oval 121"/>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37" name="Group 127"/>
          <p:cNvGrpSpPr/>
          <p:nvPr/>
        </p:nvGrpSpPr>
        <p:grpSpPr bwMode="gray">
          <a:xfrm>
            <a:off x="9748104" y="3511863"/>
            <a:ext cx="261965" cy="61979"/>
            <a:chOff x="559282" y="6488261"/>
            <a:chExt cx="261965" cy="61979"/>
          </a:xfrm>
          <a:solidFill>
            <a:schemeClr val="bg1">
              <a:lumMod val="65000"/>
            </a:schemeClr>
          </a:solidFill>
        </p:grpSpPr>
        <p:sp>
          <p:nvSpPr>
            <p:cNvPr id="238" name="Oval 128"/>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Oval 129"/>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Oval 130"/>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1" name="Group 131"/>
          <p:cNvGrpSpPr/>
          <p:nvPr/>
        </p:nvGrpSpPr>
        <p:grpSpPr bwMode="gray">
          <a:xfrm>
            <a:off x="8047054" y="4488553"/>
            <a:ext cx="261965" cy="61979"/>
            <a:chOff x="559282" y="6488261"/>
            <a:chExt cx="261965" cy="61979"/>
          </a:xfrm>
          <a:solidFill>
            <a:schemeClr val="bg1">
              <a:lumMod val="65000"/>
            </a:schemeClr>
          </a:solidFill>
        </p:grpSpPr>
        <p:sp>
          <p:nvSpPr>
            <p:cNvPr id="242" name="Oval 132"/>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Oval 133"/>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Oval 134"/>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45" name="椭圆 4"/>
          <p:cNvSpPr/>
          <p:nvPr/>
        </p:nvSpPr>
        <p:spPr bwMode="gray">
          <a:xfrm rot="5400000">
            <a:off x="2565503" y="2543581"/>
            <a:ext cx="183374" cy="1039759"/>
          </a:xfrm>
          <a:prstGeom prst="ellipse">
            <a:avLst/>
          </a:prstGeom>
          <a:noFill/>
          <a:ln w="34925" cap="flat" cmpd="sng" algn="ctr">
            <a:gradFill>
              <a:gsLst>
                <a:gs pos="3000">
                  <a:srgbClr val="FF0000"/>
                </a:gs>
                <a:gs pos="34000">
                  <a:srgbClr val="FFC000"/>
                </a:gs>
                <a:gs pos="64000">
                  <a:srgbClr val="00B050"/>
                </a:gs>
                <a:gs pos="88000">
                  <a:srgbClr val="4BACC6">
                    <a:lumMod val="75000"/>
                  </a:srgbClr>
                </a:gs>
              </a:gsLst>
              <a:lin ang="5400000" scaled="1"/>
            </a:gradFill>
            <a:prstDash val="solid"/>
          </a:ln>
          <a:effectLst/>
        </p:spPr>
        <p:txBody>
          <a:bodyPr lIns="91434" tIns="45717" rIns="91434" bIns="45717" rtlCol="0" anchor="ctr"/>
          <a:lstStyle/>
          <a:p>
            <a:pPr marL="0" marR="0" lvl="0" indent="0" algn="ctr" defTabSz="1219362"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椭圆 4"/>
          <p:cNvSpPr/>
          <p:nvPr/>
        </p:nvSpPr>
        <p:spPr bwMode="gray">
          <a:xfrm rot="5400000">
            <a:off x="2565503" y="3388337"/>
            <a:ext cx="183374" cy="1039759"/>
          </a:xfrm>
          <a:prstGeom prst="ellipse">
            <a:avLst/>
          </a:prstGeom>
          <a:noFill/>
          <a:ln w="19050" cap="flat" cmpd="sng" algn="ctr">
            <a:gradFill>
              <a:gsLst>
                <a:gs pos="3000">
                  <a:srgbClr val="FF0000"/>
                </a:gs>
                <a:gs pos="34000">
                  <a:srgbClr val="FFC000"/>
                </a:gs>
                <a:gs pos="64000">
                  <a:srgbClr val="00B050"/>
                </a:gs>
                <a:gs pos="88000">
                  <a:srgbClr val="4BACC6">
                    <a:lumMod val="75000"/>
                  </a:srgbClr>
                </a:gs>
              </a:gsLst>
              <a:lin ang="5400000" scaled="1"/>
            </a:gradFill>
            <a:prstDash val="solid"/>
          </a:ln>
          <a:effectLst/>
        </p:spPr>
        <p:txBody>
          <a:bodyPr lIns="91434" tIns="45717" rIns="91434" bIns="45717" rtlCol="0" anchor="ctr"/>
          <a:lstStyle/>
          <a:p>
            <a:pPr marL="0" marR="0" lvl="0" indent="0" algn="ctr" defTabSz="1219362"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Rectangle 92"/>
          <p:cNvSpPr/>
          <p:nvPr/>
        </p:nvSpPr>
        <p:spPr bwMode="gray">
          <a:xfrm rot="16200000">
            <a:off x="2892457" y="2765220"/>
            <a:ext cx="1138034" cy="600164"/>
          </a:xfrm>
          <a:prstGeom prst="rect">
            <a:avLst/>
          </a:prstGeom>
        </p:spPr>
        <p:txBody>
          <a:bodyPr wrap="square">
            <a:spAutoFit/>
          </a:bodyPr>
          <a:lstStyle/>
          <a:p>
            <a:pPr algn="ctr"/>
            <a:r>
              <a:rPr lang="en-US" sz="1100" dirty="0" smtClean="0">
                <a:latin typeface="Huawei Sans" panose="020C0503030203020204" pitchFamily="34" charset="0"/>
              </a:rPr>
              <a:t>Backbone transmission ring</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Rectangle 93"/>
          <p:cNvSpPr/>
          <p:nvPr/>
        </p:nvSpPr>
        <p:spPr bwMode="gray">
          <a:xfrm rot="16200000">
            <a:off x="2864198" y="3645660"/>
            <a:ext cx="1138034" cy="600164"/>
          </a:xfrm>
          <a:prstGeom prst="rect">
            <a:avLst/>
          </a:prstGeom>
        </p:spPr>
        <p:txBody>
          <a:bodyPr wrap="square">
            <a:spAutoFit/>
          </a:bodyPr>
          <a:lstStyle/>
          <a:p>
            <a:pPr algn="ctr"/>
            <a:r>
              <a:rPr lang="en-US" sz="1100" dirty="0" smtClean="0">
                <a:latin typeface="Huawei Sans" panose="020C0503030203020204" pitchFamily="34" charset="0"/>
              </a:rPr>
              <a:t>Access and aggregation ring</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2174368" y="2528552"/>
            <a:ext cx="1010213" cy="230832"/>
          </a:xfrm>
          <a:prstGeom prst="rect">
            <a:avLst/>
          </a:prstGeom>
        </p:spPr>
        <p:txBody>
          <a:bodyPr wrap="none">
            <a:spAutoFit/>
          </a:bodyPr>
          <a:lstStyle/>
          <a:p>
            <a:pPr algn="ctr"/>
            <a:r>
              <a:rPr lang="en-US" altLang="zh-CN" sz="900" b="1" dirty="0">
                <a:solidFill>
                  <a:schemeClr val="bg1"/>
                </a:solidFill>
                <a:latin typeface="Huawei Sans" panose="020C0503030203020204" pitchFamily="34" charset="0"/>
              </a:rPr>
              <a:t>Municipal core</a:t>
            </a:r>
            <a:endParaRPr lang="en-US" altLang="zh-CN"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2001543" y="3319523"/>
            <a:ext cx="1302759" cy="369332"/>
          </a:xfrm>
          <a:prstGeom prst="rect">
            <a:avLst/>
          </a:prstGeom>
        </p:spPr>
        <p:txBody>
          <a:bodyPr wrap="square">
            <a:spAutoFit/>
          </a:bodyPr>
          <a:lstStyle/>
          <a:p>
            <a:pPr algn="ctr"/>
            <a:r>
              <a:rPr lang="en-US" altLang="zh-CN" sz="900" b="1" dirty="0">
                <a:solidFill>
                  <a:schemeClr val="bg1"/>
                </a:solidFill>
                <a:latin typeface="Huawei Sans" panose="020C0503030203020204" pitchFamily="34" charset="0"/>
              </a:rPr>
              <a:t>District/County aggregation</a:t>
            </a:r>
            <a:endParaRPr lang="en-US" altLang="zh-CN"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2158472" y="4190187"/>
            <a:ext cx="933802" cy="369332"/>
          </a:xfrm>
          <a:prstGeom prst="rect">
            <a:avLst/>
          </a:prstGeom>
        </p:spPr>
        <p:txBody>
          <a:bodyPr wrap="square">
            <a:spAutoFit/>
          </a:bodyPr>
          <a:lstStyle/>
          <a:p>
            <a:pPr algn="ctr"/>
            <a:r>
              <a:rPr lang="en-US" altLang="zh-CN" sz="900" b="1" dirty="0">
                <a:solidFill>
                  <a:schemeClr val="bg1"/>
                </a:solidFill>
                <a:latin typeface="Huawei Sans" panose="020C0503030203020204" pitchFamily="34" charset="0"/>
              </a:rPr>
              <a:t>Village/Town aggregation</a:t>
            </a:r>
            <a:endParaRPr lang="en-US" altLang="zh-CN"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621336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Smart City Communication Network: Campus</a:t>
            </a:r>
            <a:endParaRPr lang="zh-CN" altLang="en-US" dirty="0"/>
          </a:p>
        </p:txBody>
      </p:sp>
      <p:grpSp>
        <p:nvGrpSpPr>
          <p:cNvPr id="4" name="组合 3"/>
          <p:cNvGrpSpPr/>
          <p:nvPr/>
        </p:nvGrpSpPr>
        <p:grpSpPr bwMode="gray">
          <a:xfrm>
            <a:off x="1134737" y="1044962"/>
            <a:ext cx="9988465" cy="4276170"/>
            <a:chOff x="821840" y="1129395"/>
            <a:chExt cx="11199500" cy="5110472"/>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7944" t="7165" r="16058" b="33669"/>
            <a:stretch/>
          </p:blipFill>
          <p:spPr bwMode="gray">
            <a:xfrm>
              <a:off x="821840" y="1129395"/>
              <a:ext cx="11199500" cy="5110472"/>
            </a:xfrm>
            <a:prstGeom prst="roundRect">
              <a:avLst>
                <a:gd name="adj" fmla="val 1955"/>
              </a:avLst>
            </a:prstGeom>
          </p:spPr>
        </p:pic>
        <p:sp>
          <p:nvSpPr>
            <p:cNvPr id="6" name="矩形 4"/>
            <p:cNvSpPr/>
            <p:nvPr/>
          </p:nvSpPr>
          <p:spPr bwMode="gray">
            <a:xfrm>
              <a:off x="821840" y="1129395"/>
              <a:ext cx="11199500" cy="5110472"/>
            </a:xfrm>
            <a:prstGeom prst="roundRect">
              <a:avLst>
                <a:gd name="adj" fmla="val 763"/>
              </a:avLst>
            </a:prstGeom>
            <a:solidFill>
              <a:schemeClr val="bg1">
                <a:alpha val="71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algn="ctr"/>
              <a:endParaRPr lang="zh-CN" altLang="en-US"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 name="任意多边形 6"/>
          <p:cNvSpPr/>
          <p:nvPr/>
        </p:nvSpPr>
        <p:spPr bwMode="gray">
          <a:xfrm>
            <a:off x="8499049" y="3299413"/>
            <a:ext cx="989823" cy="349076"/>
          </a:xfrm>
          <a:custGeom>
            <a:avLst/>
            <a:gdLst>
              <a:gd name="connsiteX0" fmla="*/ 0 w 1088136"/>
              <a:gd name="connsiteY0" fmla="*/ 1060704 h 1060704"/>
              <a:gd name="connsiteX1" fmla="*/ 1088136 w 1088136"/>
              <a:gd name="connsiteY1" fmla="*/ 0 h 1060704"/>
              <a:gd name="connsiteX0" fmla="*/ 0 w 694944"/>
              <a:gd name="connsiteY0" fmla="*/ 1444752 h 1444752"/>
              <a:gd name="connsiteX1" fmla="*/ 694944 w 694944"/>
              <a:gd name="connsiteY1" fmla="*/ 0 h 1444752"/>
              <a:gd name="connsiteX0" fmla="*/ 240432 w 935376"/>
              <a:gd name="connsiteY0" fmla="*/ 1444752 h 1444752"/>
              <a:gd name="connsiteX1" fmla="*/ 935376 w 935376"/>
              <a:gd name="connsiteY1" fmla="*/ 0 h 1444752"/>
              <a:gd name="connsiteX0" fmla="*/ 225349 w 1039165"/>
              <a:gd name="connsiteY0" fmla="*/ 1124712 h 1124712"/>
              <a:gd name="connsiteX1" fmla="*/ 1039165 w 1039165"/>
              <a:gd name="connsiteY1" fmla="*/ 0 h 1124712"/>
              <a:gd name="connsiteX0" fmla="*/ 279142 w 1092958"/>
              <a:gd name="connsiteY0" fmla="*/ 1149664 h 1149664"/>
              <a:gd name="connsiteX1" fmla="*/ 1092958 w 1092958"/>
              <a:gd name="connsiteY1" fmla="*/ 24952 h 1149664"/>
              <a:gd name="connsiteX0" fmla="*/ 215402 w 1495562"/>
              <a:gd name="connsiteY0" fmla="*/ 623372 h 623373"/>
              <a:gd name="connsiteX1" fmla="*/ 1495562 w 1495562"/>
              <a:gd name="connsiteY1" fmla="*/ 167290 h 623373"/>
              <a:gd name="connsiteX0" fmla="*/ 0 w 1280160"/>
              <a:gd name="connsiteY0" fmla="*/ 664168 h 664169"/>
              <a:gd name="connsiteX1" fmla="*/ 1280160 w 1280160"/>
              <a:gd name="connsiteY1" fmla="*/ 208086 h 664169"/>
              <a:gd name="connsiteX0" fmla="*/ 0 w 1097280"/>
              <a:gd name="connsiteY0" fmla="*/ 780434 h 780435"/>
              <a:gd name="connsiteX1" fmla="*/ 1097280 w 1097280"/>
              <a:gd name="connsiteY1" fmla="*/ 120048 h 780435"/>
              <a:gd name="connsiteX0" fmla="*/ 0 w 1097280"/>
              <a:gd name="connsiteY0" fmla="*/ 869355 h 869356"/>
              <a:gd name="connsiteX1" fmla="*/ 1097280 w 1097280"/>
              <a:gd name="connsiteY1" fmla="*/ 208969 h 869356"/>
            </a:gdLst>
            <a:ahLst/>
            <a:cxnLst>
              <a:cxn ang="0">
                <a:pos x="connsiteX0" y="connsiteY0"/>
              </a:cxn>
              <a:cxn ang="0">
                <a:pos x="connsiteX1" y="connsiteY1"/>
              </a:cxn>
            </a:cxnLst>
            <a:rect l="l" t="t" r="r" b="b"/>
            <a:pathLst>
              <a:path w="1097280" h="869356">
                <a:moveTo>
                  <a:pt x="0" y="869355"/>
                </a:moveTo>
                <a:cubicBezTo>
                  <a:pt x="414528" y="-171724"/>
                  <a:pt x="646176" y="-117255"/>
                  <a:pt x="1097280" y="208969"/>
                </a:cubicBezTo>
              </a:path>
            </a:pathLst>
          </a:cu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6347299" y="2892079"/>
            <a:ext cx="2260395" cy="1855079"/>
            <a:chOff x="3097660" y="5698357"/>
            <a:chExt cx="715186" cy="915576"/>
          </a:xfrm>
        </p:grpSpPr>
        <p:grpSp>
          <p:nvGrpSpPr>
            <p:cNvPr id="9" name="Group 165"/>
            <p:cNvGrpSpPr/>
            <p:nvPr/>
          </p:nvGrpSpPr>
          <p:grpSpPr bwMode="gray">
            <a:xfrm rot="10800000">
              <a:off x="3097660" y="5698357"/>
              <a:ext cx="715186" cy="439933"/>
              <a:chOff x="-1233037" y="914446"/>
              <a:chExt cx="1573823" cy="778776"/>
            </a:xfrm>
          </p:grpSpPr>
          <p:cxnSp>
            <p:nvCxnSpPr>
              <p:cNvPr id="11" name="Straight Connector 166"/>
              <p:cNvCxnSpPr/>
              <p:nvPr/>
            </p:nvCxnSpPr>
            <p:spPr bwMode="gray">
              <a:xfrm flipH="1" flipV="1">
                <a:off x="-1233037" y="914446"/>
                <a:ext cx="786912"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67"/>
              <p:cNvCxnSpPr/>
              <p:nvPr/>
            </p:nvCxnSpPr>
            <p:spPr bwMode="gray">
              <a:xfrm flipV="1">
                <a:off x="-446125" y="914446"/>
                <a:ext cx="786911"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0" name="Straight Connector 166"/>
            <p:cNvCxnSpPr/>
            <p:nvPr/>
          </p:nvCxnSpPr>
          <p:spPr bwMode="gray">
            <a:xfrm>
              <a:off x="3455253" y="5698357"/>
              <a:ext cx="0" cy="9155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任意多边形 12"/>
          <p:cNvSpPr/>
          <p:nvPr/>
        </p:nvSpPr>
        <p:spPr bwMode="gray">
          <a:xfrm>
            <a:off x="4042899" y="3668059"/>
            <a:ext cx="985924" cy="937649"/>
          </a:xfrm>
          <a:custGeom>
            <a:avLst/>
            <a:gdLst>
              <a:gd name="connsiteX0" fmla="*/ 0 w 1088136"/>
              <a:gd name="connsiteY0" fmla="*/ 1060704 h 1060704"/>
              <a:gd name="connsiteX1" fmla="*/ 1088136 w 1088136"/>
              <a:gd name="connsiteY1" fmla="*/ 0 h 1060704"/>
              <a:gd name="connsiteX0" fmla="*/ 0 w 694944"/>
              <a:gd name="connsiteY0" fmla="*/ 1444752 h 1444752"/>
              <a:gd name="connsiteX1" fmla="*/ 694944 w 694944"/>
              <a:gd name="connsiteY1" fmla="*/ 0 h 1444752"/>
              <a:gd name="connsiteX0" fmla="*/ 240432 w 935376"/>
              <a:gd name="connsiteY0" fmla="*/ 1444752 h 1444752"/>
              <a:gd name="connsiteX1" fmla="*/ 935376 w 935376"/>
              <a:gd name="connsiteY1" fmla="*/ 0 h 1444752"/>
              <a:gd name="connsiteX0" fmla="*/ 225349 w 1039165"/>
              <a:gd name="connsiteY0" fmla="*/ 1124712 h 1124712"/>
              <a:gd name="connsiteX1" fmla="*/ 1039165 w 1039165"/>
              <a:gd name="connsiteY1" fmla="*/ 0 h 1124712"/>
              <a:gd name="connsiteX0" fmla="*/ 279142 w 1092958"/>
              <a:gd name="connsiteY0" fmla="*/ 1149664 h 1149664"/>
              <a:gd name="connsiteX1" fmla="*/ 1092958 w 1092958"/>
              <a:gd name="connsiteY1" fmla="*/ 24952 h 1149664"/>
            </a:gdLst>
            <a:ahLst/>
            <a:cxnLst>
              <a:cxn ang="0">
                <a:pos x="connsiteX0" y="connsiteY0"/>
              </a:cxn>
              <a:cxn ang="0">
                <a:pos x="connsiteX1" y="connsiteY1"/>
              </a:cxn>
            </a:cxnLst>
            <a:rect l="l" t="t" r="r" b="b"/>
            <a:pathLst>
              <a:path w="1092958" h="1149664">
                <a:moveTo>
                  <a:pt x="279142" y="1149664"/>
                </a:moveTo>
                <a:cubicBezTo>
                  <a:pt x="-467618" y="220024"/>
                  <a:pt x="449830" y="-96968"/>
                  <a:pt x="1092958" y="24952"/>
                </a:cubicBezTo>
              </a:path>
            </a:pathLst>
          </a:cu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组合 13"/>
          <p:cNvGrpSpPr/>
          <p:nvPr/>
        </p:nvGrpSpPr>
        <p:grpSpPr bwMode="gray">
          <a:xfrm>
            <a:off x="2125044" y="2892078"/>
            <a:ext cx="2260395" cy="1308157"/>
            <a:chOff x="3097660" y="5698357"/>
            <a:chExt cx="715186" cy="645642"/>
          </a:xfrm>
        </p:grpSpPr>
        <p:grpSp>
          <p:nvGrpSpPr>
            <p:cNvPr id="15" name="Group 165"/>
            <p:cNvGrpSpPr/>
            <p:nvPr/>
          </p:nvGrpSpPr>
          <p:grpSpPr bwMode="gray">
            <a:xfrm rot="10800000">
              <a:off x="3097660" y="5698357"/>
              <a:ext cx="715186" cy="439933"/>
              <a:chOff x="-1233037" y="914446"/>
              <a:chExt cx="1573823" cy="778776"/>
            </a:xfrm>
          </p:grpSpPr>
          <p:cxnSp>
            <p:nvCxnSpPr>
              <p:cNvPr id="17" name="Straight Connector 166"/>
              <p:cNvCxnSpPr/>
              <p:nvPr/>
            </p:nvCxnSpPr>
            <p:spPr bwMode="gray">
              <a:xfrm flipH="1" flipV="1">
                <a:off x="-1233037" y="914446"/>
                <a:ext cx="786912"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67"/>
              <p:cNvCxnSpPr/>
              <p:nvPr/>
            </p:nvCxnSpPr>
            <p:spPr bwMode="gray">
              <a:xfrm flipV="1">
                <a:off x="-446125" y="914446"/>
                <a:ext cx="786911"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6" name="Straight Connector 166"/>
            <p:cNvCxnSpPr/>
            <p:nvPr/>
          </p:nvCxnSpPr>
          <p:spPr bwMode="gray">
            <a:xfrm>
              <a:off x="3455253" y="5698357"/>
              <a:ext cx="0" cy="645642"/>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9" name="Group 165"/>
          <p:cNvGrpSpPr/>
          <p:nvPr/>
        </p:nvGrpSpPr>
        <p:grpSpPr bwMode="gray">
          <a:xfrm flipV="1">
            <a:off x="3538730" y="2405945"/>
            <a:ext cx="3576969" cy="524672"/>
            <a:chOff x="-1233037" y="914446"/>
            <a:chExt cx="1573823" cy="778776"/>
          </a:xfrm>
        </p:grpSpPr>
        <p:cxnSp>
          <p:nvCxnSpPr>
            <p:cNvPr id="20" name="Straight Connector 166"/>
            <p:cNvCxnSpPr/>
            <p:nvPr/>
          </p:nvCxnSpPr>
          <p:spPr bwMode="gray">
            <a:xfrm flipH="1" flipV="1">
              <a:off x="-1233037" y="914446"/>
              <a:ext cx="786912"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167"/>
            <p:cNvCxnSpPr/>
            <p:nvPr/>
          </p:nvCxnSpPr>
          <p:spPr bwMode="gray">
            <a:xfrm flipV="1">
              <a:off x="-446125" y="914446"/>
              <a:ext cx="786911"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2" name="Group 165"/>
          <p:cNvGrpSpPr/>
          <p:nvPr/>
        </p:nvGrpSpPr>
        <p:grpSpPr bwMode="gray">
          <a:xfrm rot="10800000" flipV="1">
            <a:off x="3538730" y="1787176"/>
            <a:ext cx="3576969" cy="656815"/>
            <a:chOff x="-1233037" y="914446"/>
            <a:chExt cx="1573823" cy="778776"/>
          </a:xfrm>
        </p:grpSpPr>
        <p:cxnSp>
          <p:nvCxnSpPr>
            <p:cNvPr id="23" name="Straight Connector 166"/>
            <p:cNvCxnSpPr/>
            <p:nvPr/>
          </p:nvCxnSpPr>
          <p:spPr bwMode="gray">
            <a:xfrm flipH="1" flipV="1">
              <a:off x="-1233037" y="914446"/>
              <a:ext cx="786912"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167"/>
            <p:cNvCxnSpPr/>
            <p:nvPr/>
          </p:nvCxnSpPr>
          <p:spPr bwMode="gray">
            <a:xfrm flipV="1">
              <a:off x="-446125" y="914446"/>
              <a:ext cx="786911" cy="77877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5" name="组合 44300"/>
          <p:cNvGrpSpPr>
            <a:grpSpLocks/>
          </p:cNvGrpSpPr>
          <p:nvPr/>
        </p:nvGrpSpPr>
        <p:grpSpPr bwMode="gray">
          <a:xfrm>
            <a:off x="1867747" y="3572933"/>
            <a:ext cx="649490" cy="587221"/>
            <a:chOff x="7623175" y="2165350"/>
            <a:chExt cx="1114425" cy="1116013"/>
          </a:xfrm>
        </p:grpSpPr>
        <p:sp>
          <p:nvSpPr>
            <p:cNvPr id="26" name="Freeform 252"/>
            <p:cNvSpPr>
              <a:spLocks/>
            </p:cNvSpPr>
            <p:nvPr/>
          </p:nvSpPr>
          <p:spPr bwMode="gray">
            <a:xfrm>
              <a:off x="7623175" y="216535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56C4D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44288"/>
            <p:cNvGrpSpPr>
              <a:grpSpLocks/>
            </p:cNvGrpSpPr>
            <p:nvPr/>
          </p:nvGrpSpPr>
          <p:grpSpPr bwMode="gray">
            <a:xfrm>
              <a:off x="7894638" y="2462213"/>
              <a:ext cx="574675" cy="523875"/>
              <a:chOff x="7894638" y="2462213"/>
              <a:chExt cx="574675" cy="523875"/>
            </a:xfrm>
          </p:grpSpPr>
          <p:sp>
            <p:nvSpPr>
              <p:cNvPr id="28" name="Freeform 253"/>
              <p:cNvSpPr>
                <a:spLocks noEditPoints="1"/>
              </p:cNvSpPr>
              <p:nvPr/>
            </p:nvSpPr>
            <p:spPr bwMode="gray">
              <a:xfrm>
                <a:off x="7900988" y="2462213"/>
                <a:ext cx="568325" cy="184150"/>
              </a:xfrm>
              <a:custGeom>
                <a:avLst/>
                <a:gdLst>
                  <a:gd name="T0" fmla="*/ 2147483647 w 1356"/>
                  <a:gd name="T1" fmla="*/ 2147483647 h 439"/>
                  <a:gd name="T2" fmla="*/ 2147483647 w 1356"/>
                  <a:gd name="T3" fmla="*/ 2147483647 h 439"/>
                  <a:gd name="T4" fmla="*/ 2147483647 w 1356"/>
                  <a:gd name="T5" fmla="*/ 2147483647 h 439"/>
                  <a:gd name="T6" fmla="*/ 2147483647 w 1356"/>
                  <a:gd name="T7" fmla="*/ 2147483647 h 439"/>
                  <a:gd name="T8" fmla="*/ 2147483647 w 1356"/>
                  <a:gd name="T9" fmla="*/ 2147483647 h 439"/>
                  <a:gd name="T10" fmla="*/ 2147483647 w 1356"/>
                  <a:gd name="T11" fmla="*/ 2147483647 h 439"/>
                  <a:gd name="T12" fmla="*/ 2147483647 w 1356"/>
                  <a:gd name="T13" fmla="*/ 2147483647 h 439"/>
                  <a:gd name="T14" fmla="*/ 2147483647 w 1356"/>
                  <a:gd name="T15" fmla="*/ 2147483647 h 439"/>
                  <a:gd name="T16" fmla="*/ 2147483647 w 1356"/>
                  <a:gd name="T17" fmla="*/ 2147483647 h 439"/>
                  <a:gd name="T18" fmla="*/ 2147483647 w 1356"/>
                  <a:gd name="T19" fmla="*/ 2147483647 h 439"/>
                  <a:gd name="T20" fmla="*/ 2147483647 w 1356"/>
                  <a:gd name="T21" fmla="*/ 2147483647 h 439"/>
                  <a:gd name="T22" fmla="*/ 2147483647 w 1356"/>
                  <a:gd name="T23" fmla="*/ 2147483647 h 439"/>
                  <a:gd name="T24" fmla="*/ 2147483647 w 1356"/>
                  <a:gd name="T25" fmla="*/ 2147483647 h 439"/>
                  <a:gd name="T26" fmla="*/ 2147483647 w 1356"/>
                  <a:gd name="T27" fmla="*/ 2147483647 h 439"/>
                  <a:gd name="T28" fmla="*/ 2147483647 w 1356"/>
                  <a:gd name="T29" fmla="*/ 2147483647 h 439"/>
                  <a:gd name="T30" fmla="*/ 2147483647 w 1356"/>
                  <a:gd name="T31" fmla="*/ 2147483647 h 439"/>
                  <a:gd name="T32" fmla="*/ 2147483647 w 1356"/>
                  <a:gd name="T33" fmla="*/ 2147483647 h 439"/>
                  <a:gd name="T34" fmla="*/ 2147483647 w 1356"/>
                  <a:gd name="T35" fmla="*/ 2147483647 h 439"/>
                  <a:gd name="T36" fmla="*/ 2147483647 w 1356"/>
                  <a:gd name="T37" fmla="*/ 2147483647 h 439"/>
                  <a:gd name="T38" fmla="*/ 2147483647 w 1356"/>
                  <a:gd name="T39" fmla="*/ 0 h 439"/>
                  <a:gd name="T40" fmla="*/ 2147483647 w 1356"/>
                  <a:gd name="T41" fmla="*/ 2147483647 h 439"/>
                  <a:gd name="T42" fmla="*/ 2147483647 w 1356"/>
                  <a:gd name="T43" fmla="*/ 2147483647 h 439"/>
                  <a:gd name="T44" fmla="*/ 2147483647 w 1356"/>
                  <a:gd name="T45" fmla="*/ 2147483647 h 439"/>
                  <a:gd name="T46" fmla="*/ 2147483647 w 1356"/>
                  <a:gd name="T47" fmla="*/ 2147483647 h 439"/>
                  <a:gd name="T48" fmla="*/ 2147483647 w 1356"/>
                  <a:gd name="T49" fmla="*/ 2147483647 h 4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56" h="439">
                    <a:moveTo>
                      <a:pt x="86" y="371"/>
                    </a:moveTo>
                    <a:lnTo>
                      <a:pt x="86" y="371"/>
                    </a:lnTo>
                    <a:cubicBezTo>
                      <a:pt x="91" y="372"/>
                      <a:pt x="98" y="372"/>
                      <a:pt x="107" y="372"/>
                    </a:cubicBezTo>
                    <a:lnTo>
                      <a:pt x="107" y="405"/>
                    </a:lnTo>
                    <a:lnTo>
                      <a:pt x="107" y="372"/>
                    </a:lnTo>
                    <a:lnTo>
                      <a:pt x="1249" y="372"/>
                    </a:lnTo>
                    <a:cubicBezTo>
                      <a:pt x="1258" y="372"/>
                      <a:pt x="1265" y="371"/>
                      <a:pt x="1270" y="371"/>
                    </a:cubicBezTo>
                    <a:cubicBezTo>
                      <a:pt x="1265" y="366"/>
                      <a:pt x="1257" y="361"/>
                      <a:pt x="1247" y="355"/>
                    </a:cubicBezTo>
                    <a:lnTo>
                      <a:pt x="797" y="94"/>
                    </a:lnTo>
                    <a:cubicBezTo>
                      <a:pt x="766" y="76"/>
                      <a:pt x="723" y="66"/>
                      <a:pt x="678" y="66"/>
                    </a:cubicBezTo>
                    <a:cubicBezTo>
                      <a:pt x="633" y="66"/>
                      <a:pt x="589" y="76"/>
                      <a:pt x="559" y="94"/>
                    </a:cubicBezTo>
                    <a:lnTo>
                      <a:pt x="109" y="355"/>
                    </a:lnTo>
                    <a:cubicBezTo>
                      <a:pt x="98" y="361"/>
                      <a:pt x="91" y="367"/>
                      <a:pt x="86" y="371"/>
                    </a:cubicBezTo>
                    <a:close/>
                    <a:moveTo>
                      <a:pt x="107" y="439"/>
                    </a:moveTo>
                    <a:lnTo>
                      <a:pt x="107" y="439"/>
                    </a:lnTo>
                    <a:cubicBezTo>
                      <a:pt x="50" y="439"/>
                      <a:pt x="17" y="423"/>
                      <a:pt x="9" y="392"/>
                    </a:cubicBezTo>
                    <a:cubicBezTo>
                      <a:pt x="0" y="360"/>
                      <a:pt x="22" y="328"/>
                      <a:pt x="75" y="298"/>
                    </a:cubicBezTo>
                    <a:lnTo>
                      <a:pt x="525" y="37"/>
                    </a:lnTo>
                    <a:cubicBezTo>
                      <a:pt x="566" y="13"/>
                      <a:pt x="621" y="0"/>
                      <a:pt x="678" y="0"/>
                    </a:cubicBezTo>
                    <a:cubicBezTo>
                      <a:pt x="735" y="0"/>
                      <a:pt x="789" y="13"/>
                      <a:pt x="830" y="37"/>
                    </a:cubicBezTo>
                    <a:lnTo>
                      <a:pt x="1280" y="297"/>
                    </a:lnTo>
                    <a:cubicBezTo>
                      <a:pt x="1333" y="328"/>
                      <a:pt x="1356" y="360"/>
                      <a:pt x="1347" y="392"/>
                    </a:cubicBezTo>
                    <a:cubicBezTo>
                      <a:pt x="1339" y="423"/>
                      <a:pt x="1306" y="438"/>
                      <a:pt x="1249" y="438"/>
                    </a:cubicBezTo>
                    <a:lnTo>
                      <a:pt x="107" y="43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254"/>
              <p:cNvSpPr>
                <a:spLocks/>
              </p:cNvSpPr>
              <p:nvPr/>
            </p:nvSpPr>
            <p:spPr bwMode="gray">
              <a:xfrm>
                <a:off x="7894638" y="2692400"/>
                <a:ext cx="568325" cy="277813"/>
              </a:xfrm>
              <a:custGeom>
                <a:avLst/>
                <a:gdLst>
                  <a:gd name="T0" fmla="*/ 2147483647 w 1355"/>
                  <a:gd name="T1" fmla="*/ 2147483647 h 663"/>
                  <a:gd name="T2" fmla="*/ 2147483647 w 1355"/>
                  <a:gd name="T3" fmla="*/ 2147483647 h 663"/>
                  <a:gd name="T4" fmla="*/ 2147483647 w 1355"/>
                  <a:gd name="T5" fmla="*/ 2147483647 h 663"/>
                  <a:gd name="T6" fmla="*/ 2147483647 w 1355"/>
                  <a:gd name="T7" fmla="*/ 2147483647 h 663"/>
                  <a:gd name="T8" fmla="*/ 2147483647 w 1355"/>
                  <a:gd name="T9" fmla="*/ 2147483647 h 663"/>
                  <a:gd name="T10" fmla="*/ 2147483647 w 1355"/>
                  <a:gd name="T11" fmla="*/ 2147483647 h 663"/>
                  <a:gd name="T12" fmla="*/ 2147483647 w 1355"/>
                  <a:gd name="T13" fmla="*/ 2147483647 h 663"/>
                  <a:gd name="T14" fmla="*/ 2147483647 w 1355"/>
                  <a:gd name="T15" fmla="*/ 2147483647 h 663"/>
                  <a:gd name="T16" fmla="*/ 2147483647 w 1355"/>
                  <a:gd name="T17" fmla="*/ 2147483647 h 663"/>
                  <a:gd name="T18" fmla="*/ 2147483647 w 1355"/>
                  <a:gd name="T19" fmla="*/ 2147483647 h 663"/>
                  <a:gd name="T20" fmla="*/ 2147483647 w 1355"/>
                  <a:gd name="T21" fmla="*/ 2147483647 h 663"/>
                  <a:gd name="T22" fmla="*/ 2147483647 w 1355"/>
                  <a:gd name="T23" fmla="*/ 2147483647 h 663"/>
                  <a:gd name="T24" fmla="*/ 2147483647 w 1355"/>
                  <a:gd name="T25" fmla="*/ 2147483647 h 663"/>
                  <a:gd name="T26" fmla="*/ 2147483647 w 1355"/>
                  <a:gd name="T27" fmla="*/ 2147483647 h 663"/>
                  <a:gd name="T28" fmla="*/ 2147483647 w 1355"/>
                  <a:gd name="T29" fmla="*/ 2147483647 h 663"/>
                  <a:gd name="T30" fmla="*/ 2147483647 w 1355"/>
                  <a:gd name="T31" fmla="*/ 2147483647 h 663"/>
                  <a:gd name="T32" fmla="*/ 2147483647 w 1355"/>
                  <a:gd name="T33" fmla="*/ 2147483647 h 663"/>
                  <a:gd name="T34" fmla="*/ 2147483647 w 1355"/>
                  <a:gd name="T35" fmla="*/ 2147483647 h 663"/>
                  <a:gd name="T36" fmla="*/ 0 w 1355"/>
                  <a:gd name="T37" fmla="*/ 2147483647 h 663"/>
                  <a:gd name="T38" fmla="*/ 2147483647 w 1355"/>
                  <a:gd name="T39" fmla="*/ 2147483647 h 663"/>
                  <a:gd name="T40" fmla="*/ 2147483647 w 1355"/>
                  <a:gd name="T41" fmla="*/ 2147483647 h 663"/>
                  <a:gd name="T42" fmla="*/ 2147483647 w 1355"/>
                  <a:gd name="T43" fmla="*/ 0 h 663"/>
                  <a:gd name="T44" fmla="*/ 2147483647 w 1355"/>
                  <a:gd name="T45" fmla="*/ 2147483647 h 663"/>
                  <a:gd name="T46" fmla="*/ 2147483647 w 1355"/>
                  <a:gd name="T47" fmla="*/ 2147483647 h 663"/>
                  <a:gd name="T48" fmla="*/ 2147483647 w 1355"/>
                  <a:gd name="T49" fmla="*/ 0 h 663"/>
                  <a:gd name="T50" fmla="*/ 2147483647 w 1355"/>
                  <a:gd name="T51" fmla="*/ 2147483647 h 663"/>
                  <a:gd name="T52" fmla="*/ 2147483647 w 1355"/>
                  <a:gd name="T53" fmla="*/ 2147483647 h 663"/>
                  <a:gd name="T54" fmla="*/ 2147483647 w 1355"/>
                  <a:gd name="T55" fmla="*/ 0 h 663"/>
                  <a:gd name="T56" fmla="*/ 2147483647 w 1355"/>
                  <a:gd name="T57" fmla="*/ 2147483647 h 663"/>
                  <a:gd name="T58" fmla="*/ 2147483647 w 1355"/>
                  <a:gd name="T59" fmla="*/ 2147483647 h 663"/>
                  <a:gd name="T60" fmla="*/ 2147483647 w 1355"/>
                  <a:gd name="T61" fmla="*/ 0 h 663"/>
                  <a:gd name="T62" fmla="*/ 2147483647 w 1355"/>
                  <a:gd name="T63" fmla="*/ 2147483647 h 663"/>
                  <a:gd name="T64" fmla="*/ 2147483647 w 1355"/>
                  <a:gd name="T65" fmla="*/ 2147483647 h 663"/>
                  <a:gd name="T66" fmla="*/ 2147483647 w 1355"/>
                  <a:gd name="T67" fmla="*/ 2147483647 h 6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55" h="663">
                    <a:moveTo>
                      <a:pt x="1321" y="663"/>
                    </a:moveTo>
                    <a:lnTo>
                      <a:pt x="1321" y="663"/>
                    </a:lnTo>
                    <a:lnTo>
                      <a:pt x="1086" y="663"/>
                    </a:lnTo>
                    <a:cubicBezTo>
                      <a:pt x="1068" y="663"/>
                      <a:pt x="1053" y="648"/>
                      <a:pt x="1053" y="630"/>
                    </a:cubicBezTo>
                    <a:cubicBezTo>
                      <a:pt x="1053" y="611"/>
                      <a:pt x="1068" y="596"/>
                      <a:pt x="1086" y="596"/>
                    </a:cubicBezTo>
                    <a:lnTo>
                      <a:pt x="1288" y="596"/>
                    </a:lnTo>
                    <a:lnTo>
                      <a:pt x="1288" y="498"/>
                    </a:lnTo>
                    <a:lnTo>
                      <a:pt x="1226" y="498"/>
                    </a:lnTo>
                    <a:cubicBezTo>
                      <a:pt x="1207" y="498"/>
                      <a:pt x="1192" y="483"/>
                      <a:pt x="1192" y="464"/>
                    </a:cubicBezTo>
                    <a:lnTo>
                      <a:pt x="1192" y="67"/>
                    </a:lnTo>
                    <a:lnTo>
                      <a:pt x="1090" y="67"/>
                    </a:lnTo>
                    <a:lnTo>
                      <a:pt x="1090" y="464"/>
                    </a:lnTo>
                    <a:cubicBezTo>
                      <a:pt x="1090" y="483"/>
                      <a:pt x="1075" y="498"/>
                      <a:pt x="1057" y="498"/>
                    </a:cubicBezTo>
                    <a:lnTo>
                      <a:pt x="927" y="498"/>
                    </a:lnTo>
                    <a:cubicBezTo>
                      <a:pt x="908" y="498"/>
                      <a:pt x="893" y="483"/>
                      <a:pt x="893" y="464"/>
                    </a:cubicBezTo>
                    <a:lnTo>
                      <a:pt x="893" y="67"/>
                    </a:lnTo>
                    <a:lnTo>
                      <a:pt x="791" y="67"/>
                    </a:lnTo>
                    <a:lnTo>
                      <a:pt x="791" y="464"/>
                    </a:lnTo>
                    <a:cubicBezTo>
                      <a:pt x="791" y="483"/>
                      <a:pt x="776" y="498"/>
                      <a:pt x="758" y="498"/>
                    </a:cubicBezTo>
                    <a:lnTo>
                      <a:pt x="627" y="498"/>
                    </a:lnTo>
                    <a:cubicBezTo>
                      <a:pt x="609" y="498"/>
                      <a:pt x="594" y="483"/>
                      <a:pt x="594" y="464"/>
                    </a:cubicBezTo>
                    <a:lnTo>
                      <a:pt x="594" y="67"/>
                    </a:lnTo>
                    <a:lnTo>
                      <a:pt x="492" y="67"/>
                    </a:lnTo>
                    <a:lnTo>
                      <a:pt x="492" y="464"/>
                    </a:lnTo>
                    <a:cubicBezTo>
                      <a:pt x="492" y="483"/>
                      <a:pt x="477" y="498"/>
                      <a:pt x="458" y="498"/>
                    </a:cubicBezTo>
                    <a:lnTo>
                      <a:pt x="328" y="498"/>
                    </a:lnTo>
                    <a:cubicBezTo>
                      <a:pt x="310" y="498"/>
                      <a:pt x="295" y="483"/>
                      <a:pt x="295" y="464"/>
                    </a:cubicBezTo>
                    <a:lnTo>
                      <a:pt x="295" y="67"/>
                    </a:lnTo>
                    <a:lnTo>
                      <a:pt x="192" y="67"/>
                    </a:lnTo>
                    <a:lnTo>
                      <a:pt x="192" y="464"/>
                    </a:lnTo>
                    <a:cubicBezTo>
                      <a:pt x="192" y="483"/>
                      <a:pt x="178" y="498"/>
                      <a:pt x="159" y="498"/>
                    </a:cubicBezTo>
                    <a:lnTo>
                      <a:pt x="67" y="498"/>
                    </a:lnTo>
                    <a:lnTo>
                      <a:pt x="67" y="596"/>
                    </a:lnTo>
                    <a:lnTo>
                      <a:pt x="854" y="596"/>
                    </a:lnTo>
                    <a:cubicBezTo>
                      <a:pt x="872" y="596"/>
                      <a:pt x="887" y="611"/>
                      <a:pt x="887" y="630"/>
                    </a:cubicBezTo>
                    <a:cubicBezTo>
                      <a:pt x="887" y="648"/>
                      <a:pt x="872" y="663"/>
                      <a:pt x="854" y="663"/>
                    </a:cubicBezTo>
                    <a:lnTo>
                      <a:pt x="33" y="663"/>
                    </a:lnTo>
                    <a:cubicBezTo>
                      <a:pt x="15" y="663"/>
                      <a:pt x="0" y="648"/>
                      <a:pt x="0" y="630"/>
                    </a:cubicBezTo>
                    <a:lnTo>
                      <a:pt x="0" y="464"/>
                    </a:lnTo>
                    <a:cubicBezTo>
                      <a:pt x="0" y="446"/>
                      <a:pt x="15" y="431"/>
                      <a:pt x="33" y="431"/>
                    </a:cubicBezTo>
                    <a:lnTo>
                      <a:pt x="126" y="431"/>
                    </a:lnTo>
                    <a:lnTo>
                      <a:pt x="126" y="34"/>
                    </a:lnTo>
                    <a:cubicBezTo>
                      <a:pt x="126" y="15"/>
                      <a:pt x="141" y="0"/>
                      <a:pt x="159" y="0"/>
                    </a:cubicBezTo>
                    <a:lnTo>
                      <a:pt x="328" y="0"/>
                    </a:lnTo>
                    <a:cubicBezTo>
                      <a:pt x="347" y="0"/>
                      <a:pt x="362" y="15"/>
                      <a:pt x="362" y="34"/>
                    </a:cubicBezTo>
                    <a:lnTo>
                      <a:pt x="362" y="431"/>
                    </a:lnTo>
                    <a:lnTo>
                      <a:pt x="425" y="431"/>
                    </a:lnTo>
                    <a:lnTo>
                      <a:pt x="425" y="34"/>
                    </a:lnTo>
                    <a:cubicBezTo>
                      <a:pt x="425" y="15"/>
                      <a:pt x="440" y="0"/>
                      <a:pt x="458" y="0"/>
                    </a:cubicBezTo>
                    <a:lnTo>
                      <a:pt x="627" y="0"/>
                    </a:lnTo>
                    <a:cubicBezTo>
                      <a:pt x="646" y="0"/>
                      <a:pt x="661" y="15"/>
                      <a:pt x="661" y="34"/>
                    </a:cubicBezTo>
                    <a:lnTo>
                      <a:pt x="661" y="431"/>
                    </a:lnTo>
                    <a:lnTo>
                      <a:pt x="724" y="431"/>
                    </a:lnTo>
                    <a:lnTo>
                      <a:pt x="724" y="34"/>
                    </a:lnTo>
                    <a:cubicBezTo>
                      <a:pt x="724" y="15"/>
                      <a:pt x="739" y="0"/>
                      <a:pt x="758" y="0"/>
                    </a:cubicBezTo>
                    <a:lnTo>
                      <a:pt x="927" y="0"/>
                    </a:lnTo>
                    <a:cubicBezTo>
                      <a:pt x="945" y="0"/>
                      <a:pt x="960" y="15"/>
                      <a:pt x="960" y="34"/>
                    </a:cubicBezTo>
                    <a:lnTo>
                      <a:pt x="960" y="431"/>
                    </a:lnTo>
                    <a:lnTo>
                      <a:pt x="1023" y="431"/>
                    </a:lnTo>
                    <a:lnTo>
                      <a:pt x="1023" y="34"/>
                    </a:lnTo>
                    <a:cubicBezTo>
                      <a:pt x="1023" y="15"/>
                      <a:pt x="1038" y="0"/>
                      <a:pt x="1057" y="0"/>
                    </a:cubicBezTo>
                    <a:lnTo>
                      <a:pt x="1226" y="0"/>
                    </a:lnTo>
                    <a:cubicBezTo>
                      <a:pt x="1244" y="0"/>
                      <a:pt x="1259" y="15"/>
                      <a:pt x="1259" y="34"/>
                    </a:cubicBezTo>
                    <a:lnTo>
                      <a:pt x="1259" y="431"/>
                    </a:lnTo>
                    <a:lnTo>
                      <a:pt x="1321" y="431"/>
                    </a:lnTo>
                    <a:cubicBezTo>
                      <a:pt x="1340" y="431"/>
                      <a:pt x="1355" y="446"/>
                      <a:pt x="1355" y="464"/>
                    </a:cubicBezTo>
                    <a:lnTo>
                      <a:pt x="1355" y="630"/>
                    </a:lnTo>
                    <a:cubicBezTo>
                      <a:pt x="1355" y="648"/>
                      <a:pt x="1340" y="663"/>
                      <a:pt x="1321" y="663"/>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255"/>
              <p:cNvSpPr>
                <a:spLocks/>
              </p:cNvSpPr>
              <p:nvPr/>
            </p:nvSpPr>
            <p:spPr bwMode="gray">
              <a:xfrm>
                <a:off x="8224838" y="2927350"/>
                <a:ext cx="57150"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256"/>
              <p:cNvSpPr>
                <a:spLocks/>
              </p:cNvSpPr>
              <p:nvPr/>
            </p:nvSpPr>
            <p:spPr bwMode="gray">
              <a:xfrm>
                <a:off x="8321675" y="2927350"/>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2" name="文本框 650"/>
          <p:cNvSpPr txBox="1"/>
          <p:nvPr/>
        </p:nvSpPr>
        <p:spPr bwMode="gray">
          <a:xfrm>
            <a:off x="1346420" y="2870892"/>
            <a:ext cx="1477232" cy="476726"/>
          </a:xfrm>
          <a:prstGeom prst="roundRect">
            <a:avLst/>
          </a:prstGeom>
          <a:noFill/>
        </p:spPr>
        <p:txBody>
          <a:bodyPr wrap="square" lIns="0" tIns="0" rIns="0" bIns="0" rtlCol="0" anchor="ctr" anchorCtr="0">
            <a:spAutoFit/>
          </a:bodyPr>
          <a:lstStyle/>
          <a:p>
            <a:pPr algn="ctr"/>
            <a:r>
              <a:rPr lang="en-US" altLang="zh-CN" sz="1400" b="1" dirty="0" smtClean="0">
                <a:solidFill>
                  <a:srgbClr val="7F7F7F"/>
                </a:solidFill>
                <a:latin typeface="Huawei Sans" panose="020C0503030203020204" pitchFamily="34" charset="0"/>
              </a:rPr>
              <a:t>District/County </a:t>
            </a:r>
            <a:r>
              <a:rPr lang="en-US" altLang="zh-CN" sz="1400" b="1" dirty="0">
                <a:solidFill>
                  <a:srgbClr val="7F7F7F"/>
                </a:solidFill>
                <a:latin typeface="Huawei Sans" panose="020C0503030203020204" pitchFamily="34" charset="0"/>
              </a:rPr>
              <a:t>core</a:t>
            </a:r>
            <a:endParaRPr lang="en-US" altLang="zh-CN" sz="14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650"/>
          <p:cNvSpPr txBox="1"/>
          <p:nvPr/>
        </p:nvSpPr>
        <p:spPr bwMode="gray">
          <a:xfrm>
            <a:off x="7867364" y="2846871"/>
            <a:ext cx="1939962" cy="238363"/>
          </a:xfrm>
          <a:prstGeom prst="roundRect">
            <a:avLst/>
          </a:prstGeom>
          <a:noFill/>
        </p:spPr>
        <p:txBody>
          <a:bodyPr wrap="square" lIns="0" tIns="0" rIns="0" bIns="0" rtlCol="0" anchor="ctr" anchorCtr="0">
            <a:spAutoFit/>
          </a:bodyPr>
          <a:lstStyle/>
          <a:p>
            <a:pPr algn="ctr"/>
            <a:r>
              <a:rPr lang="en-US" altLang="zh-CN" sz="1400" b="1" dirty="0" smtClean="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rPr>
              <a:t>District/County </a:t>
            </a:r>
            <a:r>
              <a:rPr lang="en-US" altLang="zh-CN" sz="14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rPr>
              <a:t>core</a:t>
            </a:r>
          </a:p>
        </p:txBody>
      </p:sp>
      <p:sp>
        <p:nvSpPr>
          <p:cNvPr id="34" name="文本框 650"/>
          <p:cNvSpPr txBox="1"/>
          <p:nvPr/>
        </p:nvSpPr>
        <p:spPr bwMode="gray">
          <a:xfrm>
            <a:off x="1611105" y="4225034"/>
            <a:ext cx="1051156" cy="347915"/>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Government building</a:t>
            </a:r>
          </a:p>
        </p:txBody>
      </p:sp>
      <p:sp>
        <p:nvSpPr>
          <p:cNvPr id="35" name="文本框 650"/>
          <p:cNvSpPr txBox="1"/>
          <p:nvPr/>
        </p:nvSpPr>
        <p:spPr bwMode="gray">
          <a:xfrm>
            <a:off x="3569509" y="4903604"/>
            <a:ext cx="1662403" cy="223460"/>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Smart street lamp</a:t>
            </a:r>
          </a:p>
        </p:txBody>
      </p:sp>
      <p:sp>
        <p:nvSpPr>
          <p:cNvPr id="36" name="文本框 650"/>
          <p:cNvSpPr txBox="1"/>
          <p:nvPr/>
        </p:nvSpPr>
        <p:spPr bwMode="gray">
          <a:xfrm>
            <a:off x="6074221" y="4142112"/>
            <a:ext cx="638871" cy="150611"/>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School</a:t>
            </a:r>
          </a:p>
        </p:txBody>
      </p:sp>
      <p:sp>
        <p:nvSpPr>
          <p:cNvPr id="37" name="文本框 650"/>
          <p:cNvSpPr txBox="1"/>
          <p:nvPr/>
        </p:nvSpPr>
        <p:spPr bwMode="gray">
          <a:xfrm>
            <a:off x="4870003" y="4142112"/>
            <a:ext cx="638871" cy="150611"/>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Hospital</a:t>
            </a:r>
          </a:p>
        </p:txBody>
      </p:sp>
      <p:sp>
        <p:nvSpPr>
          <p:cNvPr id="38" name="文本框 650"/>
          <p:cNvSpPr txBox="1"/>
          <p:nvPr/>
        </p:nvSpPr>
        <p:spPr bwMode="gray">
          <a:xfrm>
            <a:off x="2845886" y="4581471"/>
            <a:ext cx="906645" cy="142916"/>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Community</a:t>
            </a:r>
          </a:p>
        </p:txBody>
      </p:sp>
      <p:sp>
        <p:nvSpPr>
          <p:cNvPr id="39" name="文本框 650"/>
          <p:cNvSpPr txBox="1"/>
          <p:nvPr/>
        </p:nvSpPr>
        <p:spPr bwMode="gray">
          <a:xfrm>
            <a:off x="5938093" y="4931103"/>
            <a:ext cx="1159338" cy="195961"/>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Industrial park</a:t>
            </a:r>
          </a:p>
        </p:txBody>
      </p:sp>
      <p:sp>
        <p:nvSpPr>
          <p:cNvPr id="40" name="文本框 650"/>
          <p:cNvSpPr txBox="1"/>
          <p:nvPr/>
        </p:nvSpPr>
        <p:spPr bwMode="gray">
          <a:xfrm>
            <a:off x="10023334" y="3432039"/>
            <a:ext cx="638871" cy="150611"/>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Safe city</a:t>
            </a:r>
          </a:p>
        </p:txBody>
      </p:sp>
      <p:grpSp>
        <p:nvGrpSpPr>
          <p:cNvPr id="41" name="组合 44295"/>
          <p:cNvGrpSpPr>
            <a:grpSpLocks/>
          </p:cNvGrpSpPr>
          <p:nvPr/>
        </p:nvGrpSpPr>
        <p:grpSpPr bwMode="gray">
          <a:xfrm>
            <a:off x="6063602" y="3507345"/>
            <a:ext cx="649490" cy="587221"/>
            <a:chOff x="1631950" y="2165351"/>
            <a:chExt cx="1116013" cy="1116013"/>
          </a:xfrm>
        </p:grpSpPr>
        <p:sp>
          <p:nvSpPr>
            <p:cNvPr id="42" name="Freeform 138"/>
            <p:cNvSpPr>
              <a:spLocks/>
            </p:cNvSpPr>
            <p:nvPr/>
          </p:nvSpPr>
          <p:spPr bwMode="gray">
            <a:xfrm>
              <a:off x="1631950" y="2165351"/>
              <a:ext cx="1116013"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56C4D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4283"/>
            <p:cNvGrpSpPr>
              <a:grpSpLocks/>
            </p:cNvGrpSpPr>
            <p:nvPr/>
          </p:nvGrpSpPr>
          <p:grpSpPr bwMode="gray">
            <a:xfrm>
              <a:off x="1874838" y="2401888"/>
              <a:ext cx="631825" cy="644526"/>
              <a:chOff x="1874838" y="2401888"/>
              <a:chExt cx="631825" cy="644526"/>
            </a:xfrm>
          </p:grpSpPr>
          <p:sp>
            <p:nvSpPr>
              <p:cNvPr id="44" name="Freeform 139"/>
              <p:cNvSpPr>
                <a:spLocks/>
              </p:cNvSpPr>
              <p:nvPr/>
            </p:nvSpPr>
            <p:spPr bwMode="gray">
              <a:xfrm>
                <a:off x="2092325" y="2486026"/>
                <a:ext cx="28575" cy="107950"/>
              </a:xfrm>
              <a:custGeom>
                <a:avLst/>
                <a:gdLst>
                  <a:gd name="T0" fmla="*/ 2147483647 w 67"/>
                  <a:gd name="T1" fmla="*/ 2147483647 h 256"/>
                  <a:gd name="T2" fmla="*/ 2147483647 w 67"/>
                  <a:gd name="T3" fmla="*/ 2147483647 h 256"/>
                  <a:gd name="T4" fmla="*/ 0 w 67"/>
                  <a:gd name="T5" fmla="*/ 2147483647 h 256"/>
                  <a:gd name="T6" fmla="*/ 0 w 67"/>
                  <a:gd name="T7" fmla="*/ 2147483647 h 256"/>
                  <a:gd name="T8" fmla="*/ 2147483647 w 67"/>
                  <a:gd name="T9" fmla="*/ 0 h 256"/>
                  <a:gd name="T10" fmla="*/ 2147483647 w 67"/>
                  <a:gd name="T11" fmla="*/ 2147483647 h 256"/>
                  <a:gd name="T12" fmla="*/ 2147483647 w 67"/>
                  <a:gd name="T13" fmla="*/ 2147483647 h 256"/>
                  <a:gd name="T14" fmla="*/ 2147483647 w 67"/>
                  <a:gd name="T15" fmla="*/ 2147483647 h 2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256">
                    <a:moveTo>
                      <a:pt x="34" y="256"/>
                    </a:moveTo>
                    <a:lnTo>
                      <a:pt x="34" y="256"/>
                    </a:lnTo>
                    <a:cubicBezTo>
                      <a:pt x="15" y="256"/>
                      <a:pt x="0" y="241"/>
                      <a:pt x="0" y="223"/>
                    </a:cubicBezTo>
                    <a:lnTo>
                      <a:pt x="0" y="34"/>
                    </a:lnTo>
                    <a:cubicBezTo>
                      <a:pt x="0" y="15"/>
                      <a:pt x="15" y="0"/>
                      <a:pt x="34" y="0"/>
                    </a:cubicBezTo>
                    <a:cubicBezTo>
                      <a:pt x="52" y="0"/>
                      <a:pt x="67" y="15"/>
                      <a:pt x="67" y="34"/>
                    </a:cubicBezTo>
                    <a:lnTo>
                      <a:pt x="67" y="223"/>
                    </a:lnTo>
                    <a:cubicBezTo>
                      <a:pt x="67" y="241"/>
                      <a:pt x="52" y="256"/>
                      <a:pt x="34" y="25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40"/>
              <p:cNvSpPr>
                <a:spLocks/>
              </p:cNvSpPr>
              <p:nvPr/>
            </p:nvSpPr>
            <p:spPr bwMode="gray">
              <a:xfrm>
                <a:off x="1981200" y="2662238"/>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141"/>
              <p:cNvSpPr>
                <a:spLocks/>
              </p:cNvSpPr>
              <p:nvPr/>
            </p:nvSpPr>
            <p:spPr bwMode="gray">
              <a:xfrm>
                <a:off x="2036763" y="2662238"/>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42"/>
              <p:cNvSpPr>
                <a:spLocks/>
              </p:cNvSpPr>
              <p:nvPr/>
            </p:nvSpPr>
            <p:spPr bwMode="gray">
              <a:xfrm>
                <a:off x="2090738" y="266223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43"/>
              <p:cNvSpPr>
                <a:spLocks/>
              </p:cNvSpPr>
              <p:nvPr/>
            </p:nvSpPr>
            <p:spPr bwMode="gray">
              <a:xfrm>
                <a:off x="1981200" y="2717801"/>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44"/>
              <p:cNvSpPr>
                <a:spLocks/>
              </p:cNvSpPr>
              <p:nvPr/>
            </p:nvSpPr>
            <p:spPr bwMode="gray">
              <a:xfrm>
                <a:off x="2036763" y="2717801"/>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145"/>
              <p:cNvSpPr>
                <a:spLocks/>
              </p:cNvSpPr>
              <p:nvPr/>
            </p:nvSpPr>
            <p:spPr bwMode="gray">
              <a:xfrm>
                <a:off x="2090738" y="271780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46"/>
              <p:cNvSpPr>
                <a:spLocks/>
              </p:cNvSpPr>
              <p:nvPr/>
            </p:nvSpPr>
            <p:spPr bwMode="gray">
              <a:xfrm>
                <a:off x="1981200" y="2773363"/>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147"/>
              <p:cNvSpPr>
                <a:spLocks/>
              </p:cNvSpPr>
              <p:nvPr/>
            </p:nvSpPr>
            <p:spPr bwMode="gray">
              <a:xfrm>
                <a:off x="2036763" y="2773363"/>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148"/>
              <p:cNvSpPr>
                <a:spLocks/>
              </p:cNvSpPr>
              <p:nvPr/>
            </p:nvSpPr>
            <p:spPr bwMode="gray">
              <a:xfrm>
                <a:off x="2090738" y="277336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49"/>
              <p:cNvSpPr>
                <a:spLocks/>
              </p:cNvSpPr>
              <p:nvPr/>
            </p:nvSpPr>
            <p:spPr bwMode="gray">
              <a:xfrm>
                <a:off x="1981200" y="28289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50"/>
              <p:cNvSpPr>
                <a:spLocks/>
              </p:cNvSpPr>
              <p:nvPr/>
            </p:nvSpPr>
            <p:spPr bwMode="gray">
              <a:xfrm>
                <a:off x="2036763" y="2828926"/>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1"/>
              <p:cNvSpPr>
                <a:spLocks/>
              </p:cNvSpPr>
              <p:nvPr/>
            </p:nvSpPr>
            <p:spPr bwMode="gray">
              <a:xfrm>
                <a:off x="2090738" y="28289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152"/>
              <p:cNvSpPr>
                <a:spLocks/>
              </p:cNvSpPr>
              <p:nvPr/>
            </p:nvSpPr>
            <p:spPr bwMode="gray">
              <a:xfrm>
                <a:off x="2259013"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53"/>
              <p:cNvSpPr>
                <a:spLocks/>
              </p:cNvSpPr>
              <p:nvPr/>
            </p:nvSpPr>
            <p:spPr bwMode="gray">
              <a:xfrm>
                <a:off x="2314575"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154"/>
              <p:cNvSpPr>
                <a:spLocks/>
              </p:cNvSpPr>
              <p:nvPr/>
            </p:nvSpPr>
            <p:spPr bwMode="gray">
              <a:xfrm>
                <a:off x="2370138"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155"/>
              <p:cNvSpPr>
                <a:spLocks/>
              </p:cNvSpPr>
              <p:nvPr/>
            </p:nvSpPr>
            <p:spPr bwMode="gray">
              <a:xfrm>
                <a:off x="2259013"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156"/>
              <p:cNvSpPr>
                <a:spLocks/>
              </p:cNvSpPr>
              <p:nvPr/>
            </p:nvSpPr>
            <p:spPr bwMode="gray">
              <a:xfrm>
                <a:off x="2314575"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157"/>
              <p:cNvSpPr>
                <a:spLocks/>
              </p:cNvSpPr>
              <p:nvPr/>
            </p:nvSpPr>
            <p:spPr bwMode="gray">
              <a:xfrm>
                <a:off x="2370138"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158"/>
              <p:cNvSpPr>
                <a:spLocks/>
              </p:cNvSpPr>
              <p:nvPr/>
            </p:nvSpPr>
            <p:spPr bwMode="gray">
              <a:xfrm>
                <a:off x="2259013"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59"/>
              <p:cNvSpPr>
                <a:spLocks/>
              </p:cNvSpPr>
              <p:nvPr/>
            </p:nvSpPr>
            <p:spPr bwMode="gray">
              <a:xfrm>
                <a:off x="2314575"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160"/>
              <p:cNvSpPr>
                <a:spLocks/>
              </p:cNvSpPr>
              <p:nvPr/>
            </p:nvSpPr>
            <p:spPr bwMode="gray">
              <a:xfrm>
                <a:off x="2370138"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161"/>
              <p:cNvSpPr>
                <a:spLocks/>
              </p:cNvSpPr>
              <p:nvPr/>
            </p:nvSpPr>
            <p:spPr bwMode="gray">
              <a:xfrm>
                <a:off x="2259013"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162"/>
              <p:cNvSpPr>
                <a:spLocks/>
              </p:cNvSpPr>
              <p:nvPr/>
            </p:nvSpPr>
            <p:spPr bwMode="gray">
              <a:xfrm>
                <a:off x="2314575"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63"/>
              <p:cNvSpPr>
                <a:spLocks/>
              </p:cNvSpPr>
              <p:nvPr/>
            </p:nvSpPr>
            <p:spPr bwMode="gray">
              <a:xfrm>
                <a:off x="2370138"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164"/>
              <p:cNvSpPr>
                <a:spLocks/>
              </p:cNvSpPr>
              <p:nvPr/>
            </p:nvSpPr>
            <p:spPr bwMode="gray">
              <a:xfrm>
                <a:off x="2259013"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165"/>
              <p:cNvSpPr>
                <a:spLocks/>
              </p:cNvSpPr>
              <p:nvPr/>
            </p:nvSpPr>
            <p:spPr bwMode="gray">
              <a:xfrm>
                <a:off x="2314575"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166"/>
              <p:cNvSpPr>
                <a:spLocks/>
              </p:cNvSpPr>
              <p:nvPr/>
            </p:nvSpPr>
            <p:spPr bwMode="gray">
              <a:xfrm>
                <a:off x="2370138"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167"/>
              <p:cNvSpPr>
                <a:spLocks/>
              </p:cNvSpPr>
              <p:nvPr/>
            </p:nvSpPr>
            <p:spPr bwMode="gray">
              <a:xfrm>
                <a:off x="2259013"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68"/>
              <p:cNvSpPr>
                <a:spLocks/>
              </p:cNvSpPr>
              <p:nvPr/>
            </p:nvSpPr>
            <p:spPr bwMode="gray">
              <a:xfrm>
                <a:off x="2314575"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169"/>
              <p:cNvSpPr>
                <a:spLocks/>
              </p:cNvSpPr>
              <p:nvPr/>
            </p:nvSpPr>
            <p:spPr bwMode="gray">
              <a:xfrm>
                <a:off x="2370138"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170"/>
              <p:cNvSpPr>
                <a:spLocks/>
              </p:cNvSpPr>
              <p:nvPr/>
            </p:nvSpPr>
            <p:spPr bwMode="gray">
              <a:xfrm>
                <a:off x="2259013"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171"/>
              <p:cNvSpPr>
                <a:spLocks/>
              </p:cNvSpPr>
              <p:nvPr/>
            </p:nvSpPr>
            <p:spPr bwMode="gray">
              <a:xfrm>
                <a:off x="2314575"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72"/>
              <p:cNvSpPr>
                <a:spLocks/>
              </p:cNvSpPr>
              <p:nvPr/>
            </p:nvSpPr>
            <p:spPr bwMode="gray">
              <a:xfrm>
                <a:off x="2370138"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173"/>
              <p:cNvSpPr>
                <a:spLocks/>
              </p:cNvSpPr>
              <p:nvPr/>
            </p:nvSpPr>
            <p:spPr bwMode="gray">
              <a:xfrm>
                <a:off x="2259013"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174"/>
              <p:cNvSpPr>
                <a:spLocks/>
              </p:cNvSpPr>
              <p:nvPr/>
            </p:nvSpPr>
            <p:spPr bwMode="gray">
              <a:xfrm>
                <a:off x="2314575"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175"/>
              <p:cNvSpPr>
                <a:spLocks/>
              </p:cNvSpPr>
              <p:nvPr/>
            </p:nvSpPr>
            <p:spPr bwMode="gray">
              <a:xfrm>
                <a:off x="2370138"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176"/>
              <p:cNvSpPr>
                <a:spLocks/>
              </p:cNvSpPr>
              <p:nvPr/>
            </p:nvSpPr>
            <p:spPr bwMode="gray">
              <a:xfrm>
                <a:off x="1874838" y="2401888"/>
                <a:ext cx="631825" cy="628650"/>
              </a:xfrm>
              <a:custGeom>
                <a:avLst/>
                <a:gdLst>
                  <a:gd name="T0" fmla="*/ 2147483647 w 1505"/>
                  <a:gd name="T1" fmla="*/ 2147483647 h 1499"/>
                  <a:gd name="T2" fmla="*/ 2147483647 w 1505"/>
                  <a:gd name="T3" fmla="*/ 2147483647 h 1499"/>
                  <a:gd name="T4" fmla="*/ 2147483647 w 1505"/>
                  <a:gd name="T5" fmla="*/ 2147483647 h 1499"/>
                  <a:gd name="T6" fmla="*/ 2147483647 w 1505"/>
                  <a:gd name="T7" fmla="*/ 2147483647 h 1499"/>
                  <a:gd name="T8" fmla="*/ 2147483647 w 1505"/>
                  <a:gd name="T9" fmla="*/ 2147483647 h 1499"/>
                  <a:gd name="T10" fmla="*/ 2147483647 w 1505"/>
                  <a:gd name="T11" fmla="*/ 2147483647 h 1499"/>
                  <a:gd name="T12" fmla="*/ 2147483647 w 1505"/>
                  <a:gd name="T13" fmla="*/ 2147483647 h 1499"/>
                  <a:gd name="T14" fmla="*/ 2147483647 w 1505"/>
                  <a:gd name="T15" fmla="*/ 2147483647 h 1499"/>
                  <a:gd name="T16" fmla="*/ 2147483647 w 1505"/>
                  <a:gd name="T17" fmla="*/ 2147483647 h 1499"/>
                  <a:gd name="T18" fmla="*/ 2147483647 w 1505"/>
                  <a:gd name="T19" fmla="*/ 2147483647 h 1499"/>
                  <a:gd name="T20" fmla="*/ 2147483647 w 1505"/>
                  <a:gd name="T21" fmla="*/ 2147483647 h 1499"/>
                  <a:gd name="T22" fmla="*/ 2147483647 w 1505"/>
                  <a:gd name="T23" fmla="*/ 2147483647 h 1499"/>
                  <a:gd name="T24" fmla="*/ 2147483647 w 1505"/>
                  <a:gd name="T25" fmla="*/ 2147483647 h 1499"/>
                  <a:gd name="T26" fmla="*/ 2147483647 w 1505"/>
                  <a:gd name="T27" fmla="*/ 2147483647 h 1499"/>
                  <a:gd name="T28" fmla="*/ 2147483647 w 1505"/>
                  <a:gd name="T29" fmla="*/ 2147483647 h 1499"/>
                  <a:gd name="T30" fmla="*/ 2147483647 w 1505"/>
                  <a:gd name="T31" fmla="*/ 2147483647 h 1499"/>
                  <a:gd name="T32" fmla="*/ 2147483647 w 1505"/>
                  <a:gd name="T33" fmla="*/ 2147483647 h 1499"/>
                  <a:gd name="T34" fmla="*/ 2147483647 w 1505"/>
                  <a:gd name="T35" fmla="*/ 2147483647 h 1499"/>
                  <a:gd name="T36" fmla="*/ 2147483647 w 1505"/>
                  <a:gd name="T37" fmla="*/ 2147483647 h 1499"/>
                  <a:gd name="T38" fmla="*/ 2147483647 w 1505"/>
                  <a:gd name="T39" fmla="*/ 2147483647 h 1499"/>
                  <a:gd name="T40" fmla="*/ 2147483647 w 1505"/>
                  <a:gd name="T41" fmla="*/ 2147483647 h 1499"/>
                  <a:gd name="T42" fmla="*/ 2147483647 w 1505"/>
                  <a:gd name="T43" fmla="*/ 2147483647 h 1499"/>
                  <a:gd name="T44" fmla="*/ 2147483647 w 1505"/>
                  <a:gd name="T45" fmla="*/ 2147483647 h 1499"/>
                  <a:gd name="T46" fmla="*/ 2147483647 w 1505"/>
                  <a:gd name="T47" fmla="*/ 2147483647 h 1499"/>
                  <a:gd name="T48" fmla="*/ 0 w 1505"/>
                  <a:gd name="T49" fmla="*/ 2147483647 h 1499"/>
                  <a:gd name="T50" fmla="*/ 0 w 1505"/>
                  <a:gd name="T51" fmla="*/ 2147483647 h 1499"/>
                  <a:gd name="T52" fmla="*/ 2147483647 w 1505"/>
                  <a:gd name="T53" fmla="*/ 2147483647 h 1499"/>
                  <a:gd name="T54" fmla="*/ 2147483647 w 1505"/>
                  <a:gd name="T55" fmla="*/ 2147483647 h 1499"/>
                  <a:gd name="T56" fmla="*/ 2147483647 w 1505"/>
                  <a:gd name="T57" fmla="*/ 2147483647 h 1499"/>
                  <a:gd name="T58" fmla="*/ 2147483647 w 1505"/>
                  <a:gd name="T59" fmla="*/ 2147483647 h 1499"/>
                  <a:gd name="T60" fmla="*/ 2147483647 w 1505"/>
                  <a:gd name="T61" fmla="*/ 2147483647 h 1499"/>
                  <a:gd name="T62" fmla="*/ 2147483647 w 1505"/>
                  <a:gd name="T63" fmla="*/ 2147483647 h 1499"/>
                  <a:gd name="T64" fmla="*/ 2147483647 w 1505"/>
                  <a:gd name="T65" fmla="*/ 2147483647 h 1499"/>
                  <a:gd name="T66" fmla="*/ 2147483647 w 1505"/>
                  <a:gd name="T67" fmla="*/ 2147483647 h 1499"/>
                  <a:gd name="T68" fmla="*/ 2147483647 w 1505"/>
                  <a:gd name="T69" fmla="*/ 0 h 1499"/>
                  <a:gd name="T70" fmla="*/ 2147483647 w 1505"/>
                  <a:gd name="T71" fmla="*/ 0 h 1499"/>
                  <a:gd name="T72" fmla="*/ 2147483647 w 1505"/>
                  <a:gd name="T73" fmla="*/ 2147483647 h 1499"/>
                  <a:gd name="T74" fmla="*/ 2147483647 w 1505"/>
                  <a:gd name="T75" fmla="*/ 2147483647 h 1499"/>
                  <a:gd name="T76" fmla="*/ 2147483647 w 1505"/>
                  <a:gd name="T77" fmla="*/ 2147483647 h 1499"/>
                  <a:gd name="T78" fmla="*/ 2147483647 w 1505"/>
                  <a:gd name="T79" fmla="*/ 2147483647 h 14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05" h="1499">
                    <a:moveTo>
                      <a:pt x="1505" y="1499"/>
                    </a:moveTo>
                    <a:lnTo>
                      <a:pt x="1505" y="1499"/>
                    </a:lnTo>
                    <a:lnTo>
                      <a:pt x="1218" y="1499"/>
                    </a:lnTo>
                    <a:cubicBezTo>
                      <a:pt x="1200" y="1499"/>
                      <a:pt x="1185" y="1484"/>
                      <a:pt x="1185" y="1466"/>
                    </a:cubicBezTo>
                    <a:cubicBezTo>
                      <a:pt x="1185" y="1447"/>
                      <a:pt x="1200" y="1432"/>
                      <a:pt x="1218" y="1432"/>
                    </a:cubicBezTo>
                    <a:lnTo>
                      <a:pt x="1438" y="1432"/>
                    </a:lnTo>
                    <a:lnTo>
                      <a:pt x="1438" y="1340"/>
                    </a:lnTo>
                    <a:lnTo>
                      <a:pt x="1309" y="1340"/>
                    </a:lnTo>
                    <a:lnTo>
                      <a:pt x="1309" y="118"/>
                    </a:lnTo>
                    <a:cubicBezTo>
                      <a:pt x="1309" y="90"/>
                      <a:pt x="1286" y="67"/>
                      <a:pt x="1258" y="67"/>
                    </a:cubicBezTo>
                    <a:lnTo>
                      <a:pt x="927" y="67"/>
                    </a:lnTo>
                    <a:cubicBezTo>
                      <a:pt x="899" y="67"/>
                      <a:pt x="876" y="90"/>
                      <a:pt x="876" y="118"/>
                    </a:cubicBezTo>
                    <a:lnTo>
                      <a:pt x="876" y="1340"/>
                    </a:lnTo>
                    <a:lnTo>
                      <a:pt x="644" y="1340"/>
                    </a:lnTo>
                    <a:lnTo>
                      <a:pt x="644" y="509"/>
                    </a:lnTo>
                    <a:cubicBezTo>
                      <a:pt x="644" y="480"/>
                      <a:pt x="621" y="457"/>
                      <a:pt x="593" y="457"/>
                    </a:cubicBezTo>
                    <a:lnTo>
                      <a:pt x="263" y="457"/>
                    </a:lnTo>
                    <a:cubicBezTo>
                      <a:pt x="234" y="457"/>
                      <a:pt x="211" y="480"/>
                      <a:pt x="211" y="509"/>
                    </a:cubicBezTo>
                    <a:lnTo>
                      <a:pt x="211" y="1340"/>
                    </a:lnTo>
                    <a:lnTo>
                      <a:pt x="66" y="1340"/>
                    </a:lnTo>
                    <a:lnTo>
                      <a:pt x="66" y="1432"/>
                    </a:lnTo>
                    <a:lnTo>
                      <a:pt x="984" y="1432"/>
                    </a:lnTo>
                    <a:cubicBezTo>
                      <a:pt x="1002" y="1432"/>
                      <a:pt x="1017" y="1447"/>
                      <a:pt x="1017" y="1466"/>
                    </a:cubicBezTo>
                    <a:cubicBezTo>
                      <a:pt x="1017" y="1484"/>
                      <a:pt x="1002" y="1499"/>
                      <a:pt x="984" y="1499"/>
                    </a:cubicBezTo>
                    <a:lnTo>
                      <a:pt x="0" y="1499"/>
                    </a:lnTo>
                    <a:lnTo>
                      <a:pt x="0" y="1274"/>
                    </a:lnTo>
                    <a:lnTo>
                      <a:pt x="145" y="1274"/>
                    </a:lnTo>
                    <a:lnTo>
                      <a:pt x="145" y="509"/>
                    </a:lnTo>
                    <a:cubicBezTo>
                      <a:pt x="145" y="444"/>
                      <a:pt x="198" y="391"/>
                      <a:pt x="263" y="391"/>
                    </a:cubicBezTo>
                    <a:lnTo>
                      <a:pt x="593" y="391"/>
                    </a:lnTo>
                    <a:cubicBezTo>
                      <a:pt x="658" y="391"/>
                      <a:pt x="711" y="444"/>
                      <a:pt x="711" y="509"/>
                    </a:cubicBezTo>
                    <a:lnTo>
                      <a:pt x="711" y="1274"/>
                    </a:lnTo>
                    <a:lnTo>
                      <a:pt x="809" y="1274"/>
                    </a:lnTo>
                    <a:lnTo>
                      <a:pt x="809" y="118"/>
                    </a:lnTo>
                    <a:cubicBezTo>
                      <a:pt x="809" y="53"/>
                      <a:pt x="862" y="0"/>
                      <a:pt x="927" y="0"/>
                    </a:cubicBezTo>
                    <a:lnTo>
                      <a:pt x="1258" y="0"/>
                    </a:lnTo>
                    <a:cubicBezTo>
                      <a:pt x="1323" y="0"/>
                      <a:pt x="1376" y="53"/>
                      <a:pt x="1376" y="118"/>
                    </a:cubicBezTo>
                    <a:lnTo>
                      <a:pt x="1376" y="1274"/>
                    </a:lnTo>
                    <a:lnTo>
                      <a:pt x="1505" y="1274"/>
                    </a:lnTo>
                    <a:lnTo>
                      <a:pt x="1505" y="149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177"/>
              <p:cNvSpPr>
                <a:spLocks/>
              </p:cNvSpPr>
              <p:nvPr/>
            </p:nvSpPr>
            <p:spPr bwMode="gray">
              <a:xfrm>
                <a:off x="2257425" y="2987676"/>
                <a:ext cx="58738" cy="58738"/>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178"/>
              <p:cNvSpPr>
                <a:spLocks/>
              </p:cNvSpPr>
              <p:nvPr/>
            </p:nvSpPr>
            <p:spPr bwMode="gray">
              <a:xfrm>
                <a:off x="2354263" y="2987676"/>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84" name="组合 44296"/>
          <p:cNvGrpSpPr>
            <a:grpSpLocks/>
          </p:cNvGrpSpPr>
          <p:nvPr/>
        </p:nvGrpSpPr>
        <p:grpSpPr bwMode="gray">
          <a:xfrm>
            <a:off x="7148043" y="4572950"/>
            <a:ext cx="649490" cy="587221"/>
            <a:chOff x="2830513" y="2165351"/>
            <a:chExt cx="1116013" cy="1116013"/>
          </a:xfrm>
        </p:grpSpPr>
        <p:sp>
          <p:nvSpPr>
            <p:cNvPr id="85" name="Freeform 195"/>
            <p:cNvSpPr>
              <a:spLocks/>
            </p:cNvSpPr>
            <p:nvPr/>
          </p:nvSpPr>
          <p:spPr bwMode="gray">
            <a:xfrm>
              <a:off x="2830513" y="2165351"/>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3" y="2659"/>
                    <a:pt x="1329" y="2659"/>
                  </a:cubicBezTo>
                  <a:cubicBezTo>
                    <a:pt x="595" y="2659"/>
                    <a:pt x="0" y="2064"/>
                    <a:pt x="0" y="1330"/>
                  </a:cubicBezTo>
                  <a:cubicBezTo>
                    <a:pt x="0" y="596"/>
                    <a:pt x="595" y="0"/>
                    <a:pt x="1329" y="0"/>
                  </a:cubicBezTo>
                  <a:cubicBezTo>
                    <a:pt x="2063" y="0"/>
                    <a:pt x="2659" y="596"/>
                    <a:pt x="2659" y="1330"/>
                  </a:cubicBezTo>
                  <a:close/>
                </a:path>
              </a:pathLst>
            </a:custGeom>
            <a:solidFill>
              <a:srgbClr val="56C4D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6" name="组合 44284"/>
            <p:cNvGrpSpPr>
              <a:grpSpLocks/>
            </p:cNvGrpSpPr>
            <p:nvPr/>
          </p:nvGrpSpPr>
          <p:grpSpPr bwMode="gray">
            <a:xfrm>
              <a:off x="2974975" y="2452688"/>
              <a:ext cx="827088" cy="541338"/>
              <a:chOff x="2974975" y="2452688"/>
              <a:chExt cx="827088" cy="541338"/>
            </a:xfrm>
          </p:grpSpPr>
          <p:sp>
            <p:nvSpPr>
              <p:cNvPr id="87"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00" name="组合 44298"/>
          <p:cNvGrpSpPr>
            <a:grpSpLocks/>
          </p:cNvGrpSpPr>
          <p:nvPr/>
        </p:nvGrpSpPr>
        <p:grpSpPr bwMode="gray">
          <a:xfrm>
            <a:off x="2924401" y="3907674"/>
            <a:ext cx="649490" cy="587221"/>
            <a:chOff x="5226050" y="2165351"/>
            <a:chExt cx="1116013" cy="1116013"/>
          </a:xfrm>
        </p:grpSpPr>
        <p:sp>
          <p:nvSpPr>
            <p:cNvPr id="101" name="Freeform 209"/>
            <p:cNvSpPr>
              <a:spLocks/>
            </p:cNvSpPr>
            <p:nvPr/>
          </p:nvSpPr>
          <p:spPr bwMode="gray">
            <a:xfrm>
              <a:off x="5226050" y="2165351"/>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30" y="2659"/>
                  </a:cubicBezTo>
                  <a:cubicBezTo>
                    <a:pt x="595" y="2659"/>
                    <a:pt x="0" y="2064"/>
                    <a:pt x="0" y="1330"/>
                  </a:cubicBezTo>
                  <a:cubicBezTo>
                    <a:pt x="0" y="596"/>
                    <a:pt x="595" y="0"/>
                    <a:pt x="1330" y="0"/>
                  </a:cubicBezTo>
                  <a:cubicBezTo>
                    <a:pt x="2064" y="0"/>
                    <a:pt x="2659" y="596"/>
                    <a:pt x="2659" y="1330"/>
                  </a:cubicBezTo>
                  <a:close/>
                </a:path>
              </a:pathLst>
            </a:custGeom>
            <a:solidFill>
              <a:srgbClr val="56C4D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2" name="组合 44286"/>
            <p:cNvGrpSpPr>
              <a:grpSpLocks/>
            </p:cNvGrpSpPr>
            <p:nvPr/>
          </p:nvGrpSpPr>
          <p:grpSpPr bwMode="gray">
            <a:xfrm>
              <a:off x="5467350" y="2454276"/>
              <a:ext cx="633413" cy="539750"/>
              <a:chOff x="5467350" y="2454276"/>
              <a:chExt cx="633413" cy="539750"/>
            </a:xfrm>
          </p:grpSpPr>
          <p:sp>
            <p:nvSpPr>
              <p:cNvPr id="103" name="Freeform 210"/>
              <p:cNvSpPr>
                <a:spLocks/>
              </p:cNvSpPr>
              <p:nvPr/>
            </p:nvSpPr>
            <p:spPr bwMode="gray">
              <a:xfrm>
                <a:off x="5807075" y="2454276"/>
                <a:ext cx="293688" cy="523875"/>
              </a:xfrm>
              <a:custGeom>
                <a:avLst/>
                <a:gdLst>
                  <a:gd name="T0" fmla="*/ 2147483647 w 698"/>
                  <a:gd name="T1" fmla="*/ 2147483647 h 1249"/>
                  <a:gd name="T2" fmla="*/ 2147483647 w 698"/>
                  <a:gd name="T3" fmla="*/ 2147483647 h 1249"/>
                  <a:gd name="T4" fmla="*/ 2147483647 w 698"/>
                  <a:gd name="T5" fmla="*/ 2147483647 h 1249"/>
                  <a:gd name="T6" fmla="*/ 2147483647 w 698"/>
                  <a:gd name="T7" fmla="*/ 2147483647 h 1249"/>
                  <a:gd name="T8" fmla="*/ 2147483647 w 698"/>
                  <a:gd name="T9" fmla="*/ 2147483647 h 1249"/>
                  <a:gd name="T10" fmla="*/ 2147483647 w 698"/>
                  <a:gd name="T11" fmla="*/ 2147483647 h 1249"/>
                  <a:gd name="T12" fmla="*/ 2147483647 w 698"/>
                  <a:gd name="T13" fmla="*/ 2147483647 h 1249"/>
                  <a:gd name="T14" fmla="*/ 2147483647 w 698"/>
                  <a:gd name="T15" fmla="*/ 2147483647 h 1249"/>
                  <a:gd name="T16" fmla="*/ 2147483647 w 698"/>
                  <a:gd name="T17" fmla="*/ 2147483647 h 1249"/>
                  <a:gd name="T18" fmla="*/ 2147483647 w 698"/>
                  <a:gd name="T19" fmla="*/ 2147483647 h 1249"/>
                  <a:gd name="T20" fmla="*/ 2147483647 w 698"/>
                  <a:gd name="T21" fmla="*/ 2147483647 h 1249"/>
                  <a:gd name="T22" fmla="*/ 2147483647 w 698"/>
                  <a:gd name="T23" fmla="*/ 2147483647 h 1249"/>
                  <a:gd name="T24" fmla="*/ 2147483647 w 698"/>
                  <a:gd name="T25" fmla="*/ 2147483647 h 1249"/>
                  <a:gd name="T26" fmla="*/ 0 w 698"/>
                  <a:gd name="T27" fmla="*/ 2147483647 h 1249"/>
                  <a:gd name="T28" fmla="*/ 0 w 698"/>
                  <a:gd name="T29" fmla="*/ 2147483647 h 1249"/>
                  <a:gd name="T30" fmla="*/ 2147483647 w 698"/>
                  <a:gd name="T31" fmla="*/ 0 h 1249"/>
                  <a:gd name="T32" fmla="*/ 2147483647 w 698"/>
                  <a:gd name="T33" fmla="*/ 0 h 1249"/>
                  <a:gd name="T34" fmla="*/ 2147483647 w 698"/>
                  <a:gd name="T35" fmla="*/ 2147483647 h 1249"/>
                  <a:gd name="T36" fmla="*/ 2147483647 w 698"/>
                  <a:gd name="T37" fmla="*/ 2147483647 h 1249"/>
                  <a:gd name="T38" fmla="*/ 2147483647 w 698"/>
                  <a:gd name="T39" fmla="*/ 2147483647 h 12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98" h="1249">
                    <a:moveTo>
                      <a:pt x="665" y="1249"/>
                    </a:moveTo>
                    <a:lnTo>
                      <a:pt x="665" y="1249"/>
                    </a:lnTo>
                    <a:lnTo>
                      <a:pt x="451" y="1249"/>
                    </a:lnTo>
                    <a:cubicBezTo>
                      <a:pt x="432" y="1249"/>
                      <a:pt x="417" y="1234"/>
                      <a:pt x="417" y="1215"/>
                    </a:cubicBezTo>
                    <a:cubicBezTo>
                      <a:pt x="417" y="1197"/>
                      <a:pt x="432" y="1182"/>
                      <a:pt x="451" y="1182"/>
                    </a:cubicBezTo>
                    <a:lnTo>
                      <a:pt x="631" y="1182"/>
                    </a:lnTo>
                    <a:lnTo>
                      <a:pt x="631" y="67"/>
                    </a:lnTo>
                    <a:lnTo>
                      <a:pt x="66" y="67"/>
                    </a:lnTo>
                    <a:lnTo>
                      <a:pt x="66" y="1182"/>
                    </a:lnTo>
                    <a:lnTo>
                      <a:pt x="247" y="1182"/>
                    </a:lnTo>
                    <a:cubicBezTo>
                      <a:pt x="266" y="1182"/>
                      <a:pt x="281" y="1197"/>
                      <a:pt x="281" y="1215"/>
                    </a:cubicBezTo>
                    <a:cubicBezTo>
                      <a:pt x="281" y="1234"/>
                      <a:pt x="266" y="1249"/>
                      <a:pt x="247" y="1249"/>
                    </a:cubicBezTo>
                    <a:lnTo>
                      <a:pt x="33" y="1249"/>
                    </a:lnTo>
                    <a:cubicBezTo>
                      <a:pt x="15" y="1249"/>
                      <a:pt x="0" y="1234"/>
                      <a:pt x="0" y="1215"/>
                    </a:cubicBezTo>
                    <a:lnTo>
                      <a:pt x="0" y="34"/>
                    </a:lnTo>
                    <a:cubicBezTo>
                      <a:pt x="0" y="15"/>
                      <a:pt x="15" y="0"/>
                      <a:pt x="33" y="0"/>
                    </a:cubicBezTo>
                    <a:lnTo>
                      <a:pt x="665" y="0"/>
                    </a:lnTo>
                    <a:cubicBezTo>
                      <a:pt x="683" y="0"/>
                      <a:pt x="698" y="15"/>
                      <a:pt x="698" y="34"/>
                    </a:cubicBezTo>
                    <a:lnTo>
                      <a:pt x="698" y="1215"/>
                    </a:lnTo>
                    <a:cubicBezTo>
                      <a:pt x="698" y="1234"/>
                      <a:pt x="683" y="1249"/>
                      <a:pt x="665" y="12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211"/>
              <p:cNvSpPr>
                <a:spLocks/>
              </p:cNvSpPr>
              <p:nvPr/>
            </p:nvSpPr>
            <p:spPr bwMode="gray">
              <a:xfrm>
                <a:off x="5467350" y="2495551"/>
                <a:ext cx="368300" cy="482600"/>
              </a:xfrm>
              <a:custGeom>
                <a:avLst/>
                <a:gdLst>
                  <a:gd name="T0" fmla="*/ 2147483647 w 875"/>
                  <a:gd name="T1" fmla="*/ 2147483647 h 1149"/>
                  <a:gd name="T2" fmla="*/ 2147483647 w 875"/>
                  <a:gd name="T3" fmla="*/ 2147483647 h 1149"/>
                  <a:gd name="T4" fmla="*/ 2147483647 w 875"/>
                  <a:gd name="T5" fmla="*/ 2147483647 h 1149"/>
                  <a:gd name="T6" fmla="*/ 2147483647 w 875"/>
                  <a:gd name="T7" fmla="*/ 2147483647 h 1149"/>
                  <a:gd name="T8" fmla="*/ 2147483647 w 875"/>
                  <a:gd name="T9" fmla="*/ 2147483647 h 1149"/>
                  <a:gd name="T10" fmla="*/ 2147483647 w 875"/>
                  <a:gd name="T11" fmla="*/ 2147483647 h 1149"/>
                  <a:gd name="T12" fmla="*/ 2147483647 w 875"/>
                  <a:gd name="T13" fmla="*/ 2147483647 h 1149"/>
                  <a:gd name="T14" fmla="*/ 2147483647 w 875"/>
                  <a:gd name="T15" fmla="*/ 2147483647 h 1149"/>
                  <a:gd name="T16" fmla="*/ 2147483647 w 875"/>
                  <a:gd name="T17" fmla="*/ 2147483647 h 1149"/>
                  <a:gd name="T18" fmla="*/ 2147483647 w 875"/>
                  <a:gd name="T19" fmla="*/ 2147483647 h 1149"/>
                  <a:gd name="T20" fmla="*/ 2147483647 w 875"/>
                  <a:gd name="T21" fmla="*/ 2147483647 h 1149"/>
                  <a:gd name="T22" fmla="*/ 2147483647 w 875"/>
                  <a:gd name="T23" fmla="*/ 2147483647 h 1149"/>
                  <a:gd name="T24" fmla="*/ 2147483647 w 875"/>
                  <a:gd name="T25" fmla="*/ 2147483647 h 1149"/>
                  <a:gd name="T26" fmla="*/ 2147483647 w 875"/>
                  <a:gd name="T27" fmla="*/ 2147483647 h 1149"/>
                  <a:gd name="T28" fmla="*/ 2147483647 w 875"/>
                  <a:gd name="T29" fmla="*/ 2147483647 h 1149"/>
                  <a:gd name="T30" fmla="*/ 2147483647 w 875"/>
                  <a:gd name="T31" fmla="*/ 2147483647 h 1149"/>
                  <a:gd name="T32" fmla="*/ 2147483647 w 875"/>
                  <a:gd name="T33" fmla="*/ 2147483647 h 1149"/>
                  <a:gd name="T34" fmla="*/ 2147483647 w 875"/>
                  <a:gd name="T35" fmla="*/ 2147483647 h 1149"/>
                  <a:gd name="T36" fmla="*/ 2147483647 w 875"/>
                  <a:gd name="T37" fmla="*/ 2147483647 h 1149"/>
                  <a:gd name="T38" fmla="*/ 2147483647 w 875"/>
                  <a:gd name="T39" fmla="*/ 2147483647 h 1149"/>
                  <a:gd name="T40" fmla="*/ 2147483647 w 875"/>
                  <a:gd name="T41" fmla="*/ 2147483647 h 1149"/>
                  <a:gd name="T42" fmla="*/ 2147483647 w 875"/>
                  <a:gd name="T43" fmla="*/ 2147483647 h 1149"/>
                  <a:gd name="T44" fmla="*/ 2147483647 w 875"/>
                  <a:gd name="T45" fmla="*/ 2147483647 h 1149"/>
                  <a:gd name="T46" fmla="*/ 2147483647 w 875"/>
                  <a:gd name="T47" fmla="*/ 2147483647 h 1149"/>
                  <a:gd name="T48" fmla="*/ 2147483647 w 875"/>
                  <a:gd name="T49" fmla="*/ 2147483647 h 1149"/>
                  <a:gd name="T50" fmla="*/ 2147483647 w 875"/>
                  <a:gd name="T51" fmla="*/ 2147483647 h 1149"/>
                  <a:gd name="T52" fmla="*/ 2147483647 w 875"/>
                  <a:gd name="T53" fmla="*/ 2147483647 h 11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75" h="1149">
                    <a:moveTo>
                      <a:pt x="842" y="1149"/>
                    </a:moveTo>
                    <a:lnTo>
                      <a:pt x="842" y="1149"/>
                    </a:lnTo>
                    <a:lnTo>
                      <a:pt x="660" y="1149"/>
                    </a:lnTo>
                    <a:cubicBezTo>
                      <a:pt x="641" y="1149"/>
                      <a:pt x="626" y="1134"/>
                      <a:pt x="626" y="1115"/>
                    </a:cubicBezTo>
                    <a:cubicBezTo>
                      <a:pt x="626" y="1097"/>
                      <a:pt x="641" y="1082"/>
                      <a:pt x="660" y="1082"/>
                    </a:cubicBezTo>
                    <a:lnTo>
                      <a:pt x="809" y="1082"/>
                    </a:lnTo>
                    <a:lnTo>
                      <a:pt x="809" y="240"/>
                    </a:lnTo>
                    <a:lnTo>
                      <a:pt x="628" y="81"/>
                    </a:lnTo>
                    <a:lnTo>
                      <a:pt x="124" y="527"/>
                    </a:lnTo>
                    <a:lnTo>
                      <a:pt x="249" y="527"/>
                    </a:lnTo>
                    <a:cubicBezTo>
                      <a:pt x="267" y="527"/>
                      <a:pt x="282" y="542"/>
                      <a:pt x="282" y="560"/>
                    </a:cubicBezTo>
                    <a:lnTo>
                      <a:pt x="282" y="1082"/>
                    </a:lnTo>
                    <a:lnTo>
                      <a:pt x="470" y="1082"/>
                    </a:lnTo>
                    <a:cubicBezTo>
                      <a:pt x="489" y="1082"/>
                      <a:pt x="503" y="1097"/>
                      <a:pt x="503" y="1115"/>
                    </a:cubicBezTo>
                    <a:cubicBezTo>
                      <a:pt x="503" y="1134"/>
                      <a:pt x="489" y="1149"/>
                      <a:pt x="470" y="1149"/>
                    </a:cubicBezTo>
                    <a:lnTo>
                      <a:pt x="249" y="1149"/>
                    </a:lnTo>
                    <a:cubicBezTo>
                      <a:pt x="230" y="1149"/>
                      <a:pt x="215" y="1134"/>
                      <a:pt x="215" y="1115"/>
                    </a:cubicBezTo>
                    <a:lnTo>
                      <a:pt x="215" y="594"/>
                    </a:lnTo>
                    <a:lnTo>
                      <a:pt x="36" y="594"/>
                    </a:lnTo>
                    <a:cubicBezTo>
                      <a:pt x="22" y="594"/>
                      <a:pt x="9" y="585"/>
                      <a:pt x="4" y="572"/>
                    </a:cubicBezTo>
                    <a:cubicBezTo>
                      <a:pt x="0" y="559"/>
                      <a:pt x="3" y="545"/>
                      <a:pt x="14" y="535"/>
                    </a:cubicBezTo>
                    <a:lnTo>
                      <a:pt x="606" y="11"/>
                    </a:lnTo>
                    <a:cubicBezTo>
                      <a:pt x="619" y="0"/>
                      <a:pt x="638" y="0"/>
                      <a:pt x="650" y="11"/>
                    </a:cubicBezTo>
                    <a:lnTo>
                      <a:pt x="864" y="200"/>
                    </a:lnTo>
                    <a:cubicBezTo>
                      <a:pt x="871" y="207"/>
                      <a:pt x="875" y="216"/>
                      <a:pt x="875" y="225"/>
                    </a:cubicBezTo>
                    <a:lnTo>
                      <a:pt x="875" y="1115"/>
                    </a:lnTo>
                    <a:cubicBezTo>
                      <a:pt x="875" y="1134"/>
                      <a:pt x="860" y="1149"/>
                      <a:pt x="842" y="11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212"/>
              <p:cNvSpPr>
                <a:spLocks/>
              </p:cNvSpPr>
              <p:nvPr/>
            </p:nvSpPr>
            <p:spPr bwMode="gray">
              <a:xfrm>
                <a:off x="5651500" y="2806701"/>
                <a:ext cx="107950" cy="171450"/>
              </a:xfrm>
              <a:custGeom>
                <a:avLst/>
                <a:gdLst>
                  <a:gd name="T0" fmla="*/ 2147483647 w 256"/>
                  <a:gd name="T1" fmla="*/ 2147483647 h 408"/>
                  <a:gd name="T2" fmla="*/ 2147483647 w 256"/>
                  <a:gd name="T3" fmla="*/ 2147483647 h 408"/>
                  <a:gd name="T4" fmla="*/ 2147483647 w 256"/>
                  <a:gd name="T5" fmla="*/ 2147483647 h 408"/>
                  <a:gd name="T6" fmla="*/ 2147483647 w 256"/>
                  <a:gd name="T7" fmla="*/ 2147483647 h 408"/>
                  <a:gd name="T8" fmla="*/ 2147483647 w 256"/>
                  <a:gd name="T9" fmla="*/ 2147483647 h 408"/>
                  <a:gd name="T10" fmla="*/ 2147483647 w 256"/>
                  <a:gd name="T11" fmla="*/ 2147483647 h 408"/>
                  <a:gd name="T12" fmla="*/ 2147483647 w 256"/>
                  <a:gd name="T13" fmla="*/ 2147483647 h 408"/>
                  <a:gd name="T14" fmla="*/ 0 w 256"/>
                  <a:gd name="T15" fmla="*/ 2147483647 h 408"/>
                  <a:gd name="T16" fmla="*/ 0 w 256"/>
                  <a:gd name="T17" fmla="*/ 2147483647 h 408"/>
                  <a:gd name="T18" fmla="*/ 2147483647 w 256"/>
                  <a:gd name="T19" fmla="*/ 0 h 408"/>
                  <a:gd name="T20" fmla="*/ 2147483647 w 256"/>
                  <a:gd name="T21" fmla="*/ 0 h 408"/>
                  <a:gd name="T22" fmla="*/ 2147483647 w 256"/>
                  <a:gd name="T23" fmla="*/ 2147483647 h 408"/>
                  <a:gd name="T24" fmla="*/ 2147483647 w 256"/>
                  <a:gd name="T25" fmla="*/ 2147483647 h 408"/>
                  <a:gd name="T26" fmla="*/ 2147483647 w 256"/>
                  <a:gd name="T27" fmla="*/ 2147483647 h 4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6" h="408">
                    <a:moveTo>
                      <a:pt x="222" y="408"/>
                    </a:moveTo>
                    <a:lnTo>
                      <a:pt x="222" y="408"/>
                    </a:lnTo>
                    <a:cubicBezTo>
                      <a:pt x="204" y="408"/>
                      <a:pt x="189" y="393"/>
                      <a:pt x="189" y="374"/>
                    </a:cubicBezTo>
                    <a:lnTo>
                      <a:pt x="189" y="66"/>
                    </a:lnTo>
                    <a:lnTo>
                      <a:pt x="66" y="66"/>
                    </a:lnTo>
                    <a:lnTo>
                      <a:pt x="66" y="374"/>
                    </a:lnTo>
                    <a:cubicBezTo>
                      <a:pt x="66" y="393"/>
                      <a:pt x="52" y="408"/>
                      <a:pt x="33" y="408"/>
                    </a:cubicBezTo>
                    <a:cubicBezTo>
                      <a:pt x="15" y="408"/>
                      <a:pt x="0" y="393"/>
                      <a:pt x="0" y="374"/>
                    </a:cubicBezTo>
                    <a:lnTo>
                      <a:pt x="0" y="33"/>
                    </a:lnTo>
                    <a:cubicBezTo>
                      <a:pt x="0" y="15"/>
                      <a:pt x="15" y="0"/>
                      <a:pt x="33" y="0"/>
                    </a:cubicBezTo>
                    <a:lnTo>
                      <a:pt x="222" y="0"/>
                    </a:lnTo>
                    <a:cubicBezTo>
                      <a:pt x="241" y="0"/>
                      <a:pt x="256" y="15"/>
                      <a:pt x="256" y="33"/>
                    </a:cubicBezTo>
                    <a:lnTo>
                      <a:pt x="256" y="374"/>
                    </a:lnTo>
                    <a:cubicBezTo>
                      <a:pt x="256" y="393"/>
                      <a:pt x="241" y="408"/>
                      <a:pt x="222" y="40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213"/>
              <p:cNvSpPr>
                <a:spLocks/>
              </p:cNvSpPr>
              <p:nvPr/>
            </p:nvSpPr>
            <p:spPr bwMode="gray">
              <a:xfrm>
                <a:off x="5889625"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214"/>
              <p:cNvSpPr>
                <a:spLocks/>
              </p:cNvSpPr>
              <p:nvPr/>
            </p:nvSpPr>
            <p:spPr bwMode="gray">
              <a:xfrm>
                <a:off x="5889625"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215"/>
              <p:cNvSpPr>
                <a:spLocks/>
              </p:cNvSpPr>
              <p:nvPr/>
            </p:nvSpPr>
            <p:spPr bwMode="gray">
              <a:xfrm>
                <a:off x="5889625"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216"/>
              <p:cNvSpPr>
                <a:spLocks/>
              </p:cNvSpPr>
              <p:nvPr/>
            </p:nvSpPr>
            <p:spPr bwMode="gray">
              <a:xfrm>
                <a:off x="5889625"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217"/>
              <p:cNvSpPr>
                <a:spLocks/>
              </p:cNvSpPr>
              <p:nvPr/>
            </p:nvSpPr>
            <p:spPr bwMode="gray">
              <a:xfrm>
                <a:off x="5975350"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218"/>
              <p:cNvSpPr>
                <a:spLocks/>
              </p:cNvSpPr>
              <p:nvPr/>
            </p:nvSpPr>
            <p:spPr bwMode="gray">
              <a:xfrm>
                <a:off x="5975350"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220"/>
              <p:cNvSpPr>
                <a:spLocks/>
              </p:cNvSpPr>
              <p:nvPr/>
            </p:nvSpPr>
            <p:spPr bwMode="gray">
              <a:xfrm>
                <a:off x="5975350"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221"/>
              <p:cNvSpPr>
                <a:spLocks/>
              </p:cNvSpPr>
              <p:nvPr/>
            </p:nvSpPr>
            <p:spPr bwMode="gray">
              <a:xfrm>
                <a:off x="5975350"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222"/>
              <p:cNvSpPr>
                <a:spLocks/>
              </p:cNvSpPr>
              <p:nvPr/>
            </p:nvSpPr>
            <p:spPr bwMode="gray">
              <a:xfrm>
                <a:off x="5889625"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223"/>
              <p:cNvSpPr>
                <a:spLocks/>
              </p:cNvSpPr>
              <p:nvPr/>
            </p:nvSpPr>
            <p:spPr bwMode="gray">
              <a:xfrm>
                <a:off x="5975350"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224"/>
              <p:cNvSpPr>
                <a:spLocks/>
              </p:cNvSpPr>
              <p:nvPr/>
            </p:nvSpPr>
            <p:spPr bwMode="gray">
              <a:xfrm>
                <a:off x="5880100" y="2935288"/>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225"/>
              <p:cNvSpPr>
                <a:spLocks/>
              </p:cNvSpPr>
              <p:nvPr/>
            </p:nvSpPr>
            <p:spPr bwMode="gray">
              <a:xfrm>
                <a:off x="5969000" y="2935288"/>
                <a:ext cx="58738"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18" name="组合 45400"/>
          <p:cNvGrpSpPr>
            <a:grpSpLocks/>
          </p:cNvGrpSpPr>
          <p:nvPr/>
        </p:nvGrpSpPr>
        <p:grpSpPr bwMode="gray">
          <a:xfrm>
            <a:off x="9363230" y="3189414"/>
            <a:ext cx="649490" cy="587221"/>
            <a:chOff x="4065588" y="1998663"/>
            <a:chExt cx="1114425" cy="1116013"/>
          </a:xfrm>
        </p:grpSpPr>
        <p:sp>
          <p:nvSpPr>
            <p:cNvPr id="119" name="Freeform 170"/>
            <p:cNvSpPr>
              <a:spLocks/>
            </p:cNvSpPr>
            <p:nvPr/>
          </p:nvSpPr>
          <p:spPr bwMode="gray">
            <a:xfrm>
              <a:off x="4065588" y="1998663"/>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29"/>
                  </a:moveTo>
                  <a:lnTo>
                    <a:pt x="2659" y="1329"/>
                  </a:lnTo>
                  <a:cubicBezTo>
                    <a:pt x="2659" y="2064"/>
                    <a:pt x="2064" y="2659"/>
                    <a:pt x="1330" y="2659"/>
                  </a:cubicBezTo>
                  <a:cubicBezTo>
                    <a:pt x="596" y="2659"/>
                    <a:pt x="0" y="2064"/>
                    <a:pt x="0" y="1329"/>
                  </a:cubicBezTo>
                  <a:cubicBezTo>
                    <a:pt x="0" y="595"/>
                    <a:pt x="596" y="0"/>
                    <a:pt x="1330"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0" name="组合 45382"/>
            <p:cNvGrpSpPr>
              <a:grpSpLocks/>
            </p:cNvGrpSpPr>
            <p:nvPr/>
          </p:nvGrpSpPr>
          <p:grpSpPr bwMode="gray">
            <a:xfrm>
              <a:off x="4284663" y="2336801"/>
              <a:ext cx="676275" cy="439737"/>
              <a:chOff x="4284663" y="2336801"/>
              <a:chExt cx="676275" cy="439737"/>
            </a:xfrm>
          </p:grpSpPr>
          <p:sp>
            <p:nvSpPr>
              <p:cNvPr id="121" name="Freeform 171"/>
              <p:cNvSpPr>
                <a:spLocks noEditPoints="1"/>
              </p:cNvSpPr>
              <p:nvPr/>
            </p:nvSpPr>
            <p:spPr bwMode="gray">
              <a:xfrm>
                <a:off x="4284663" y="2336801"/>
                <a:ext cx="623888" cy="417513"/>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147483647 h 997"/>
                  <a:gd name="T50" fmla="*/ 2147483647 w 1486"/>
                  <a:gd name="T51" fmla="*/ 2147483647 h 997"/>
                  <a:gd name="T52" fmla="*/ 2147483647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86" h="997">
                    <a:moveTo>
                      <a:pt x="1257" y="389"/>
                    </a:moveTo>
                    <a:lnTo>
                      <a:pt x="1257" y="389"/>
                    </a:lnTo>
                    <a:lnTo>
                      <a:pt x="1079" y="420"/>
                    </a:lnTo>
                    <a:lnTo>
                      <a:pt x="779" y="472"/>
                    </a:lnTo>
                    <a:lnTo>
                      <a:pt x="498" y="520"/>
                    </a:lnTo>
                    <a:cubicBezTo>
                      <a:pt x="516" y="465"/>
                      <a:pt x="504" y="397"/>
                      <a:pt x="493" y="355"/>
                    </a:cubicBezTo>
                    <a:lnTo>
                      <a:pt x="1377" y="185"/>
                    </a:lnTo>
                    <a:cubicBezTo>
                      <a:pt x="1396" y="329"/>
                      <a:pt x="1275" y="382"/>
                      <a:pt x="1257" y="389"/>
                    </a:cubicBezTo>
                    <a:close/>
                    <a:moveTo>
                      <a:pt x="935" y="740"/>
                    </a:moveTo>
                    <a:lnTo>
                      <a:pt x="935" y="740"/>
                    </a:lnTo>
                    <a:cubicBezTo>
                      <a:pt x="871" y="740"/>
                      <a:pt x="818" y="688"/>
                      <a:pt x="818" y="623"/>
                    </a:cubicBezTo>
                    <a:lnTo>
                      <a:pt x="818" y="533"/>
                    </a:lnTo>
                    <a:lnTo>
                      <a:pt x="1052" y="492"/>
                    </a:lnTo>
                    <a:lnTo>
                      <a:pt x="1052" y="623"/>
                    </a:lnTo>
                    <a:cubicBezTo>
                      <a:pt x="1052" y="688"/>
                      <a:pt x="999" y="740"/>
                      <a:pt x="935" y="740"/>
                    </a:cubicBezTo>
                    <a:close/>
                    <a:moveTo>
                      <a:pt x="305" y="515"/>
                    </a:moveTo>
                    <a:lnTo>
                      <a:pt x="305" y="515"/>
                    </a:lnTo>
                    <a:cubicBezTo>
                      <a:pt x="268" y="481"/>
                      <a:pt x="259" y="416"/>
                      <a:pt x="258" y="371"/>
                    </a:cubicBezTo>
                    <a:cubicBezTo>
                      <a:pt x="272" y="372"/>
                      <a:pt x="287" y="373"/>
                      <a:pt x="302" y="373"/>
                    </a:cubicBezTo>
                    <a:cubicBezTo>
                      <a:pt x="301" y="380"/>
                      <a:pt x="300" y="386"/>
                      <a:pt x="300" y="393"/>
                    </a:cubicBezTo>
                    <a:cubicBezTo>
                      <a:pt x="300" y="449"/>
                      <a:pt x="345" y="494"/>
                      <a:pt x="401" y="494"/>
                    </a:cubicBezTo>
                    <a:cubicBezTo>
                      <a:pt x="414" y="494"/>
                      <a:pt x="427" y="492"/>
                      <a:pt x="438" y="487"/>
                    </a:cubicBezTo>
                    <a:cubicBezTo>
                      <a:pt x="436" y="495"/>
                      <a:pt x="434" y="503"/>
                      <a:pt x="431" y="509"/>
                    </a:cubicBezTo>
                    <a:cubicBezTo>
                      <a:pt x="425" y="523"/>
                      <a:pt x="415" y="532"/>
                      <a:pt x="402" y="537"/>
                    </a:cubicBezTo>
                    <a:cubicBezTo>
                      <a:pt x="360" y="544"/>
                      <a:pt x="328" y="537"/>
                      <a:pt x="305" y="515"/>
                    </a:cubicBezTo>
                    <a:close/>
                    <a:moveTo>
                      <a:pt x="1394" y="69"/>
                    </a:moveTo>
                    <a:lnTo>
                      <a:pt x="1394" y="69"/>
                    </a:lnTo>
                    <a:cubicBezTo>
                      <a:pt x="1405" y="75"/>
                      <a:pt x="1407" y="81"/>
                      <a:pt x="1408" y="83"/>
                    </a:cubicBezTo>
                    <a:cubicBezTo>
                      <a:pt x="1411" y="92"/>
                      <a:pt x="1408" y="103"/>
                      <a:pt x="1405" y="112"/>
                    </a:cubicBezTo>
                    <a:lnTo>
                      <a:pt x="1397" y="114"/>
                    </a:lnTo>
                    <a:cubicBezTo>
                      <a:pt x="1397" y="114"/>
                      <a:pt x="1397" y="114"/>
                      <a:pt x="1397" y="114"/>
                    </a:cubicBezTo>
                    <a:lnTo>
                      <a:pt x="1393" y="114"/>
                    </a:lnTo>
                    <a:lnTo>
                      <a:pt x="374" y="302"/>
                    </a:lnTo>
                    <a:cubicBezTo>
                      <a:pt x="353" y="305"/>
                      <a:pt x="331" y="307"/>
                      <a:pt x="309" y="307"/>
                    </a:cubicBezTo>
                    <a:cubicBezTo>
                      <a:pt x="252" y="307"/>
                      <a:pt x="200" y="297"/>
                      <a:pt x="157" y="284"/>
                    </a:cubicBezTo>
                    <a:lnTo>
                      <a:pt x="1394" y="69"/>
                    </a:lnTo>
                    <a:close/>
                    <a:moveTo>
                      <a:pt x="435" y="400"/>
                    </a:moveTo>
                    <a:lnTo>
                      <a:pt x="435" y="400"/>
                    </a:lnTo>
                    <a:cubicBezTo>
                      <a:pt x="431" y="416"/>
                      <a:pt x="418" y="427"/>
                      <a:pt x="401" y="427"/>
                    </a:cubicBezTo>
                    <a:cubicBezTo>
                      <a:pt x="382" y="427"/>
                      <a:pt x="367" y="412"/>
                      <a:pt x="367" y="393"/>
                    </a:cubicBezTo>
                    <a:cubicBezTo>
                      <a:pt x="367" y="384"/>
                      <a:pt x="371" y="375"/>
                      <a:pt x="377" y="369"/>
                    </a:cubicBezTo>
                    <a:cubicBezTo>
                      <a:pt x="380" y="369"/>
                      <a:pt x="382" y="368"/>
                      <a:pt x="385" y="368"/>
                    </a:cubicBezTo>
                    <a:lnTo>
                      <a:pt x="425" y="361"/>
                    </a:lnTo>
                    <a:cubicBezTo>
                      <a:pt x="428" y="372"/>
                      <a:pt x="432" y="386"/>
                      <a:pt x="435" y="400"/>
                    </a:cubicBezTo>
                    <a:close/>
                    <a:moveTo>
                      <a:pt x="1442" y="172"/>
                    </a:moveTo>
                    <a:lnTo>
                      <a:pt x="1442" y="172"/>
                    </a:lnTo>
                    <a:cubicBezTo>
                      <a:pt x="1448" y="169"/>
                      <a:pt x="1453" y="165"/>
                      <a:pt x="1456" y="160"/>
                    </a:cubicBezTo>
                    <a:cubicBezTo>
                      <a:pt x="1459" y="154"/>
                      <a:pt x="1486" y="108"/>
                      <a:pt x="1471" y="62"/>
                    </a:cubicBezTo>
                    <a:cubicBezTo>
                      <a:pt x="1465" y="44"/>
                      <a:pt x="1449" y="18"/>
                      <a:pt x="1410" y="3"/>
                    </a:cubicBezTo>
                    <a:cubicBezTo>
                      <a:pt x="1404" y="1"/>
                      <a:pt x="1398" y="0"/>
                      <a:pt x="1392" y="1"/>
                    </a:cubicBezTo>
                    <a:lnTo>
                      <a:pt x="29" y="239"/>
                    </a:lnTo>
                    <a:cubicBezTo>
                      <a:pt x="16" y="242"/>
                      <a:pt x="5" y="252"/>
                      <a:pt x="2" y="266"/>
                    </a:cubicBezTo>
                    <a:cubicBezTo>
                      <a:pt x="0" y="280"/>
                      <a:pt x="7" y="294"/>
                      <a:pt x="19" y="301"/>
                    </a:cubicBezTo>
                    <a:cubicBezTo>
                      <a:pt x="23" y="303"/>
                      <a:pt x="92" y="341"/>
                      <a:pt x="192" y="361"/>
                    </a:cubicBezTo>
                    <a:cubicBezTo>
                      <a:pt x="191" y="411"/>
                      <a:pt x="199" y="508"/>
                      <a:pt x="259" y="564"/>
                    </a:cubicBezTo>
                    <a:cubicBezTo>
                      <a:pt x="289" y="592"/>
                      <a:pt x="327" y="606"/>
                      <a:pt x="373" y="606"/>
                    </a:cubicBezTo>
                    <a:cubicBezTo>
                      <a:pt x="387" y="606"/>
                      <a:pt x="402" y="605"/>
                      <a:pt x="417" y="602"/>
                    </a:cubicBezTo>
                    <a:lnTo>
                      <a:pt x="752" y="544"/>
                    </a:lnTo>
                    <a:lnTo>
                      <a:pt x="752" y="623"/>
                    </a:lnTo>
                    <a:cubicBezTo>
                      <a:pt x="752" y="714"/>
                      <a:pt x="818" y="790"/>
                      <a:pt x="905" y="804"/>
                    </a:cubicBezTo>
                    <a:cubicBezTo>
                      <a:pt x="917" y="865"/>
                      <a:pt x="965" y="945"/>
                      <a:pt x="1089" y="959"/>
                    </a:cubicBezTo>
                    <a:cubicBezTo>
                      <a:pt x="1101" y="981"/>
                      <a:pt x="1124" y="997"/>
                      <a:pt x="1151" y="997"/>
                    </a:cubicBezTo>
                    <a:cubicBezTo>
                      <a:pt x="1190" y="997"/>
                      <a:pt x="1221" y="966"/>
                      <a:pt x="1221" y="928"/>
                    </a:cubicBezTo>
                    <a:cubicBezTo>
                      <a:pt x="1221" y="889"/>
                      <a:pt x="1190" y="858"/>
                      <a:pt x="1151" y="858"/>
                    </a:cubicBezTo>
                    <a:cubicBezTo>
                      <a:pt x="1126" y="858"/>
                      <a:pt x="1104" y="872"/>
                      <a:pt x="1092" y="892"/>
                    </a:cubicBezTo>
                    <a:cubicBezTo>
                      <a:pt x="1011" y="881"/>
                      <a:pt x="983" y="834"/>
                      <a:pt x="973" y="803"/>
                    </a:cubicBezTo>
                    <a:cubicBezTo>
                      <a:pt x="1056" y="785"/>
                      <a:pt x="1118" y="711"/>
                      <a:pt x="1118" y="623"/>
                    </a:cubicBezTo>
                    <a:lnTo>
                      <a:pt x="1118" y="481"/>
                    </a:lnTo>
                    <a:lnTo>
                      <a:pt x="1271" y="454"/>
                    </a:lnTo>
                    <a:cubicBezTo>
                      <a:pt x="1273" y="454"/>
                      <a:pt x="1275" y="454"/>
                      <a:pt x="1276" y="453"/>
                    </a:cubicBezTo>
                    <a:cubicBezTo>
                      <a:pt x="1348" y="428"/>
                      <a:pt x="1468" y="339"/>
                      <a:pt x="1442" y="172"/>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72"/>
              <p:cNvSpPr>
                <a:spLocks/>
              </p:cNvSpPr>
              <p:nvPr/>
            </p:nvSpPr>
            <p:spPr bwMode="gray">
              <a:xfrm>
                <a:off x="4827588" y="2671763"/>
                <a:ext cx="133350" cy="104775"/>
              </a:xfrm>
              <a:custGeom>
                <a:avLst/>
                <a:gdLst>
                  <a:gd name="T0" fmla="*/ 2147483647 w 319"/>
                  <a:gd name="T1" fmla="*/ 2147483647 h 253"/>
                  <a:gd name="T2" fmla="*/ 2147483647 w 319"/>
                  <a:gd name="T3" fmla="*/ 2147483647 h 253"/>
                  <a:gd name="T4" fmla="*/ 2147483647 w 319"/>
                  <a:gd name="T5" fmla="*/ 2147483647 h 253"/>
                  <a:gd name="T6" fmla="*/ 2147483647 w 319"/>
                  <a:gd name="T7" fmla="*/ 2147483647 h 253"/>
                  <a:gd name="T8" fmla="*/ 2147483647 w 319"/>
                  <a:gd name="T9" fmla="*/ 2147483647 h 253"/>
                  <a:gd name="T10" fmla="*/ 0 w 319"/>
                  <a:gd name="T11" fmla="*/ 2147483647 h 253"/>
                  <a:gd name="T12" fmla="*/ 2147483647 w 319"/>
                  <a:gd name="T13" fmla="*/ 2147483647 h 253"/>
                  <a:gd name="T14" fmla="*/ 2147483647 w 319"/>
                  <a:gd name="T15" fmla="*/ 2147483647 h 253"/>
                  <a:gd name="T16" fmla="*/ 2147483647 w 319"/>
                  <a:gd name="T17" fmla="*/ 2147483647 h 253"/>
                  <a:gd name="T18" fmla="*/ 2147483647 w 319"/>
                  <a:gd name="T19" fmla="*/ 2147483647 h 253"/>
                  <a:gd name="T20" fmla="*/ 2147483647 w 319"/>
                  <a:gd name="T21" fmla="*/ 2147483647 h 253"/>
                  <a:gd name="T22" fmla="*/ 2147483647 w 319"/>
                  <a:gd name="T23" fmla="*/ 0 h 253"/>
                  <a:gd name="T24" fmla="*/ 2147483647 w 319"/>
                  <a:gd name="T25" fmla="*/ 2147483647 h 2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9" h="253">
                    <a:moveTo>
                      <a:pt x="217" y="98"/>
                    </a:moveTo>
                    <a:lnTo>
                      <a:pt x="217" y="98"/>
                    </a:lnTo>
                    <a:cubicBezTo>
                      <a:pt x="215" y="98"/>
                      <a:pt x="214" y="97"/>
                      <a:pt x="213" y="97"/>
                    </a:cubicBezTo>
                    <a:lnTo>
                      <a:pt x="130" y="97"/>
                    </a:lnTo>
                    <a:cubicBezTo>
                      <a:pt x="118" y="76"/>
                      <a:pt x="96" y="61"/>
                      <a:pt x="70" y="61"/>
                    </a:cubicBezTo>
                    <a:cubicBezTo>
                      <a:pt x="31" y="61"/>
                      <a:pt x="0" y="92"/>
                      <a:pt x="0" y="131"/>
                    </a:cubicBezTo>
                    <a:cubicBezTo>
                      <a:pt x="0" y="169"/>
                      <a:pt x="31" y="200"/>
                      <a:pt x="70" y="200"/>
                    </a:cubicBezTo>
                    <a:cubicBezTo>
                      <a:pt x="96" y="200"/>
                      <a:pt x="118" y="186"/>
                      <a:pt x="130" y="164"/>
                    </a:cubicBezTo>
                    <a:lnTo>
                      <a:pt x="213" y="164"/>
                    </a:lnTo>
                    <a:cubicBezTo>
                      <a:pt x="215" y="164"/>
                      <a:pt x="217" y="164"/>
                      <a:pt x="219" y="164"/>
                    </a:cubicBezTo>
                    <a:cubicBezTo>
                      <a:pt x="232" y="215"/>
                      <a:pt x="272" y="253"/>
                      <a:pt x="319" y="253"/>
                    </a:cubicBezTo>
                    <a:lnTo>
                      <a:pt x="319" y="0"/>
                    </a:lnTo>
                    <a:cubicBezTo>
                      <a:pt x="269" y="0"/>
                      <a:pt x="227" y="42"/>
                      <a:pt x="217" y="9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23" name="组合 304"/>
          <p:cNvGrpSpPr>
            <a:grpSpLocks/>
          </p:cNvGrpSpPr>
          <p:nvPr/>
        </p:nvGrpSpPr>
        <p:grpSpPr bwMode="gray">
          <a:xfrm>
            <a:off x="3981055" y="4242414"/>
            <a:ext cx="649490" cy="587221"/>
            <a:chOff x="6330950" y="711201"/>
            <a:chExt cx="1114425" cy="1116013"/>
          </a:xfrm>
        </p:grpSpPr>
        <p:sp>
          <p:nvSpPr>
            <p:cNvPr id="124" name="Freeform 121"/>
            <p:cNvSpPr>
              <a:spLocks/>
            </p:cNvSpPr>
            <p:nvPr/>
          </p:nvSpPr>
          <p:spPr bwMode="gray">
            <a:xfrm>
              <a:off x="6330950" y="711201"/>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5" name="组合 289"/>
            <p:cNvGrpSpPr>
              <a:grpSpLocks/>
            </p:cNvGrpSpPr>
            <p:nvPr/>
          </p:nvGrpSpPr>
          <p:grpSpPr bwMode="gray">
            <a:xfrm>
              <a:off x="6640513" y="788988"/>
              <a:ext cx="490538" cy="954088"/>
              <a:chOff x="6640513" y="788988"/>
              <a:chExt cx="490538" cy="954088"/>
            </a:xfrm>
          </p:grpSpPr>
          <p:sp>
            <p:nvSpPr>
              <p:cNvPr id="126" name="Freeform 122"/>
              <p:cNvSpPr>
                <a:spLocks noEditPoints="1"/>
              </p:cNvSpPr>
              <p:nvPr/>
            </p:nvSpPr>
            <p:spPr bwMode="gray">
              <a:xfrm>
                <a:off x="6640513" y="860426"/>
                <a:ext cx="312738" cy="207963"/>
              </a:xfrm>
              <a:custGeom>
                <a:avLst/>
                <a:gdLst>
                  <a:gd name="T0" fmla="*/ 2147483647 w 747"/>
                  <a:gd name="T1" fmla="*/ 2147483647 h 496"/>
                  <a:gd name="T2" fmla="*/ 2147483647 w 747"/>
                  <a:gd name="T3" fmla="*/ 2147483647 h 496"/>
                  <a:gd name="T4" fmla="*/ 2147483647 w 747"/>
                  <a:gd name="T5" fmla="*/ 2147483647 h 496"/>
                  <a:gd name="T6" fmla="*/ 2147483647 w 747"/>
                  <a:gd name="T7" fmla="*/ 2147483647 h 496"/>
                  <a:gd name="T8" fmla="*/ 2147483647 w 747"/>
                  <a:gd name="T9" fmla="*/ 2147483647 h 496"/>
                  <a:gd name="T10" fmla="*/ 2147483647 w 747"/>
                  <a:gd name="T11" fmla="*/ 2147483647 h 496"/>
                  <a:gd name="T12" fmla="*/ 2147483647 w 747"/>
                  <a:gd name="T13" fmla="*/ 2147483647 h 496"/>
                  <a:gd name="T14" fmla="*/ 2147483647 w 747"/>
                  <a:gd name="T15" fmla="*/ 2147483647 h 496"/>
                  <a:gd name="T16" fmla="*/ 2147483647 w 747"/>
                  <a:gd name="T17" fmla="*/ 2147483647 h 496"/>
                  <a:gd name="T18" fmla="*/ 2147483647 w 747"/>
                  <a:gd name="T19" fmla="*/ 2147483647 h 496"/>
                  <a:gd name="T20" fmla="*/ 2147483647 w 747"/>
                  <a:gd name="T21" fmla="*/ 2147483647 h 496"/>
                  <a:gd name="T22" fmla="*/ 2147483647 w 747"/>
                  <a:gd name="T23" fmla="*/ 2147483647 h 496"/>
                  <a:gd name="T24" fmla="*/ 2147483647 w 747"/>
                  <a:gd name="T25" fmla="*/ 2147483647 h 496"/>
                  <a:gd name="T26" fmla="*/ 2147483647 w 747"/>
                  <a:gd name="T27" fmla="*/ 2147483647 h 496"/>
                  <a:gd name="T28" fmla="*/ 2147483647 w 747"/>
                  <a:gd name="T29" fmla="*/ 2147483647 h 496"/>
                  <a:gd name="T30" fmla="*/ 2147483647 w 747"/>
                  <a:gd name="T31" fmla="*/ 2147483647 h 496"/>
                  <a:gd name="T32" fmla="*/ 2147483647 w 747"/>
                  <a:gd name="T33" fmla="*/ 2147483647 h 496"/>
                  <a:gd name="T34" fmla="*/ 2147483647 w 747"/>
                  <a:gd name="T35" fmla="*/ 2147483647 h 496"/>
                  <a:gd name="T36" fmla="*/ 2147483647 w 747"/>
                  <a:gd name="T37" fmla="*/ 2147483647 h 496"/>
                  <a:gd name="T38" fmla="*/ 2147483647 w 747"/>
                  <a:gd name="T39" fmla="*/ 2147483647 h 496"/>
                  <a:gd name="T40" fmla="*/ 2147483647 w 747"/>
                  <a:gd name="T41" fmla="*/ 2147483647 h 496"/>
                  <a:gd name="T42" fmla="*/ 2147483647 w 747"/>
                  <a:gd name="T43" fmla="*/ 2147483647 h 496"/>
                  <a:gd name="T44" fmla="*/ 2147483647 w 747"/>
                  <a:gd name="T45" fmla="*/ 2147483647 h 496"/>
                  <a:gd name="T46" fmla="*/ 2147483647 w 747"/>
                  <a:gd name="T47" fmla="*/ 2147483647 h 496"/>
                  <a:gd name="T48" fmla="*/ 2147483647 w 747"/>
                  <a:gd name="T49" fmla="*/ 2147483647 h 496"/>
                  <a:gd name="T50" fmla="*/ 2147483647 w 747"/>
                  <a:gd name="T51" fmla="*/ 2147483647 h 496"/>
                  <a:gd name="T52" fmla="*/ 2147483647 w 747"/>
                  <a:gd name="T53" fmla="*/ 2147483647 h 496"/>
                  <a:gd name="T54" fmla="*/ 2147483647 w 747"/>
                  <a:gd name="T55" fmla="*/ 2147483647 h 496"/>
                  <a:gd name="T56" fmla="*/ 2147483647 w 747"/>
                  <a:gd name="T57" fmla="*/ 0 h 496"/>
                  <a:gd name="T58" fmla="*/ 2147483647 w 747"/>
                  <a:gd name="T59" fmla="*/ 2147483647 h 496"/>
                  <a:gd name="T60" fmla="*/ 2147483647 w 747"/>
                  <a:gd name="T61" fmla="*/ 2147483647 h 496"/>
                  <a:gd name="T62" fmla="*/ 2147483647 w 747"/>
                  <a:gd name="T63" fmla="*/ 2147483647 h 496"/>
                  <a:gd name="T64" fmla="*/ 2147483647 w 747"/>
                  <a:gd name="T65" fmla="*/ 2147483647 h 496"/>
                  <a:gd name="T66" fmla="*/ 2147483647 w 747"/>
                  <a:gd name="T67" fmla="*/ 2147483647 h 496"/>
                  <a:gd name="T68" fmla="*/ 2147483647 w 747"/>
                  <a:gd name="T69" fmla="*/ 2147483647 h 496"/>
                  <a:gd name="T70" fmla="*/ 2147483647 w 747"/>
                  <a:gd name="T71" fmla="*/ 2147483647 h 496"/>
                  <a:gd name="T72" fmla="*/ 2147483647 w 747"/>
                  <a:gd name="T73" fmla="*/ 2147483647 h 4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47"/>
                  <a:gd name="T112" fmla="*/ 0 h 496"/>
                  <a:gd name="T113" fmla="*/ 747 w 747"/>
                  <a:gd name="T114" fmla="*/ 496 h 4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47" h="496">
                    <a:moveTo>
                      <a:pt x="89" y="171"/>
                    </a:moveTo>
                    <a:lnTo>
                      <a:pt x="89" y="171"/>
                    </a:lnTo>
                    <a:cubicBezTo>
                      <a:pt x="89" y="173"/>
                      <a:pt x="88" y="174"/>
                      <a:pt x="88" y="175"/>
                    </a:cubicBezTo>
                    <a:cubicBezTo>
                      <a:pt x="71" y="217"/>
                      <a:pt x="81" y="222"/>
                      <a:pt x="91" y="227"/>
                    </a:cubicBezTo>
                    <a:cubicBezTo>
                      <a:pt x="131" y="247"/>
                      <a:pt x="493" y="404"/>
                      <a:pt x="529" y="418"/>
                    </a:cubicBezTo>
                    <a:lnTo>
                      <a:pt x="532" y="419"/>
                    </a:lnTo>
                    <a:cubicBezTo>
                      <a:pt x="546" y="425"/>
                      <a:pt x="557" y="429"/>
                      <a:pt x="566" y="429"/>
                    </a:cubicBezTo>
                    <a:cubicBezTo>
                      <a:pt x="570" y="429"/>
                      <a:pt x="580" y="429"/>
                      <a:pt x="600" y="409"/>
                    </a:cubicBezTo>
                    <a:cubicBezTo>
                      <a:pt x="608" y="401"/>
                      <a:pt x="616" y="393"/>
                      <a:pt x="624" y="386"/>
                    </a:cubicBezTo>
                    <a:cubicBezTo>
                      <a:pt x="636" y="375"/>
                      <a:pt x="655" y="357"/>
                      <a:pt x="657" y="350"/>
                    </a:cubicBezTo>
                    <a:cubicBezTo>
                      <a:pt x="658" y="348"/>
                      <a:pt x="658" y="347"/>
                      <a:pt x="658" y="346"/>
                    </a:cubicBezTo>
                    <a:cubicBezTo>
                      <a:pt x="660" y="337"/>
                      <a:pt x="662" y="330"/>
                      <a:pt x="664" y="323"/>
                    </a:cubicBezTo>
                    <a:cubicBezTo>
                      <a:pt x="665" y="318"/>
                      <a:pt x="667" y="312"/>
                      <a:pt x="668" y="308"/>
                    </a:cubicBezTo>
                    <a:cubicBezTo>
                      <a:pt x="666" y="307"/>
                      <a:pt x="664" y="306"/>
                      <a:pt x="661" y="304"/>
                    </a:cubicBezTo>
                    <a:cubicBezTo>
                      <a:pt x="649" y="298"/>
                      <a:pt x="599" y="276"/>
                      <a:pt x="537" y="247"/>
                    </a:cubicBezTo>
                    <a:cubicBezTo>
                      <a:pt x="404" y="185"/>
                      <a:pt x="221" y="101"/>
                      <a:pt x="183" y="81"/>
                    </a:cubicBezTo>
                    <a:cubicBezTo>
                      <a:pt x="160" y="69"/>
                      <a:pt x="148" y="67"/>
                      <a:pt x="142" y="67"/>
                    </a:cubicBezTo>
                    <a:cubicBezTo>
                      <a:pt x="139" y="67"/>
                      <a:pt x="136" y="67"/>
                      <a:pt x="127" y="76"/>
                    </a:cubicBezTo>
                    <a:cubicBezTo>
                      <a:pt x="119" y="84"/>
                      <a:pt x="102" y="129"/>
                      <a:pt x="89" y="171"/>
                    </a:cubicBezTo>
                    <a:close/>
                    <a:moveTo>
                      <a:pt x="566" y="496"/>
                    </a:moveTo>
                    <a:lnTo>
                      <a:pt x="566" y="496"/>
                    </a:lnTo>
                    <a:cubicBezTo>
                      <a:pt x="545" y="496"/>
                      <a:pt x="526" y="488"/>
                      <a:pt x="508" y="481"/>
                    </a:cubicBezTo>
                    <a:lnTo>
                      <a:pt x="505" y="480"/>
                    </a:lnTo>
                    <a:cubicBezTo>
                      <a:pt x="466" y="465"/>
                      <a:pt x="103" y="308"/>
                      <a:pt x="61" y="287"/>
                    </a:cubicBezTo>
                    <a:cubicBezTo>
                      <a:pt x="12" y="262"/>
                      <a:pt x="0" y="217"/>
                      <a:pt x="25" y="152"/>
                    </a:cubicBezTo>
                    <a:cubicBezTo>
                      <a:pt x="36" y="114"/>
                      <a:pt x="59" y="48"/>
                      <a:pt x="81" y="27"/>
                    </a:cubicBezTo>
                    <a:cubicBezTo>
                      <a:pt x="96" y="13"/>
                      <a:pt x="114" y="0"/>
                      <a:pt x="142" y="0"/>
                    </a:cubicBezTo>
                    <a:cubicBezTo>
                      <a:pt x="162" y="0"/>
                      <a:pt x="185" y="7"/>
                      <a:pt x="214" y="22"/>
                    </a:cubicBezTo>
                    <a:cubicBezTo>
                      <a:pt x="251" y="42"/>
                      <a:pt x="440" y="129"/>
                      <a:pt x="565" y="186"/>
                    </a:cubicBezTo>
                    <a:cubicBezTo>
                      <a:pt x="627" y="215"/>
                      <a:pt x="677" y="238"/>
                      <a:pt x="690" y="244"/>
                    </a:cubicBezTo>
                    <a:cubicBezTo>
                      <a:pt x="747" y="272"/>
                      <a:pt x="736" y="313"/>
                      <a:pt x="728" y="341"/>
                    </a:cubicBezTo>
                    <a:cubicBezTo>
                      <a:pt x="727" y="346"/>
                      <a:pt x="725" y="352"/>
                      <a:pt x="724" y="358"/>
                    </a:cubicBezTo>
                    <a:cubicBezTo>
                      <a:pt x="720" y="388"/>
                      <a:pt x="694" y="412"/>
                      <a:pt x="669" y="435"/>
                    </a:cubicBezTo>
                    <a:cubicBezTo>
                      <a:pt x="662" y="442"/>
                      <a:pt x="654" y="449"/>
                      <a:pt x="648" y="455"/>
                    </a:cubicBezTo>
                    <a:cubicBezTo>
                      <a:pt x="621" y="483"/>
                      <a:pt x="595" y="496"/>
                      <a:pt x="566" y="49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123"/>
              <p:cNvSpPr>
                <a:spLocks/>
              </p:cNvSpPr>
              <p:nvPr/>
            </p:nvSpPr>
            <p:spPr bwMode="gray">
              <a:xfrm>
                <a:off x="6910388" y="1008063"/>
                <a:ext cx="125413" cy="438150"/>
              </a:xfrm>
              <a:custGeom>
                <a:avLst/>
                <a:gdLst>
                  <a:gd name="T0" fmla="*/ 2147483647 w 300"/>
                  <a:gd name="T1" fmla="*/ 2147483647 h 1043"/>
                  <a:gd name="T2" fmla="*/ 2147483647 w 300"/>
                  <a:gd name="T3" fmla="*/ 2147483647 h 1043"/>
                  <a:gd name="T4" fmla="*/ 2147483647 w 300"/>
                  <a:gd name="T5" fmla="*/ 2147483647 h 1043"/>
                  <a:gd name="T6" fmla="*/ 2147483647 w 300"/>
                  <a:gd name="T7" fmla="*/ 2147483647 h 1043"/>
                  <a:gd name="T8" fmla="*/ 2147483647 w 300"/>
                  <a:gd name="T9" fmla="*/ 2147483647 h 1043"/>
                  <a:gd name="T10" fmla="*/ 2147483647 w 300"/>
                  <a:gd name="T11" fmla="*/ 2147483647 h 1043"/>
                  <a:gd name="T12" fmla="*/ 2147483647 w 300"/>
                  <a:gd name="T13" fmla="*/ 2147483647 h 1043"/>
                  <a:gd name="T14" fmla="*/ 2147483647 w 300"/>
                  <a:gd name="T15" fmla="*/ 2147483647 h 1043"/>
                  <a:gd name="T16" fmla="*/ 2147483647 w 300"/>
                  <a:gd name="T17" fmla="*/ 2147483647 h 1043"/>
                  <a:gd name="T18" fmla="*/ 2147483647 w 300"/>
                  <a:gd name="T19" fmla="*/ 2147483647 h 10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0"/>
                  <a:gd name="T31" fmla="*/ 0 h 1043"/>
                  <a:gd name="T32" fmla="*/ 300 w 300"/>
                  <a:gd name="T33" fmla="*/ 1043 h 10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0" h="1043">
                    <a:moveTo>
                      <a:pt x="267" y="1043"/>
                    </a:moveTo>
                    <a:lnTo>
                      <a:pt x="267" y="1043"/>
                    </a:lnTo>
                    <a:cubicBezTo>
                      <a:pt x="248" y="1043"/>
                      <a:pt x="234" y="1028"/>
                      <a:pt x="234" y="1010"/>
                    </a:cubicBezTo>
                    <a:lnTo>
                      <a:pt x="234" y="205"/>
                    </a:lnTo>
                    <a:cubicBezTo>
                      <a:pt x="221" y="182"/>
                      <a:pt x="126" y="119"/>
                      <a:pt x="24" y="68"/>
                    </a:cubicBezTo>
                    <a:cubicBezTo>
                      <a:pt x="7" y="59"/>
                      <a:pt x="0" y="39"/>
                      <a:pt x="9" y="23"/>
                    </a:cubicBezTo>
                    <a:cubicBezTo>
                      <a:pt x="17" y="6"/>
                      <a:pt x="37" y="0"/>
                      <a:pt x="54" y="8"/>
                    </a:cubicBezTo>
                    <a:cubicBezTo>
                      <a:pt x="217" y="91"/>
                      <a:pt x="300" y="156"/>
                      <a:pt x="300" y="202"/>
                    </a:cubicBezTo>
                    <a:lnTo>
                      <a:pt x="300" y="1010"/>
                    </a:lnTo>
                    <a:cubicBezTo>
                      <a:pt x="300" y="1028"/>
                      <a:pt x="285" y="1043"/>
                      <a:pt x="267" y="104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124"/>
              <p:cNvSpPr>
                <a:spLocks/>
              </p:cNvSpPr>
              <p:nvPr/>
            </p:nvSpPr>
            <p:spPr bwMode="gray">
              <a:xfrm>
                <a:off x="6659563" y="890588"/>
                <a:ext cx="280988" cy="168275"/>
              </a:xfrm>
              <a:custGeom>
                <a:avLst/>
                <a:gdLst>
                  <a:gd name="T0" fmla="*/ 2147483647 w 670"/>
                  <a:gd name="T1" fmla="*/ 2147483647 h 400"/>
                  <a:gd name="T2" fmla="*/ 2147483647 w 670"/>
                  <a:gd name="T3" fmla="*/ 2147483647 h 400"/>
                  <a:gd name="T4" fmla="*/ 2147483647 w 670"/>
                  <a:gd name="T5" fmla="*/ 2147483647 h 400"/>
                  <a:gd name="T6" fmla="*/ 2147483647 w 670"/>
                  <a:gd name="T7" fmla="*/ 2147483647 h 400"/>
                  <a:gd name="T8" fmla="*/ 2147483647 w 670"/>
                  <a:gd name="T9" fmla="*/ 2147483647 h 400"/>
                  <a:gd name="T10" fmla="*/ 2147483647 w 670"/>
                  <a:gd name="T11" fmla="*/ 2147483647 h 400"/>
                  <a:gd name="T12" fmla="*/ 2147483647 w 670"/>
                  <a:gd name="T13" fmla="*/ 2147483647 h 400"/>
                  <a:gd name="T14" fmla="*/ 2147483647 w 670"/>
                  <a:gd name="T15" fmla="*/ 2147483647 h 400"/>
                  <a:gd name="T16" fmla="*/ 2147483647 w 670"/>
                  <a:gd name="T17" fmla="*/ 2147483647 h 400"/>
                  <a:gd name="T18" fmla="*/ 2147483647 w 670"/>
                  <a:gd name="T19" fmla="*/ 2147483647 h 400"/>
                  <a:gd name="T20" fmla="*/ 2147483647 w 670"/>
                  <a:gd name="T21" fmla="*/ 2147483647 h 400"/>
                  <a:gd name="T22" fmla="*/ 2147483647 w 670"/>
                  <a:gd name="T23" fmla="*/ 2147483647 h 400"/>
                  <a:gd name="T24" fmla="*/ 2147483647 w 670"/>
                  <a:gd name="T25" fmla="*/ 2147483647 h 400"/>
                  <a:gd name="T26" fmla="*/ 2147483647 w 670"/>
                  <a:gd name="T27" fmla="*/ 2147483647 h 400"/>
                  <a:gd name="T28" fmla="*/ 2147483647 w 670"/>
                  <a:gd name="T29" fmla="*/ 2147483647 h 400"/>
                  <a:gd name="T30" fmla="*/ 2147483647 w 670"/>
                  <a:gd name="T31" fmla="*/ 2147483647 h 400"/>
                  <a:gd name="T32" fmla="*/ 2147483647 w 670"/>
                  <a:gd name="T33" fmla="*/ 2147483647 h 4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70"/>
                  <a:gd name="T52" fmla="*/ 0 h 400"/>
                  <a:gd name="T53" fmla="*/ 670 w 670"/>
                  <a:gd name="T54" fmla="*/ 400 h 4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70" h="400">
                    <a:moveTo>
                      <a:pt x="579" y="400"/>
                    </a:moveTo>
                    <a:lnTo>
                      <a:pt x="579" y="400"/>
                    </a:lnTo>
                    <a:cubicBezTo>
                      <a:pt x="574" y="400"/>
                      <a:pt x="569" y="398"/>
                      <a:pt x="565" y="394"/>
                    </a:cubicBezTo>
                    <a:cubicBezTo>
                      <a:pt x="557" y="387"/>
                      <a:pt x="557" y="374"/>
                      <a:pt x="564" y="366"/>
                    </a:cubicBezTo>
                    <a:cubicBezTo>
                      <a:pt x="572" y="358"/>
                      <a:pt x="580" y="350"/>
                      <a:pt x="588" y="343"/>
                    </a:cubicBezTo>
                    <a:cubicBezTo>
                      <a:pt x="604" y="329"/>
                      <a:pt x="627" y="307"/>
                      <a:pt x="626" y="298"/>
                    </a:cubicBezTo>
                    <a:cubicBezTo>
                      <a:pt x="626" y="297"/>
                      <a:pt x="624" y="289"/>
                      <a:pt x="600" y="279"/>
                    </a:cubicBezTo>
                    <a:cubicBezTo>
                      <a:pt x="566" y="264"/>
                      <a:pt x="156" y="78"/>
                      <a:pt x="118" y="61"/>
                    </a:cubicBezTo>
                    <a:cubicBezTo>
                      <a:pt x="92" y="49"/>
                      <a:pt x="65" y="46"/>
                      <a:pt x="40" y="95"/>
                    </a:cubicBezTo>
                    <a:cubicBezTo>
                      <a:pt x="36" y="105"/>
                      <a:pt x="24" y="109"/>
                      <a:pt x="14" y="104"/>
                    </a:cubicBezTo>
                    <a:cubicBezTo>
                      <a:pt x="4" y="99"/>
                      <a:pt x="0" y="88"/>
                      <a:pt x="5" y="78"/>
                    </a:cubicBezTo>
                    <a:cubicBezTo>
                      <a:pt x="34" y="18"/>
                      <a:pt x="79" y="0"/>
                      <a:pt x="135" y="25"/>
                    </a:cubicBezTo>
                    <a:cubicBezTo>
                      <a:pt x="173" y="41"/>
                      <a:pt x="583" y="227"/>
                      <a:pt x="616" y="242"/>
                    </a:cubicBezTo>
                    <a:cubicBezTo>
                      <a:pt x="646" y="256"/>
                      <a:pt x="662" y="272"/>
                      <a:pt x="665" y="292"/>
                    </a:cubicBezTo>
                    <a:cubicBezTo>
                      <a:pt x="670" y="322"/>
                      <a:pt x="642" y="348"/>
                      <a:pt x="615" y="372"/>
                    </a:cubicBezTo>
                    <a:cubicBezTo>
                      <a:pt x="608" y="379"/>
                      <a:pt x="600" y="387"/>
                      <a:pt x="593" y="394"/>
                    </a:cubicBezTo>
                    <a:cubicBezTo>
                      <a:pt x="589" y="398"/>
                      <a:pt x="584" y="400"/>
                      <a:pt x="579" y="40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125"/>
              <p:cNvSpPr>
                <a:spLocks/>
              </p:cNvSpPr>
              <p:nvPr/>
            </p:nvSpPr>
            <p:spPr bwMode="gray">
              <a:xfrm>
                <a:off x="6981825" y="1422401"/>
                <a:ext cx="82550" cy="263525"/>
              </a:xfrm>
              <a:custGeom>
                <a:avLst/>
                <a:gdLst>
                  <a:gd name="T0" fmla="*/ 2147483647 w 197"/>
                  <a:gd name="T1" fmla="*/ 2147483647 h 629"/>
                  <a:gd name="T2" fmla="*/ 2147483647 w 197"/>
                  <a:gd name="T3" fmla="*/ 2147483647 h 629"/>
                  <a:gd name="T4" fmla="*/ 0 w 197"/>
                  <a:gd name="T5" fmla="*/ 2147483647 h 629"/>
                  <a:gd name="T6" fmla="*/ 0 w 197"/>
                  <a:gd name="T7" fmla="*/ 2147483647 h 629"/>
                  <a:gd name="T8" fmla="*/ 2147483647 w 197"/>
                  <a:gd name="T9" fmla="*/ 0 h 629"/>
                  <a:gd name="T10" fmla="*/ 2147483647 w 197"/>
                  <a:gd name="T11" fmla="*/ 2147483647 h 629"/>
                  <a:gd name="T12" fmla="*/ 2147483647 w 197"/>
                  <a:gd name="T13" fmla="*/ 2147483647 h 629"/>
                  <a:gd name="T14" fmla="*/ 2147483647 w 197"/>
                  <a:gd name="T15" fmla="*/ 2147483647 h 629"/>
                  <a:gd name="T16" fmla="*/ 2147483647 w 197"/>
                  <a:gd name="T17" fmla="*/ 2147483647 h 629"/>
                  <a:gd name="T18" fmla="*/ 2147483647 w 197"/>
                  <a:gd name="T19" fmla="*/ 2147483647 h 629"/>
                  <a:gd name="T20" fmla="*/ 2147483647 w 197"/>
                  <a:gd name="T21" fmla="*/ 2147483647 h 629"/>
                  <a:gd name="T22" fmla="*/ 2147483647 w 197"/>
                  <a:gd name="T23" fmla="*/ 2147483647 h 629"/>
                  <a:gd name="T24" fmla="*/ 2147483647 w 197"/>
                  <a:gd name="T25" fmla="*/ 2147483647 h 629"/>
                  <a:gd name="T26" fmla="*/ 2147483647 w 197"/>
                  <a:gd name="T27" fmla="*/ 2147483647 h 629"/>
                  <a:gd name="T28" fmla="*/ 2147483647 w 197"/>
                  <a:gd name="T29" fmla="*/ 2147483647 h 629"/>
                  <a:gd name="T30" fmla="*/ 2147483647 w 197"/>
                  <a:gd name="T31" fmla="*/ 2147483647 h 629"/>
                  <a:gd name="T32" fmla="*/ 2147483647 w 197"/>
                  <a:gd name="T33" fmla="*/ 2147483647 h 629"/>
                  <a:gd name="T34" fmla="*/ 2147483647 w 197"/>
                  <a:gd name="T35" fmla="*/ 2147483647 h 629"/>
                  <a:gd name="T36" fmla="*/ 2147483647 w 197"/>
                  <a:gd name="T37" fmla="*/ 2147483647 h 629"/>
                  <a:gd name="T38" fmla="*/ 2147483647 w 197"/>
                  <a:gd name="T39" fmla="*/ 2147483647 h 62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7"/>
                  <a:gd name="T61" fmla="*/ 0 h 629"/>
                  <a:gd name="T62" fmla="*/ 197 w 197"/>
                  <a:gd name="T63" fmla="*/ 629 h 62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7" h="629">
                    <a:moveTo>
                      <a:pt x="99" y="629"/>
                    </a:moveTo>
                    <a:lnTo>
                      <a:pt x="99" y="629"/>
                    </a:lnTo>
                    <a:cubicBezTo>
                      <a:pt x="45" y="629"/>
                      <a:pt x="0" y="585"/>
                      <a:pt x="0" y="530"/>
                    </a:cubicBezTo>
                    <a:lnTo>
                      <a:pt x="0" y="98"/>
                    </a:lnTo>
                    <a:cubicBezTo>
                      <a:pt x="0" y="44"/>
                      <a:pt x="45" y="0"/>
                      <a:pt x="99" y="0"/>
                    </a:cubicBezTo>
                    <a:cubicBezTo>
                      <a:pt x="153" y="0"/>
                      <a:pt x="197" y="44"/>
                      <a:pt x="197" y="98"/>
                    </a:cubicBezTo>
                    <a:lnTo>
                      <a:pt x="197" y="227"/>
                    </a:lnTo>
                    <a:cubicBezTo>
                      <a:pt x="197" y="246"/>
                      <a:pt x="182" y="261"/>
                      <a:pt x="164" y="261"/>
                    </a:cubicBezTo>
                    <a:cubicBezTo>
                      <a:pt x="146" y="261"/>
                      <a:pt x="131" y="246"/>
                      <a:pt x="131" y="227"/>
                    </a:cubicBezTo>
                    <a:lnTo>
                      <a:pt x="131" y="98"/>
                    </a:lnTo>
                    <a:cubicBezTo>
                      <a:pt x="131" y="81"/>
                      <a:pt x="116" y="67"/>
                      <a:pt x="99" y="67"/>
                    </a:cubicBezTo>
                    <a:cubicBezTo>
                      <a:pt x="81" y="67"/>
                      <a:pt x="67" y="81"/>
                      <a:pt x="67" y="98"/>
                    </a:cubicBezTo>
                    <a:lnTo>
                      <a:pt x="67" y="530"/>
                    </a:lnTo>
                    <a:cubicBezTo>
                      <a:pt x="67" y="548"/>
                      <a:pt x="81" y="562"/>
                      <a:pt x="99" y="562"/>
                    </a:cubicBezTo>
                    <a:cubicBezTo>
                      <a:pt x="116" y="562"/>
                      <a:pt x="131" y="548"/>
                      <a:pt x="131" y="530"/>
                    </a:cubicBezTo>
                    <a:lnTo>
                      <a:pt x="131" y="429"/>
                    </a:lnTo>
                    <a:cubicBezTo>
                      <a:pt x="131" y="411"/>
                      <a:pt x="146" y="396"/>
                      <a:pt x="164" y="396"/>
                    </a:cubicBezTo>
                    <a:cubicBezTo>
                      <a:pt x="182" y="396"/>
                      <a:pt x="197" y="411"/>
                      <a:pt x="197" y="429"/>
                    </a:cubicBezTo>
                    <a:lnTo>
                      <a:pt x="197" y="530"/>
                    </a:lnTo>
                    <a:cubicBezTo>
                      <a:pt x="197" y="585"/>
                      <a:pt x="153" y="629"/>
                      <a:pt x="99" y="62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126"/>
              <p:cNvSpPr>
                <a:spLocks/>
              </p:cNvSpPr>
              <p:nvPr/>
            </p:nvSpPr>
            <p:spPr bwMode="gray">
              <a:xfrm>
                <a:off x="6904038" y="1604963"/>
                <a:ext cx="227013" cy="138113"/>
              </a:xfrm>
              <a:custGeom>
                <a:avLst/>
                <a:gdLst>
                  <a:gd name="T0" fmla="*/ 2147483647 w 540"/>
                  <a:gd name="T1" fmla="*/ 2147483647 h 330"/>
                  <a:gd name="T2" fmla="*/ 2147483647 w 540"/>
                  <a:gd name="T3" fmla="*/ 2147483647 h 330"/>
                  <a:gd name="T4" fmla="*/ 2147483647 w 540"/>
                  <a:gd name="T5" fmla="*/ 2147483647 h 330"/>
                  <a:gd name="T6" fmla="*/ 2147483647 w 540"/>
                  <a:gd name="T7" fmla="*/ 2147483647 h 330"/>
                  <a:gd name="T8" fmla="*/ 0 w 540"/>
                  <a:gd name="T9" fmla="*/ 2147483647 h 330"/>
                  <a:gd name="T10" fmla="*/ 2147483647 w 540"/>
                  <a:gd name="T11" fmla="*/ 2147483647 h 330"/>
                  <a:gd name="T12" fmla="*/ 2147483647 w 540"/>
                  <a:gd name="T13" fmla="*/ 2147483647 h 330"/>
                  <a:gd name="T14" fmla="*/ 2147483647 w 540"/>
                  <a:gd name="T15" fmla="*/ 2147483647 h 330"/>
                  <a:gd name="T16" fmla="*/ 2147483647 w 540"/>
                  <a:gd name="T17" fmla="*/ 2147483647 h 330"/>
                  <a:gd name="T18" fmla="*/ 2147483647 w 540"/>
                  <a:gd name="T19" fmla="*/ 2147483647 h 330"/>
                  <a:gd name="T20" fmla="*/ 2147483647 w 540"/>
                  <a:gd name="T21" fmla="*/ 2147483647 h 330"/>
                  <a:gd name="T22" fmla="*/ 2147483647 w 540"/>
                  <a:gd name="T23" fmla="*/ 2147483647 h 330"/>
                  <a:gd name="T24" fmla="*/ 2147483647 w 540"/>
                  <a:gd name="T25" fmla="*/ 2147483647 h 330"/>
                  <a:gd name="T26" fmla="*/ 2147483647 w 540"/>
                  <a:gd name="T27" fmla="*/ 2147483647 h 330"/>
                  <a:gd name="T28" fmla="*/ 2147483647 w 540"/>
                  <a:gd name="T29" fmla="*/ 2147483647 h 330"/>
                  <a:gd name="T30" fmla="*/ 2147483647 w 540"/>
                  <a:gd name="T31" fmla="*/ 2147483647 h 330"/>
                  <a:gd name="T32" fmla="*/ 2147483647 w 540"/>
                  <a:gd name="T33" fmla="*/ 2147483647 h 330"/>
                  <a:gd name="T34" fmla="*/ 2147483647 w 540"/>
                  <a:gd name="T35" fmla="*/ 2147483647 h 330"/>
                  <a:gd name="T36" fmla="*/ 2147483647 w 540"/>
                  <a:gd name="T37" fmla="*/ 2147483647 h 330"/>
                  <a:gd name="T38" fmla="*/ 2147483647 w 540"/>
                  <a:gd name="T39" fmla="*/ 2147483647 h 3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40"/>
                  <a:gd name="T61" fmla="*/ 0 h 330"/>
                  <a:gd name="T62" fmla="*/ 540 w 540"/>
                  <a:gd name="T63" fmla="*/ 330 h 3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40" h="330">
                    <a:moveTo>
                      <a:pt x="287" y="330"/>
                    </a:moveTo>
                    <a:lnTo>
                      <a:pt x="287" y="330"/>
                    </a:lnTo>
                    <a:cubicBezTo>
                      <a:pt x="281" y="330"/>
                      <a:pt x="275" y="329"/>
                      <a:pt x="270" y="325"/>
                    </a:cubicBezTo>
                    <a:lnTo>
                      <a:pt x="16" y="168"/>
                    </a:lnTo>
                    <a:cubicBezTo>
                      <a:pt x="6" y="162"/>
                      <a:pt x="0" y="151"/>
                      <a:pt x="0" y="139"/>
                    </a:cubicBezTo>
                    <a:cubicBezTo>
                      <a:pt x="1" y="127"/>
                      <a:pt x="7" y="116"/>
                      <a:pt x="17" y="110"/>
                    </a:cubicBezTo>
                    <a:lnTo>
                      <a:pt x="201" y="9"/>
                    </a:lnTo>
                    <a:cubicBezTo>
                      <a:pt x="217" y="0"/>
                      <a:pt x="237" y="6"/>
                      <a:pt x="246" y="22"/>
                    </a:cubicBezTo>
                    <a:cubicBezTo>
                      <a:pt x="255" y="38"/>
                      <a:pt x="249" y="58"/>
                      <a:pt x="233" y="67"/>
                    </a:cubicBezTo>
                    <a:lnTo>
                      <a:pt x="99" y="141"/>
                    </a:lnTo>
                    <a:lnTo>
                      <a:pt x="288" y="258"/>
                    </a:lnTo>
                    <a:lnTo>
                      <a:pt x="440" y="166"/>
                    </a:lnTo>
                    <a:lnTo>
                      <a:pt x="331" y="104"/>
                    </a:lnTo>
                    <a:cubicBezTo>
                      <a:pt x="315" y="95"/>
                      <a:pt x="309" y="75"/>
                      <a:pt x="318" y="59"/>
                    </a:cubicBezTo>
                    <a:cubicBezTo>
                      <a:pt x="327" y="43"/>
                      <a:pt x="347" y="37"/>
                      <a:pt x="363" y="46"/>
                    </a:cubicBezTo>
                    <a:lnTo>
                      <a:pt x="523" y="136"/>
                    </a:lnTo>
                    <a:cubicBezTo>
                      <a:pt x="533" y="141"/>
                      <a:pt x="540" y="152"/>
                      <a:pt x="540" y="164"/>
                    </a:cubicBezTo>
                    <a:cubicBezTo>
                      <a:pt x="540" y="176"/>
                      <a:pt x="534" y="187"/>
                      <a:pt x="524" y="193"/>
                    </a:cubicBezTo>
                    <a:lnTo>
                      <a:pt x="305" y="326"/>
                    </a:lnTo>
                    <a:cubicBezTo>
                      <a:pt x="299" y="329"/>
                      <a:pt x="293" y="330"/>
                      <a:pt x="287" y="33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127"/>
              <p:cNvSpPr>
                <a:spLocks/>
              </p:cNvSpPr>
              <p:nvPr/>
            </p:nvSpPr>
            <p:spPr bwMode="gray">
              <a:xfrm>
                <a:off x="7021513" y="1479551"/>
                <a:ext cx="57150" cy="58738"/>
              </a:xfrm>
              <a:custGeom>
                <a:avLst/>
                <a:gdLst>
                  <a:gd name="T0" fmla="*/ 0 w 138"/>
                  <a:gd name="T1" fmla="*/ 2147483647 h 138"/>
                  <a:gd name="T2" fmla="*/ 0 w 138"/>
                  <a:gd name="T3" fmla="*/ 2147483647 h 138"/>
                  <a:gd name="T4" fmla="*/ 2147483647 w 138"/>
                  <a:gd name="T5" fmla="*/ 0 h 138"/>
                  <a:gd name="T6" fmla="*/ 2147483647 w 138"/>
                  <a:gd name="T7" fmla="*/ 2147483647 h 138"/>
                  <a:gd name="T8" fmla="*/ 2147483647 w 138"/>
                  <a:gd name="T9" fmla="*/ 2147483647 h 138"/>
                  <a:gd name="T10" fmla="*/ 0 w 138"/>
                  <a:gd name="T11" fmla="*/ 2147483647 h 138"/>
                  <a:gd name="T12" fmla="*/ 0 60000 65536"/>
                  <a:gd name="T13" fmla="*/ 0 60000 65536"/>
                  <a:gd name="T14" fmla="*/ 0 60000 65536"/>
                  <a:gd name="T15" fmla="*/ 0 60000 65536"/>
                  <a:gd name="T16" fmla="*/ 0 60000 65536"/>
                  <a:gd name="T17" fmla="*/ 0 60000 65536"/>
                  <a:gd name="T18" fmla="*/ 0 w 138"/>
                  <a:gd name="T19" fmla="*/ 0 h 138"/>
                  <a:gd name="T20" fmla="*/ 138 w 138"/>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8" h="138">
                    <a:moveTo>
                      <a:pt x="0" y="69"/>
                    </a:moveTo>
                    <a:lnTo>
                      <a:pt x="0" y="69"/>
                    </a:lnTo>
                    <a:cubicBezTo>
                      <a:pt x="0" y="30"/>
                      <a:pt x="31" y="0"/>
                      <a:pt x="69" y="0"/>
                    </a:cubicBezTo>
                    <a:cubicBezTo>
                      <a:pt x="107" y="0"/>
                      <a:pt x="138" y="30"/>
                      <a:pt x="138" y="69"/>
                    </a:cubicBezTo>
                    <a:cubicBezTo>
                      <a:pt x="138" y="107"/>
                      <a:pt x="107" y="138"/>
                      <a:pt x="69" y="138"/>
                    </a:cubicBezTo>
                    <a:cubicBezTo>
                      <a:pt x="31" y="138"/>
                      <a:pt x="0" y="107"/>
                      <a:pt x="0" y="6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128"/>
              <p:cNvSpPr>
                <a:spLocks/>
              </p:cNvSpPr>
              <p:nvPr/>
            </p:nvSpPr>
            <p:spPr bwMode="gray">
              <a:xfrm>
                <a:off x="7021513" y="1570038"/>
                <a:ext cx="57150" cy="57150"/>
              </a:xfrm>
              <a:custGeom>
                <a:avLst/>
                <a:gdLst>
                  <a:gd name="T0" fmla="*/ 0 w 138"/>
                  <a:gd name="T1" fmla="*/ 2147483647 h 138"/>
                  <a:gd name="T2" fmla="*/ 0 w 138"/>
                  <a:gd name="T3" fmla="*/ 2147483647 h 138"/>
                  <a:gd name="T4" fmla="*/ 2147483647 w 138"/>
                  <a:gd name="T5" fmla="*/ 0 h 138"/>
                  <a:gd name="T6" fmla="*/ 2147483647 w 138"/>
                  <a:gd name="T7" fmla="*/ 2147483647 h 138"/>
                  <a:gd name="T8" fmla="*/ 2147483647 w 138"/>
                  <a:gd name="T9" fmla="*/ 2147483647 h 138"/>
                  <a:gd name="T10" fmla="*/ 0 w 138"/>
                  <a:gd name="T11" fmla="*/ 2147483647 h 138"/>
                  <a:gd name="T12" fmla="*/ 0 60000 65536"/>
                  <a:gd name="T13" fmla="*/ 0 60000 65536"/>
                  <a:gd name="T14" fmla="*/ 0 60000 65536"/>
                  <a:gd name="T15" fmla="*/ 0 60000 65536"/>
                  <a:gd name="T16" fmla="*/ 0 60000 65536"/>
                  <a:gd name="T17" fmla="*/ 0 60000 65536"/>
                  <a:gd name="T18" fmla="*/ 0 w 138"/>
                  <a:gd name="T19" fmla="*/ 0 h 138"/>
                  <a:gd name="T20" fmla="*/ 138 w 138"/>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8" h="138">
                    <a:moveTo>
                      <a:pt x="0" y="69"/>
                    </a:moveTo>
                    <a:lnTo>
                      <a:pt x="0" y="69"/>
                    </a:lnTo>
                    <a:cubicBezTo>
                      <a:pt x="0" y="30"/>
                      <a:pt x="31" y="0"/>
                      <a:pt x="69" y="0"/>
                    </a:cubicBezTo>
                    <a:cubicBezTo>
                      <a:pt x="107" y="0"/>
                      <a:pt x="138" y="30"/>
                      <a:pt x="138" y="69"/>
                    </a:cubicBezTo>
                    <a:cubicBezTo>
                      <a:pt x="138" y="107"/>
                      <a:pt x="107" y="138"/>
                      <a:pt x="69" y="138"/>
                    </a:cubicBezTo>
                    <a:cubicBezTo>
                      <a:pt x="31" y="138"/>
                      <a:pt x="0" y="107"/>
                      <a:pt x="0" y="6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129"/>
              <p:cNvSpPr>
                <a:spLocks/>
              </p:cNvSpPr>
              <p:nvPr/>
            </p:nvSpPr>
            <p:spPr bwMode="gray">
              <a:xfrm>
                <a:off x="6762750" y="788988"/>
                <a:ext cx="193675" cy="114300"/>
              </a:xfrm>
              <a:custGeom>
                <a:avLst/>
                <a:gdLst>
                  <a:gd name="T0" fmla="*/ 2147483647 w 462"/>
                  <a:gd name="T1" fmla="*/ 2147483647 h 272"/>
                  <a:gd name="T2" fmla="*/ 2147483647 w 462"/>
                  <a:gd name="T3" fmla="*/ 2147483647 h 272"/>
                  <a:gd name="T4" fmla="*/ 2147483647 w 462"/>
                  <a:gd name="T5" fmla="*/ 2147483647 h 272"/>
                  <a:gd name="T6" fmla="*/ 2147483647 w 462"/>
                  <a:gd name="T7" fmla="*/ 2147483647 h 272"/>
                  <a:gd name="T8" fmla="*/ 2147483647 w 462"/>
                  <a:gd name="T9" fmla="*/ 2147483647 h 272"/>
                  <a:gd name="T10" fmla="*/ 2147483647 w 462"/>
                  <a:gd name="T11" fmla="*/ 2147483647 h 272"/>
                  <a:gd name="T12" fmla="*/ 2147483647 w 462"/>
                  <a:gd name="T13" fmla="*/ 2147483647 h 272"/>
                  <a:gd name="T14" fmla="*/ 2147483647 w 462"/>
                  <a:gd name="T15" fmla="*/ 2147483647 h 272"/>
                  <a:gd name="T16" fmla="*/ 2147483647 w 462"/>
                  <a:gd name="T17" fmla="*/ 2147483647 h 272"/>
                  <a:gd name="T18" fmla="*/ 2147483647 w 462"/>
                  <a:gd name="T19" fmla="*/ 2147483647 h 272"/>
                  <a:gd name="T20" fmla="*/ 2147483647 w 462"/>
                  <a:gd name="T21" fmla="*/ 2147483647 h 2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2"/>
                  <a:gd name="T34" fmla="*/ 0 h 272"/>
                  <a:gd name="T35" fmla="*/ 462 w 462"/>
                  <a:gd name="T36" fmla="*/ 272 h 2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2" h="272">
                    <a:moveTo>
                      <a:pt x="424" y="272"/>
                    </a:moveTo>
                    <a:lnTo>
                      <a:pt x="424" y="272"/>
                    </a:lnTo>
                    <a:cubicBezTo>
                      <a:pt x="411" y="272"/>
                      <a:pt x="398" y="263"/>
                      <a:pt x="393" y="250"/>
                    </a:cubicBezTo>
                    <a:cubicBezTo>
                      <a:pt x="368" y="183"/>
                      <a:pt x="318" y="130"/>
                      <a:pt x="254" y="100"/>
                    </a:cubicBezTo>
                    <a:cubicBezTo>
                      <a:pt x="189" y="71"/>
                      <a:pt x="116" y="68"/>
                      <a:pt x="49" y="93"/>
                    </a:cubicBezTo>
                    <a:cubicBezTo>
                      <a:pt x="32" y="100"/>
                      <a:pt x="13" y="91"/>
                      <a:pt x="6" y="74"/>
                    </a:cubicBezTo>
                    <a:cubicBezTo>
                      <a:pt x="0" y="56"/>
                      <a:pt x="9" y="37"/>
                      <a:pt x="26" y="31"/>
                    </a:cubicBezTo>
                    <a:cubicBezTo>
                      <a:pt x="109" y="0"/>
                      <a:pt x="200" y="3"/>
                      <a:pt x="281" y="40"/>
                    </a:cubicBezTo>
                    <a:cubicBezTo>
                      <a:pt x="362" y="77"/>
                      <a:pt x="424" y="143"/>
                      <a:pt x="455" y="227"/>
                    </a:cubicBezTo>
                    <a:cubicBezTo>
                      <a:pt x="462" y="244"/>
                      <a:pt x="453" y="263"/>
                      <a:pt x="436" y="270"/>
                    </a:cubicBezTo>
                    <a:cubicBezTo>
                      <a:pt x="432" y="271"/>
                      <a:pt x="428" y="272"/>
                      <a:pt x="424" y="27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130"/>
              <p:cNvSpPr>
                <a:spLocks/>
              </p:cNvSpPr>
              <p:nvPr/>
            </p:nvSpPr>
            <p:spPr bwMode="gray">
              <a:xfrm>
                <a:off x="6797675" y="847726"/>
                <a:ext cx="96838" cy="63500"/>
              </a:xfrm>
              <a:custGeom>
                <a:avLst/>
                <a:gdLst>
                  <a:gd name="T0" fmla="*/ 2147483647 w 228"/>
                  <a:gd name="T1" fmla="*/ 2147483647 h 148"/>
                  <a:gd name="T2" fmla="*/ 2147483647 w 228"/>
                  <a:gd name="T3" fmla="*/ 2147483647 h 148"/>
                  <a:gd name="T4" fmla="*/ 2147483647 w 228"/>
                  <a:gd name="T5" fmla="*/ 2147483647 h 148"/>
                  <a:gd name="T6" fmla="*/ 2147483647 w 228"/>
                  <a:gd name="T7" fmla="*/ 2147483647 h 148"/>
                  <a:gd name="T8" fmla="*/ 2147483647 w 228"/>
                  <a:gd name="T9" fmla="*/ 2147483647 h 148"/>
                  <a:gd name="T10" fmla="*/ 2147483647 w 228"/>
                  <a:gd name="T11" fmla="*/ 2147483647 h 148"/>
                  <a:gd name="T12" fmla="*/ 2147483647 w 228"/>
                  <a:gd name="T13" fmla="*/ 2147483647 h 148"/>
                  <a:gd name="T14" fmla="*/ 2147483647 w 228"/>
                  <a:gd name="T15" fmla="*/ 2147483647 h 148"/>
                  <a:gd name="T16" fmla="*/ 2147483647 w 228"/>
                  <a:gd name="T17" fmla="*/ 2147483647 h 148"/>
                  <a:gd name="T18" fmla="*/ 2147483647 w 228"/>
                  <a:gd name="T19" fmla="*/ 2147483647 h 148"/>
                  <a:gd name="T20" fmla="*/ 2147483647 w 228"/>
                  <a:gd name="T21" fmla="*/ 2147483647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8"/>
                  <a:gd name="T34" fmla="*/ 0 h 148"/>
                  <a:gd name="T35" fmla="*/ 228 w 228"/>
                  <a:gd name="T36" fmla="*/ 148 h 1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8" h="148">
                    <a:moveTo>
                      <a:pt x="190" y="148"/>
                    </a:moveTo>
                    <a:lnTo>
                      <a:pt x="190" y="148"/>
                    </a:lnTo>
                    <a:cubicBezTo>
                      <a:pt x="177" y="148"/>
                      <a:pt x="164" y="140"/>
                      <a:pt x="159" y="126"/>
                    </a:cubicBezTo>
                    <a:cubicBezTo>
                      <a:pt x="151" y="105"/>
                      <a:pt x="135" y="88"/>
                      <a:pt x="115" y="79"/>
                    </a:cubicBezTo>
                    <a:cubicBezTo>
                      <a:pt x="94" y="69"/>
                      <a:pt x="71" y="68"/>
                      <a:pt x="49" y="76"/>
                    </a:cubicBezTo>
                    <a:cubicBezTo>
                      <a:pt x="32" y="83"/>
                      <a:pt x="13" y="74"/>
                      <a:pt x="6" y="57"/>
                    </a:cubicBezTo>
                    <a:cubicBezTo>
                      <a:pt x="0" y="39"/>
                      <a:pt x="9" y="20"/>
                      <a:pt x="26" y="14"/>
                    </a:cubicBezTo>
                    <a:cubicBezTo>
                      <a:pt x="64" y="0"/>
                      <a:pt x="105" y="1"/>
                      <a:pt x="142" y="18"/>
                    </a:cubicBezTo>
                    <a:cubicBezTo>
                      <a:pt x="179" y="35"/>
                      <a:pt x="207" y="65"/>
                      <a:pt x="222" y="103"/>
                    </a:cubicBezTo>
                    <a:cubicBezTo>
                      <a:pt x="228" y="120"/>
                      <a:pt x="219" y="139"/>
                      <a:pt x="202" y="146"/>
                    </a:cubicBezTo>
                    <a:cubicBezTo>
                      <a:pt x="198" y="147"/>
                      <a:pt x="194" y="148"/>
                      <a:pt x="190" y="14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35" name="组合 236"/>
          <p:cNvGrpSpPr>
            <a:grpSpLocks/>
          </p:cNvGrpSpPr>
          <p:nvPr/>
        </p:nvGrpSpPr>
        <p:grpSpPr bwMode="gray">
          <a:xfrm>
            <a:off x="3341650" y="1495309"/>
            <a:ext cx="536768" cy="485307"/>
            <a:chOff x="677863" y="2097088"/>
            <a:chExt cx="1114425" cy="1117600"/>
          </a:xfrm>
        </p:grpSpPr>
        <p:sp>
          <p:nvSpPr>
            <p:cNvPr id="136" name="Freeform 24"/>
            <p:cNvSpPr>
              <a:spLocks/>
            </p:cNvSpPr>
            <p:nvPr/>
          </p:nvSpPr>
          <p:spPr bwMode="gray">
            <a:xfrm>
              <a:off x="677863" y="2097088"/>
              <a:ext cx="1114425" cy="1117600"/>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29"/>
                  </a:moveTo>
                  <a:lnTo>
                    <a:pt x="2659" y="1329"/>
                  </a:lnTo>
                  <a:cubicBezTo>
                    <a:pt x="2659" y="2064"/>
                    <a:pt x="2063" y="2659"/>
                    <a:pt x="1329" y="2659"/>
                  </a:cubicBezTo>
                  <a:cubicBezTo>
                    <a:pt x="595" y="2659"/>
                    <a:pt x="0" y="2064"/>
                    <a:pt x="0" y="1329"/>
                  </a:cubicBezTo>
                  <a:cubicBezTo>
                    <a:pt x="0" y="595"/>
                    <a:pt x="595" y="0"/>
                    <a:pt x="1329" y="0"/>
                  </a:cubicBezTo>
                  <a:cubicBezTo>
                    <a:pt x="2063" y="0"/>
                    <a:pt x="2659" y="595"/>
                    <a:pt x="2659" y="1329"/>
                  </a:cubicBezTo>
                  <a:close/>
                </a:path>
              </a:pathLst>
            </a:custGeom>
            <a:solidFill>
              <a:srgbClr val="7F7F7F"/>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7" name="组合 222"/>
            <p:cNvGrpSpPr>
              <a:grpSpLocks/>
            </p:cNvGrpSpPr>
            <p:nvPr/>
          </p:nvGrpSpPr>
          <p:grpSpPr bwMode="gray">
            <a:xfrm>
              <a:off x="862013" y="2378076"/>
              <a:ext cx="744538" cy="555625"/>
              <a:chOff x="862013" y="2378076"/>
              <a:chExt cx="744538" cy="555625"/>
            </a:xfrm>
          </p:grpSpPr>
          <p:sp>
            <p:nvSpPr>
              <p:cNvPr id="138" name="Freeform 36"/>
              <p:cNvSpPr>
                <a:spLocks noEditPoints="1"/>
              </p:cNvSpPr>
              <p:nvPr/>
            </p:nvSpPr>
            <p:spPr bwMode="gray">
              <a:xfrm>
                <a:off x="1401763" y="2406651"/>
                <a:ext cx="204788" cy="498475"/>
              </a:xfrm>
              <a:custGeom>
                <a:avLst/>
                <a:gdLst>
                  <a:gd name="T0" fmla="*/ 2147483647 w 488"/>
                  <a:gd name="T1" fmla="*/ 2147483647 h 1185"/>
                  <a:gd name="T2" fmla="*/ 2147483647 w 488"/>
                  <a:gd name="T3" fmla="*/ 2147483647 h 1185"/>
                  <a:gd name="T4" fmla="*/ 2147483647 w 488"/>
                  <a:gd name="T5" fmla="*/ 2147483647 h 1185"/>
                  <a:gd name="T6" fmla="*/ 2147483647 w 488"/>
                  <a:gd name="T7" fmla="*/ 2147483647 h 1185"/>
                  <a:gd name="T8" fmla="*/ 2147483647 w 488"/>
                  <a:gd name="T9" fmla="*/ 2147483647 h 1185"/>
                  <a:gd name="T10" fmla="*/ 2147483647 w 488"/>
                  <a:gd name="T11" fmla="*/ 2147483647 h 1185"/>
                  <a:gd name="T12" fmla="*/ 2147483647 w 488"/>
                  <a:gd name="T13" fmla="*/ 2147483647 h 1185"/>
                  <a:gd name="T14" fmla="*/ 2147483647 w 488"/>
                  <a:gd name="T15" fmla="*/ 2147483647 h 1185"/>
                  <a:gd name="T16" fmla="*/ 2147483647 w 488"/>
                  <a:gd name="T17" fmla="*/ 2147483647 h 1185"/>
                  <a:gd name="T18" fmla="*/ 2147483647 w 488"/>
                  <a:gd name="T19" fmla="*/ 2147483647 h 1185"/>
                  <a:gd name="T20" fmla="*/ 2147483647 w 488"/>
                  <a:gd name="T21" fmla="*/ 2147483647 h 1185"/>
                  <a:gd name="T22" fmla="*/ 2147483647 w 488"/>
                  <a:gd name="T23" fmla="*/ 2147483647 h 1185"/>
                  <a:gd name="T24" fmla="*/ 2147483647 w 488"/>
                  <a:gd name="T25" fmla="*/ 2147483647 h 1185"/>
                  <a:gd name="T26" fmla="*/ 2147483647 w 488"/>
                  <a:gd name="T27" fmla="*/ 2147483647 h 1185"/>
                  <a:gd name="T28" fmla="*/ 2147483647 w 488"/>
                  <a:gd name="T29" fmla="*/ 2147483647 h 1185"/>
                  <a:gd name="T30" fmla="*/ 2147483647 w 488"/>
                  <a:gd name="T31" fmla="*/ 2147483647 h 1185"/>
                  <a:gd name="T32" fmla="*/ 2147483647 w 488"/>
                  <a:gd name="T33" fmla="*/ 2147483647 h 1185"/>
                  <a:gd name="T34" fmla="*/ 2147483647 w 488"/>
                  <a:gd name="T35" fmla="*/ 2147483647 h 1185"/>
                  <a:gd name="T36" fmla="*/ 2147483647 w 488"/>
                  <a:gd name="T37" fmla="*/ 2147483647 h 1185"/>
                  <a:gd name="T38" fmla="*/ 2147483647 w 488"/>
                  <a:gd name="T39" fmla="*/ 2147483647 h 1185"/>
                  <a:gd name="T40" fmla="*/ 2147483647 w 488"/>
                  <a:gd name="T41" fmla="*/ 2147483647 h 1185"/>
                  <a:gd name="T42" fmla="*/ 2147483647 w 488"/>
                  <a:gd name="T43" fmla="*/ 2147483647 h 1185"/>
                  <a:gd name="T44" fmla="*/ 2147483647 w 488"/>
                  <a:gd name="T45" fmla="*/ 2147483647 h 1185"/>
                  <a:gd name="T46" fmla="*/ 2147483647 w 488"/>
                  <a:gd name="T47" fmla="*/ 2147483647 h 1185"/>
                  <a:gd name="T48" fmla="*/ 2147483647 w 488"/>
                  <a:gd name="T49" fmla="*/ 0 h 1185"/>
                  <a:gd name="T50" fmla="*/ 2147483647 w 488"/>
                  <a:gd name="T51" fmla="*/ 0 h 1185"/>
                  <a:gd name="T52" fmla="*/ 2147483647 w 488"/>
                  <a:gd name="T53" fmla="*/ 0 h 1185"/>
                  <a:gd name="T54" fmla="*/ 0 w 488"/>
                  <a:gd name="T55" fmla="*/ 2147483647 h 1185"/>
                  <a:gd name="T56" fmla="*/ 0 w 488"/>
                  <a:gd name="T57" fmla="*/ 2147483647 h 1185"/>
                  <a:gd name="T58" fmla="*/ 2147483647 w 488"/>
                  <a:gd name="T59" fmla="*/ 2147483647 h 1185"/>
                  <a:gd name="T60" fmla="*/ 2147483647 w 488"/>
                  <a:gd name="T61" fmla="*/ 2147483647 h 1185"/>
                  <a:gd name="T62" fmla="*/ 2147483647 w 488"/>
                  <a:gd name="T63" fmla="*/ 2147483647 h 1185"/>
                  <a:gd name="T64" fmla="*/ 2147483647 w 488"/>
                  <a:gd name="T65" fmla="*/ 2147483647 h 1185"/>
                  <a:gd name="T66" fmla="*/ 2147483647 w 488"/>
                  <a:gd name="T67" fmla="*/ 0 h 118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8"/>
                  <a:gd name="T103" fmla="*/ 0 h 1185"/>
                  <a:gd name="T104" fmla="*/ 488 w 488"/>
                  <a:gd name="T105" fmla="*/ 1185 h 118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8" h="1185">
                    <a:moveTo>
                      <a:pt x="66" y="841"/>
                    </a:moveTo>
                    <a:lnTo>
                      <a:pt x="66" y="841"/>
                    </a:lnTo>
                    <a:lnTo>
                      <a:pt x="421" y="841"/>
                    </a:lnTo>
                    <a:lnTo>
                      <a:pt x="421" y="1118"/>
                    </a:lnTo>
                    <a:lnTo>
                      <a:pt x="66" y="1118"/>
                    </a:lnTo>
                    <a:lnTo>
                      <a:pt x="66" y="841"/>
                    </a:lnTo>
                    <a:close/>
                    <a:moveTo>
                      <a:pt x="421" y="828"/>
                    </a:moveTo>
                    <a:lnTo>
                      <a:pt x="421" y="828"/>
                    </a:lnTo>
                    <a:lnTo>
                      <a:pt x="66" y="828"/>
                    </a:lnTo>
                    <a:lnTo>
                      <a:pt x="66" y="589"/>
                    </a:lnTo>
                    <a:lnTo>
                      <a:pt x="421" y="589"/>
                    </a:lnTo>
                    <a:lnTo>
                      <a:pt x="421" y="828"/>
                    </a:lnTo>
                    <a:close/>
                    <a:moveTo>
                      <a:pt x="66" y="346"/>
                    </a:moveTo>
                    <a:lnTo>
                      <a:pt x="66" y="346"/>
                    </a:lnTo>
                    <a:lnTo>
                      <a:pt x="421" y="346"/>
                    </a:lnTo>
                    <a:lnTo>
                      <a:pt x="421" y="576"/>
                    </a:lnTo>
                    <a:lnTo>
                      <a:pt x="66" y="576"/>
                    </a:lnTo>
                    <a:lnTo>
                      <a:pt x="66" y="346"/>
                    </a:lnTo>
                    <a:close/>
                    <a:moveTo>
                      <a:pt x="421" y="332"/>
                    </a:moveTo>
                    <a:lnTo>
                      <a:pt x="421" y="332"/>
                    </a:lnTo>
                    <a:lnTo>
                      <a:pt x="66" y="332"/>
                    </a:lnTo>
                    <a:lnTo>
                      <a:pt x="66" y="67"/>
                    </a:lnTo>
                    <a:lnTo>
                      <a:pt x="421" y="67"/>
                    </a:lnTo>
                    <a:lnTo>
                      <a:pt x="421" y="332"/>
                    </a:lnTo>
                    <a:close/>
                    <a:moveTo>
                      <a:pt x="455" y="0"/>
                    </a:moveTo>
                    <a:lnTo>
                      <a:pt x="455" y="0"/>
                    </a:lnTo>
                    <a:lnTo>
                      <a:pt x="33" y="0"/>
                    </a:lnTo>
                    <a:cubicBezTo>
                      <a:pt x="14" y="0"/>
                      <a:pt x="0" y="15"/>
                      <a:pt x="0" y="34"/>
                    </a:cubicBezTo>
                    <a:lnTo>
                      <a:pt x="0" y="1152"/>
                    </a:lnTo>
                    <a:cubicBezTo>
                      <a:pt x="0" y="1170"/>
                      <a:pt x="14" y="1185"/>
                      <a:pt x="33" y="1185"/>
                    </a:cubicBezTo>
                    <a:lnTo>
                      <a:pt x="455" y="1185"/>
                    </a:lnTo>
                    <a:cubicBezTo>
                      <a:pt x="473" y="1185"/>
                      <a:pt x="488" y="1170"/>
                      <a:pt x="488" y="1152"/>
                    </a:cubicBezTo>
                    <a:lnTo>
                      <a:pt x="488" y="34"/>
                    </a:lnTo>
                    <a:cubicBezTo>
                      <a:pt x="488" y="15"/>
                      <a:pt x="473" y="0"/>
                      <a:pt x="45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37"/>
              <p:cNvSpPr>
                <a:spLocks noEditPoints="1"/>
              </p:cNvSpPr>
              <p:nvPr/>
            </p:nvSpPr>
            <p:spPr bwMode="gray">
              <a:xfrm>
                <a:off x="1444625" y="2460626"/>
                <a:ext cx="119063" cy="63500"/>
              </a:xfrm>
              <a:custGeom>
                <a:avLst/>
                <a:gdLst>
                  <a:gd name="T0" fmla="*/ 2010577754 w 283"/>
                  <a:gd name="T1" fmla="*/ 2147483647 h 149"/>
                  <a:gd name="T2" fmla="*/ 2010577754 w 283"/>
                  <a:gd name="T3" fmla="*/ 2147483647 h 149"/>
                  <a:gd name="T4" fmla="*/ 2147483647 w 283"/>
                  <a:gd name="T5" fmla="*/ 2089955470 h 149"/>
                  <a:gd name="T6" fmla="*/ 2147483647 w 283"/>
                  <a:gd name="T7" fmla="*/ 2089955470 h 149"/>
                  <a:gd name="T8" fmla="*/ 2147483647 w 283"/>
                  <a:gd name="T9" fmla="*/ 2147483647 h 149"/>
                  <a:gd name="T10" fmla="*/ 2147483647 w 283"/>
                  <a:gd name="T11" fmla="*/ 2147483647 h 149"/>
                  <a:gd name="T12" fmla="*/ 2147483647 w 283"/>
                  <a:gd name="T13" fmla="*/ 2147483647 h 149"/>
                  <a:gd name="T14" fmla="*/ 2147483647 w 283"/>
                  <a:gd name="T15" fmla="*/ 2147483647 h 149"/>
                  <a:gd name="T16" fmla="*/ 2010577754 w 283"/>
                  <a:gd name="T17" fmla="*/ 2147483647 h 149"/>
                  <a:gd name="T18" fmla="*/ 2010577754 w 283"/>
                  <a:gd name="T19" fmla="*/ 2147483647 h 149"/>
                  <a:gd name="T20" fmla="*/ 2147483647 w 283"/>
                  <a:gd name="T21" fmla="*/ 2147483647 h 149"/>
                  <a:gd name="T22" fmla="*/ 2147483647 w 283"/>
                  <a:gd name="T23" fmla="*/ 2147483647 h 149"/>
                  <a:gd name="T24" fmla="*/ 2147483647 w 283"/>
                  <a:gd name="T25" fmla="*/ 2147483647 h 149"/>
                  <a:gd name="T26" fmla="*/ 2147483647 w 283"/>
                  <a:gd name="T27" fmla="*/ 2147483647 h 149"/>
                  <a:gd name="T28" fmla="*/ 2147483647 w 283"/>
                  <a:gd name="T29" fmla="*/ 2147483647 h 149"/>
                  <a:gd name="T30" fmla="*/ 2147483647 w 283"/>
                  <a:gd name="T31" fmla="*/ 0 h 149"/>
                  <a:gd name="T32" fmla="*/ 2147483647 w 283"/>
                  <a:gd name="T33" fmla="*/ 0 h 149"/>
                  <a:gd name="T34" fmla="*/ 0 w 283"/>
                  <a:gd name="T35" fmla="*/ 2147483647 h 149"/>
                  <a:gd name="T36" fmla="*/ 0 w 283"/>
                  <a:gd name="T37" fmla="*/ 2147483647 h 149"/>
                  <a:gd name="T38" fmla="*/ 2147483647 w 283"/>
                  <a:gd name="T39" fmla="*/ 2147483647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7" y="35"/>
                    </a:moveTo>
                    <a:lnTo>
                      <a:pt x="27" y="35"/>
                    </a:lnTo>
                    <a:cubicBezTo>
                      <a:pt x="27" y="30"/>
                      <a:pt x="29" y="27"/>
                      <a:pt x="30" y="27"/>
                    </a:cubicBezTo>
                    <a:lnTo>
                      <a:pt x="254" y="27"/>
                    </a:lnTo>
                    <a:cubicBezTo>
                      <a:pt x="254" y="27"/>
                      <a:pt x="257" y="30"/>
                      <a:pt x="257" y="35"/>
                    </a:cubicBezTo>
                    <a:lnTo>
                      <a:pt x="257" y="114"/>
                    </a:lnTo>
                    <a:cubicBezTo>
                      <a:pt x="257" y="119"/>
                      <a:pt x="255" y="122"/>
                      <a:pt x="254" y="123"/>
                    </a:cubicBezTo>
                    <a:lnTo>
                      <a:pt x="30" y="123"/>
                    </a:lnTo>
                    <a:cubicBezTo>
                      <a:pt x="29" y="122"/>
                      <a:pt x="27" y="119"/>
                      <a:pt x="27" y="114"/>
                    </a:cubicBezTo>
                    <a:lnTo>
                      <a:pt x="27" y="35"/>
                    </a:lnTo>
                    <a:close/>
                    <a:moveTo>
                      <a:pt x="30" y="149"/>
                    </a:moveTo>
                    <a:lnTo>
                      <a:pt x="30" y="149"/>
                    </a:lnTo>
                    <a:lnTo>
                      <a:pt x="254" y="149"/>
                    </a:lnTo>
                    <a:cubicBezTo>
                      <a:pt x="270" y="149"/>
                      <a:pt x="283" y="134"/>
                      <a:pt x="283" y="114"/>
                    </a:cubicBezTo>
                    <a:lnTo>
                      <a:pt x="283" y="35"/>
                    </a:lnTo>
                    <a:cubicBezTo>
                      <a:pt x="283" y="16"/>
                      <a:pt x="270" y="0"/>
                      <a:pt x="254" y="0"/>
                    </a:cubicBezTo>
                    <a:lnTo>
                      <a:pt x="30" y="0"/>
                    </a:lnTo>
                    <a:cubicBezTo>
                      <a:pt x="13" y="0"/>
                      <a:pt x="0" y="16"/>
                      <a:pt x="0" y="35"/>
                    </a:cubicBezTo>
                    <a:lnTo>
                      <a:pt x="0" y="114"/>
                    </a:lnTo>
                    <a:cubicBezTo>
                      <a:pt x="0" y="134"/>
                      <a:pt x="13" y="149"/>
                      <a:pt x="30" y="1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38"/>
              <p:cNvSpPr>
                <a:spLocks noEditPoints="1"/>
              </p:cNvSpPr>
              <p:nvPr/>
            </p:nvSpPr>
            <p:spPr bwMode="gray">
              <a:xfrm>
                <a:off x="1444625" y="2568576"/>
                <a:ext cx="119063" cy="63500"/>
              </a:xfrm>
              <a:custGeom>
                <a:avLst/>
                <a:gdLst>
                  <a:gd name="T0" fmla="*/ 2147483647 w 283"/>
                  <a:gd name="T1" fmla="*/ 2147483647 h 149"/>
                  <a:gd name="T2" fmla="*/ 2147483647 w 283"/>
                  <a:gd name="T3" fmla="*/ 2147483647 h 149"/>
                  <a:gd name="T4" fmla="*/ 2147483647 w 283"/>
                  <a:gd name="T5" fmla="*/ 2147483647 h 149"/>
                  <a:gd name="T6" fmla="*/ 2147483647 w 283"/>
                  <a:gd name="T7" fmla="*/ 2147483647 h 149"/>
                  <a:gd name="T8" fmla="*/ 2010577754 w 283"/>
                  <a:gd name="T9" fmla="*/ 2147483647 h 149"/>
                  <a:gd name="T10" fmla="*/ 2010577754 w 283"/>
                  <a:gd name="T11" fmla="*/ 2147483647 h 149"/>
                  <a:gd name="T12" fmla="*/ 2147483647 w 283"/>
                  <a:gd name="T13" fmla="*/ 2089955470 h 149"/>
                  <a:gd name="T14" fmla="*/ 2147483647 w 283"/>
                  <a:gd name="T15" fmla="*/ 2089955470 h 149"/>
                  <a:gd name="T16" fmla="*/ 2147483647 w 283"/>
                  <a:gd name="T17" fmla="*/ 2147483647 h 149"/>
                  <a:gd name="T18" fmla="*/ 2147483647 w 283"/>
                  <a:gd name="T19" fmla="*/ 2147483647 h 149"/>
                  <a:gd name="T20" fmla="*/ 2147483647 w 283"/>
                  <a:gd name="T21" fmla="*/ 0 h 149"/>
                  <a:gd name="T22" fmla="*/ 2147483647 w 283"/>
                  <a:gd name="T23" fmla="*/ 0 h 149"/>
                  <a:gd name="T24" fmla="*/ 2147483647 w 283"/>
                  <a:gd name="T25" fmla="*/ 0 h 149"/>
                  <a:gd name="T26" fmla="*/ 0 w 283"/>
                  <a:gd name="T27" fmla="*/ 2147483647 h 149"/>
                  <a:gd name="T28" fmla="*/ 0 w 283"/>
                  <a:gd name="T29" fmla="*/ 2147483647 h 149"/>
                  <a:gd name="T30" fmla="*/ 2147483647 w 283"/>
                  <a:gd name="T31" fmla="*/ 2147483647 h 149"/>
                  <a:gd name="T32" fmla="*/ 2147483647 w 283"/>
                  <a:gd name="T33" fmla="*/ 2147483647 h 149"/>
                  <a:gd name="T34" fmla="*/ 2147483647 w 283"/>
                  <a:gd name="T35" fmla="*/ 2147483647 h 149"/>
                  <a:gd name="T36" fmla="*/ 2147483647 w 283"/>
                  <a:gd name="T37" fmla="*/ 2147483647 h 149"/>
                  <a:gd name="T38" fmla="*/ 2147483647 w 283"/>
                  <a:gd name="T39" fmla="*/ 0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7" y="114"/>
                    </a:moveTo>
                    <a:lnTo>
                      <a:pt x="257" y="114"/>
                    </a:lnTo>
                    <a:cubicBezTo>
                      <a:pt x="257" y="119"/>
                      <a:pt x="255" y="122"/>
                      <a:pt x="254" y="123"/>
                    </a:cubicBezTo>
                    <a:lnTo>
                      <a:pt x="30" y="123"/>
                    </a:lnTo>
                    <a:cubicBezTo>
                      <a:pt x="29" y="122"/>
                      <a:pt x="27" y="119"/>
                      <a:pt x="27" y="114"/>
                    </a:cubicBezTo>
                    <a:lnTo>
                      <a:pt x="27" y="36"/>
                    </a:lnTo>
                    <a:cubicBezTo>
                      <a:pt x="27" y="30"/>
                      <a:pt x="29" y="27"/>
                      <a:pt x="30" y="27"/>
                    </a:cubicBezTo>
                    <a:lnTo>
                      <a:pt x="254" y="27"/>
                    </a:lnTo>
                    <a:cubicBezTo>
                      <a:pt x="254" y="27"/>
                      <a:pt x="257" y="30"/>
                      <a:pt x="257" y="36"/>
                    </a:cubicBezTo>
                    <a:lnTo>
                      <a:pt x="257" y="114"/>
                    </a:lnTo>
                    <a:close/>
                    <a:moveTo>
                      <a:pt x="254" y="0"/>
                    </a:moveTo>
                    <a:lnTo>
                      <a:pt x="254" y="0"/>
                    </a:lnTo>
                    <a:lnTo>
                      <a:pt x="30" y="0"/>
                    </a:lnTo>
                    <a:cubicBezTo>
                      <a:pt x="13" y="0"/>
                      <a:pt x="0" y="16"/>
                      <a:pt x="0" y="36"/>
                    </a:cubicBezTo>
                    <a:lnTo>
                      <a:pt x="0" y="114"/>
                    </a:lnTo>
                    <a:cubicBezTo>
                      <a:pt x="0" y="134"/>
                      <a:pt x="13" y="149"/>
                      <a:pt x="30" y="149"/>
                    </a:cubicBezTo>
                    <a:lnTo>
                      <a:pt x="254" y="149"/>
                    </a:lnTo>
                    <a:cubicBezTo>
                      <a:pt x="270" y="149"/>
                      <a:pt x="283" y="134"/>
                      <a:pt x="283" y="114"/>
                    </a:cubicBezTo>
                    <a:lnTo>
                      <a:pt x="283" y="36"/>
                    </a:lnTo>
                    <a:cubicBezTo>
                      <a:pt x="283" y="16"/>
                      <a:pt x="270" y="0"/>
                      <a:pt x="254"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39"/>
              <p:cNvSpPr>
                <a:spLocks noEditPoints="1"/>
              </p:cNvSpPr>
              <p:nvPr/>
            </p:nvSpPr>
            <p:spPr bwMode="gray">
              <a:xfrm>
                <a:off x="1444625" y="2670176"/>
                <a:ext cx="119063" cy="63500"/>
              </a:xfrm>
              <a:custGeom>
                <a:avLst/>
                <a:gdLst>
                  <a:gd name="T0" fmla="*/ 2010577754 w 283"/>
                  <a:gd name="T1" fmla="*/ 2147483647 h 149"/>
                  <a:gd name="T2" fmla="*/ 2010577754 w 283"/>
                  <a:gd name="T3" fmla="*/ 2147483647 h 149"/>
                  <a:gd name="T4" fmla="*/ 2147483647 w 283"/>
                  <a:gd name="T5" fmla="*/ 2089955470 h 149"/>
                  <a:gd name="T6" fmla="*/ 2147483647 w 283"/>
                  <a:gd name="T7" fmla="*/ 2089955470 h 149"/>
                  <a:gd name="T8" fmla="*/ 2147483647 w 283"/>
                  <a:gd name="T9" fmla="*/ 2147483647 h 149"/>
                  <a:gd name="T10" fmla="*/ 2147483647 w 283"/>
                  <a:gd name="T11" fmla="*/ 2147483647 h 149"/>
                  <a:gd name="T12" fmla="*/ 2147483647 w 283"/>
                  <a:gd name="T13" fmla="*/ 2147483647 h 149"/>
                  <a:gd name="T14" fmla="*/ 2147483647 w 283"/>
                  <a:gd name="T15" fmla="*/ 2147483647 h 149"/>
                  <a:gd name="T16" fmla="*/ 2010577754 w 283"/>
                  <a:gd name="T17" fmla="*/ 2147483647 h 149"/>
                  <a:gd name="T18" fmla="*/ 2010577754 w 283"/>
                  <a:gd name="T19" fmla="*/ 2147483647 h 149"/>
                  <a:gd name="T20" fmla="*/ 2147483647 w 283"/>
                  <a:gd name="T21" fmla="*/ 2147483647 h 149"/>
                  <a:gd name="T22" fmla="*/ 2147483647 w 283"/>
                  <a:gd name="T23" fmla="*/ 2147483647 h 149"/>
                  <a:gd name="T24" fmla="*/ 2147483647 w 283"/>
                  <a:gd name="T25" fmla="*/ 2147483647 h 149"/>
                  <a:gd name="T26" fmla="*/ 2147483647 w 283"/>
                  <a:gd name="T27" fmla="*/ 2147483647 h 149"/>
                  <a:gd name="T28" fmla="*/ 2147483647 w 283"/>
                  <a:gd name="T29" fmla="*/ 2147483647 h 149"/>
                  <a:gd name="T30" fmla="*/ 2147483647 w 283"/>
                  <a:gd name="T31" fmla="*/ 0 h 149"/>
                  <a:gd name="T32" fmla="*/ 2147483647 w 283"/>
                  <a:gd name="T33" fmla="*/ 0 h 149"/>
                  <a:gd name="T34" fmla="*/ 0 w 283"/>
                  <a:gd name="T35" fmla="*/ 2147483647 h 149"/>
                  <a:gd name="T36" fmla="*/ 0 w 283"/>
                  <a:gd name="T37" fmla="*/ 2147483647 h 149"/>
                  <a:gd name="T38" fmla="*/ 2147483647 w 283"/>
                  <a:gd name="T39" fmla="*/ 2147483647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7" y="35"/>
                    </a:moveTo>
                    <a:lnTo>
                      <a:pt x="27" y="35"/>
                    </a:lnTo>
                    <a:cubicBezTo>
                      <a:pt x="27" y="30"/>
                      <a:pt x="29" y="27"/>
                      <a:pt x="30" y="27"/>
                    </a:cubicBezTo>
                    <a:lnTo>
                      <a:pt x="254" y="27"/>
                    </a:lnTo>
                    <a:cubicBezTo>
                      <a:pt x="254" y="27"/>
                      <a:pt x="257" y="30"/>
                      <a:pt x="257" y="35"/>
                    </a:cubicBezTo>
                    <a:lnTo>
                      <a:pt x="257" y="114"/>
                    </a:lnTo>
                    <a:cubicBezTo>
                      <a:pt x="257" y="119"/>
                      <a:pt x="255" y="122"/>
                      <a:pt x="254" y="123"/>
                    </a:cubicBezTo>
                    <a:lnTo>
                      <a:pt x="30" y="123"/>
                    </a:lnTo>
                    <a:cubicBezTo>
                      <a:pt x="29" y="122"/>
                      <a:pt x="27" y="119"/>
                      <a:pt x="27" y="114"/>
                    </a:cubicBezTo>
                    <a:lnTo>
                      <a:pt x="27" y="35"/>
                    </a:lnTo>
                    <a:close/>
                    <a:moveTo>
                      <a:pt x="30" y="149"/>
                    </a:moveTo>
                    <a:lnTo>
                      <a:pt x="30" y="149"/>
                    </a:lnTo>
                    <a:lnTo>
                      <a:pt x="254" y="149"/>
                    </a:lnTo>
                    <a:cubicBezTo>
                      <a:pt x="270" y="149"/>
                      <a:pt x="283" y="134"/>
                      <a:pt x="283" y="114"/>
                    </a:cubicBezTo>
                    <a:lnTo>
                      <a:pt x="283" y="35"/>
                    </a:lnTo>
                    <a:cubicBezTo>
                      <a:pt x="283" y="16"/>
                      <a:pt x="270" y="0"/>
                      <a:pt x="254" y="0"/>
                    </a:cubicBezTo>
                    <a:lnTo>
                      <a:pt x="30" y="0"/>
                    </a:lnTo>
                    <a:cubicBezTo>
                      <a:pt x="13" y="0"/>
                      <a:pt x="0" y="16"/>
                      <a:pt x="0" y="35"/>
                    </a:cubicBezTo>
                    <a:lnTo>
                      <a:pt x="0" y="114"/>
                    </a:lnTo>
                    <a:cubicBezTo>
                      <a:pt x="0" y="134"/>
                      <a:pt x="13" y="149"/>
                      <a:pt x="30" y="1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40"/>
              <p:cNvSpPr>
                <a:spLocks noEditPoints="1"/>
              </p:cNvSpPr>
              <p:nvPr/>
            </p:nvSpPr>
            <p:spPr bwMode="gray">
              <a:xfrm>
                <a:off x="862013" y="2378076"/>
                <a:ext cx="500063" cy="555625"/>
              </a:xfrm>
              <a:custGeom>
                <a:avLst/>
                <a:gdLst>
                  <a:gd name="T0" fmla="*/ 2147483647 w 1191"/>
                  <a:gd name="T1" fmla="*/ 2147483647 h 1321"/>
                  <a:gd name="T2" fmla="*/ 2147483647 w 1191"/>
                  <a:gd name="T3" fmla="*/ 2147483647 h 1321"/>
                  <a:gd name="T4" fmla="*/ 2147483647 w 1191"/>
                  <a:gd name="T5" fmla="*/ 2147483647 h 1321"/>
                  <a:gd name="T6" fmla="*/ 2147483647 w 1191"/>
                  <a:gd name="T7" fmla="*/ 2147483647 h 1321"/>
                  <a:gd name="T8" fmla="*/ 2147483647 w 1191"/>
                  <a:gd name="T9" fmla="*/ 2147483647 h 1321"/>
                  <a:gd name="T10" fmla="*/ 2147483647 w 1191"/>
                  <a:gd name="T11" fmla="*/ 2147483647 h 1321"/>
                  <a:gd name="T12" fmla="*/ 2147483647 w 1191"/>
                  <a:gd name="T13" fmla="*/ 2147483647 h 1321"/>
                  <a:gd name="T14" fmla="*/ 2147483647 w 1191"/>
                  <a:gd name="T15" fmla="*/ 2147483647 h 1321"/>
                  <a:gd name="T16" fmla="*/ 2147483647 w 1191"/>
                  <a:gd name="T17" fmla="*/ 2147483647 h 1321"/>
                  <a:gd name="T18" fmla="*/ 2147483647 w 1191"/>
                  <a:gd name="T19" fmla="*/ 2147483647 h 1321"/>
                  <a:gd name="T20" fmla="*/ 2147483647 w 1191"/>
                  <a:gd name="T21" fmla="*/ 2147483647 h 1321"/>
                  <a:gd name="T22" fmla="*/ 2147483647 w 1191"/>
                  <a:gd name="T23" fmla="*/ 2147483647 h 1321"/>
                  <a:gd name="T24" fmla="*/ 2147483647 w 1191"/>
                  <a:gd name="T25" fmla="*/ 2147483647 h 1321"/>
                  <a:gd name="T26" fmla="*/ 2147483647 w 1191"/>
                  <a:gd name="T27" fmla="*/ 2147483647 h 1321"/>
                  <a:gd name="T28" fmla="*/ 2147483647 w 1191"/>
                  <a:gd name="T29" fmla="*/ 2147483647 h 1321"/>
                  <a:gd name="T30" fmla="*/ 2147483647 w 1191"/>
                  <a:gd name="T31" fmla="*/ 2147483647 h 1321"/>
                  <a:gd name="T32" fmla="*/ 2147483647 w 1191"/>
                  <a:gd name="T33" fmla="*/ 2147483647 h 1321"/>
                  <a:gd name="T34" fmla="*/ 2147483647 w 1191"/>
                  <a:gd name="T35" fmla="*/ 2147483647 h 1321"/>
                  <a:gd name="T36" fmla="*/ 2147483647 w 1191"/>
                  <a:gd name="T37" fmla="*/ 2147483647 h 1321"/>
                  <a:gd name="T38" fmla="*/ 2147483647 w 1191"/>
                  <a:gd name="T39" fmla="*/ 2147483647 h 1321"/>
                  <a:gd name="T40" fmla="*/ 2147483647 w 1191"/>
                  <a:gd name="T41" fmla="*/ 2147483647 h 1321"/>
                  <a:gd name="T42" fmla="*/ 2147483647 w 1191"/>
                  <a:gd name="T43" fmla="*/ 2147483647 h 1321"/>
                  <a:gd name="T44" fmla="*/ 2147483647 w 1191"/>
                  <a:gd name="T45" fmla="*/ 2147483647 h 1321"/>
                  <a:gd name="T46" fmla="*/ 2147483647 w 1191"/>
                  <a:gd name="T47" fmla="*/ 2147483647 h 1321"/>
                  <a:gd name="T48" fmla="*/ 2147483647 w 1191"/>
                  <a:gd name="T49" fmla="*/ 2147483647 h 1321"/>
                  <a:gd name="T50" fmla="*/ 2147483647 w 1191"/>
                  <a:gd name="T51" fmla="*/ 2147483647 h 1321"/>
                  <a:gd name="T52" fmla="*/ 2147483647 w 1191"/>
                  <a:gd name="T53" fmla="*/ 2147483647 h 1321"/>
                  <a:gd name="T54" fmla="*/ 2147483647 w 1191"/>
                  <a:gd name="T55" fmla="*/ 2147483647 h 1321"/>
                  <a:gd name="T56" fmla="*/ 2147483647 w 1191"/>
                  <a:gd name="T57" fmla="*/ 2147483647 h 1321"/>
                  <a:gd name="T58" fmla="*/ 2147483647 w 1191"/>
                  <a:gd name="T59" fmla="*/ 2147483647 h 1321"/>
                  <a:gd name="T60" fmla="*/ 2147483647 w 1191"/>
                  <a:gd name="T61" fmla="*/ 2147483647 h 1321"/>
                  <a:gd name="T62" fmla="*/ 2147483647 w 1191"/>
                  <a:gd name="T63" fmla="*/ 2147483647 h 1321"/>
                  <a:gd name="T64" fmla="*/ 2147483647 w 1191"/>
                  <a:gd name="T65" fmla="*/ 2147483647 h 1321"/>
                  <a:gd name="T66" fmla="*/ 2147483647 w 1191"/>
                  <a:gd name="T67" fmla="*/ 2147483647 h 1321"/>
                  <a:gd name="T68" fmla="*/ 2147483647 w 1191"/>
                  <a:gd name="T69" fmla="*/ 0 h 1321"/>
                  <a:gd name="T70" fmla="*/ 2147483647 w 1191"/>
                  <a:gd name="T71" fmla="*/ 2147483647 h 1321"/>
                  <a:gd name="T72" fmla="*/ 2147483647 w 1191"/>
                  <a:gd name="T73" fmla="*/ 2147483647 h 1321"/>
                  <a:gd name="T74" fmla="*/ 2147483647 w 1191"/>
                  <a:gd name="T75" fmla="*/ 2147483647 h 1321"/>
                  <a:gd name="T76" fmla="*/ 2147483647 w 1191"/>
                  <a:gd name="T77" fmla="*/ 2147483647 h 1321"/>
                  <a:gd name="T78" fmla="*/ 2147483647 w 1191"/>
                  <a:gd name="T79" fmla="*/ 2147483647 h 1321"/>
                  <a:gd name="T80" fmla="*/ 2147483647 w 1191"/>
                  <a:gd name="T81" fmla="*/ 2147483647 h 1321"/>
                  <a:gd name="T82" fmla="*/ 2147483647 w 1191"/>
                  <a:gd name="T83" fmla="*/ 2147483647 h 1321"/>
                  <a:gd name="T84" fmla="*/ 2147483647 w 1191"/>
                  <a:gd name="T85" fmla="*/ 2147483647 h 1321"/>
                  <a:gd name="T86" fmla="*/ 2147483647 w 1191"/>
                  <a:gd name="T87" fmla="*/ 2147483647 h 1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1"/>
                  <a:gd name="T133" fmla="*/ 0 h 1321"/>
                  <a:gd name="T134" fmla="*/ 1191 w 1191"/>
                  <a:gd name="T135" fmla="*/ 1321 h 1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1" h="1321">
                    <a:moveTo>
                      <a:pt x="371" y="1252"/>
                    </a:moveTo>
                    <a:lnTo>
                      <a:pt x="371" y="1252"/>
                    </a:lnTo>
                    <a:lnTo>
                      <a:pt x="371" y="973"/>
                    </a:lnTo>
                    <a:lnTo>
                      <a:pt x="625" y="950"/>
                    </a:lnTo>
                    <a:lnTo>
                      <a:pt x="625" y="1209"/>
                    </a:lnTo>
                    <a:lnTo>
                      <a:pt x="371" y="1252"/>
                    </a:lnTo>
                    <a:close/>
                    <a:moveTo>
                      <a:pt x="841" y="186"/>
                    </a:moveTo>
                    <a:lnTo>
                      <a:pt x="841" y="186"/>
                    </a:lnTo>
                    <a:lnTo>
                      <a:pt x="841" y="439"/>
                    </a:lnTo>
                    <a:lnTo>
                      <a:pt x="665" y="412"/>
                    </a:lnTo>
                    <a:lnTo>
                      <a:pt x="665" y="142"/>
                    </a:lnTo>
                    <a:lnTo>
                      <a:pt x="841" y="186"/>
                    </a:lnTo>
                    <a:close/>
                    <a:moveTo>
                      <a:pt x="1045" y="912"/>
                    </a:moveTo>
                    <a:lnTo>
                      <a:pt x="1045" y="912"/>
                    </a:lnTo>
                    <a:lnTo>
                      <a:pt x="1137" y="903"/>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0"/>
                    </a:moveTo>
                    <a:lnTo>
                      <a:pt x="841" y="930"/>
                    </a:lnTo>
                    <a:lnTo>
                      <a:pt x="841" y="1172"/>
                    </a:lnTo>
                    <a:lnTo>
                      <a:pt x="665" y="1202"/>
                    </a:lnTo>
                    <a:lnTo>
                      <a:pt x="665" y="946"/>
                    </a:lnTo>
                    <a:lnTo>
                      <a:pt x="841" y="930"/>
                    </a:lnTo>
                    <a:close/>
                    <a:moveTo>
                      <a:pt x="665" y="690"/>
                    </a:moveTo>
                    <a:lnTo>
                      <a:pt x="665" y="690"/>
                    </a:lnTo>
                    <a:lnTo>
                      <a:pt x="841" y="691"/>
                    </a:lnTo>
                    <a:lnTo>
                      <a:pt x="841" y="917"/>
                    </a:lnTo>
                    <a:lnTo>
                      <a:pt x="665" y="933"/>
                    </a:lnTo>
                    <a:lnTo>
                      <a:pt x="665" y="690"/>
                    </a:lnTo>
                    <a:close/>
                    <a:moveTo>
                      <a:pt x="371" y="689"/>
                    </a:moveTo>
                    <a:lnTo>
                      <a:pt x="371" y="689"/>
                    </a:lnTo>
                    <a:lnTo>
                      <a:pt x="625" y="690"/>
                    </a:lnTo>
                    <a:lnTo>
                      <a:pt x="625" y="937"/>
                    </a:lnTo>
                    <a:lnTo>
                      <a:pt x="371" y="960"/>
                    </a:lnTo>
                    <a:lnTo>
                      <a:pt x="371" y="689"/>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5"/>
                    </a:lnTo>
                    <a:lnTo>
                      <a:pt x="881" y="195"/>
                    </a:lnTo>
                    <a:lnTo>
                      <a:pt x="1005" y="226"/>
                    </a:lnTo>
                    <a:lnTo>
                      <a:pt x="1005" y="465"/>
                    </a:lnTo>
                    <a:close/>
                    <a:moveTo>
                      <a:pt x="1137" y="485"/>
                    </a:moveTo>
                    <a:lnTo>
                      <a:pt x="1137" y="485"/>
                    </a:lnTo>
                    <a:lnTo>
                      <a:pt x="1045" y="471"/>
                    </a:lnTo>
                    <a:lnTo>
                      <a:pt x="1045" y="236"/>
                    </a:lnTo>
                    <a:lnTo>
                      <a:pt x="1137" y="259"/>
                    </a:lnTo>
                    <a:lnTo>
                      <a:pt x="1137" y="485"/>
                    </a:lnTo>
                    <a:close/>
                    <a:moveTo>
                      <a:pt x="1045" y="679"/>
                    </a:moveTo>
                    <a:lnTo>
                      <a:pt x="1045" y="679"/>
                    </a:lnTo>
                    <a:lnTo>
                      <a:pt x="1045" y="484"/>
                    </a:lnTo>
                    <a:lnTo>
                      <a:pt x="1137" y="498"/>
                    </a:lnTo>
                    <a:lnTo>
                      <a:pt x="1137" y="679"/>
                    </a:lnTo>
                    <a:lnTo>
                      <a:pt x="1045" y="679"/>
                    </a:lnTo>
                    <a:close/>
                    <a:moveTo>
                      <a:pt x="1005" y="902"/>
                    </a:moveTo>
                    <a:lnTo>
                      <a:pt x="1005" y="902"/>
                    </a:lnTo>
                    <a:lnTo>
                      <a:pt x="881" y="913"/>
                    </a:lnTo>
                    <a:lnTo>
                      <a:pt x="881" y="691"/>
                    </a:lnTo>
                    <a:lnTo>
                      <a:pt x="1005" y="692"/>
                    </a:lnTo>
                    <a:lnTo>
                      <a:pt x="1005" y="902"/>
                    </a:lnTo>
                    <a:close/>
                    <a:moveTo>
                      <a:pt x="1045" y="692"/>
                    </a:moveTo>
                    <a:lnTo>
                      <a:pt x="1045" y="692"/>
                    </a:lnTo>
                    <a:lnTo>
                      <a:pt x="1137" y="693"/>
                    </a:lnTo>
                    <a:lnTo>
                      <a:pt x="1137" y="890"/>
                    </a:lnTo>
                    <a:lnTo>
                      <a:pt x="1045" y="899"/>
                    </a:lnTo>
                    <a:lnTo>
                      <a:pt x="1045" y="692"/>
                    </a:lnTo>
                    <a:close/>
                    <a:moveTo>
                      <a:pt x="625" y="420"/>
                    </a:moveTo>
                    <a:lnTo>
                      <a:pt x="625" y="420"/>
                    </a:lnTo>
                    <a:lnTo>
                      <a:pt x="625" y="677"/>
                    </a:lnTo>
                    <a:lnTo>
                      <a:pt x="371" y="675"/>
                    </a:lnTo>
                    <a:lnTo>
                      <a:pt x="371" y="381"/>
                    </a:lnTo>
                    <a:lnTo>
                      <a:pt x="625" y="420"/>
                    </a:lnTo>
                    <a:close/>
                    <a:moveTo>
                      <a:pt x="625" y="133"/>
                    </a:moveTo>
                    <a:lnTo>
                      <a:pt x="625" y="133"/>
                    </a:lnTo>
                    <a:lnTo>
                      <a:pt x="625" y="406"/>
                    </a:lnTo>
                    <a:lnTo>
                      <a:pt x="371" y="367"/>
                    </a:lnTo>
                    <a:lnTo>
                      <a:pt x="371" y="70"/>
                    </a:lnTo>
                    <a:lnTo>
                      <a:pt x="625" y="133"/>
                    </a:lnTo>
                    <a:close/>
                    <a:moveTo>
                      <a:pt x="1180" y="210"/>
                    </a:moveTo>
                    <a:lnTo>
                      <a:pt x="1180" y="210"/>
                    </a:lnTo>
                    <a:cubicBezTo>
                      <a:pt x="1176" y="203"/>
                      <a:pt x="1169" y="198"/>
                      <a:pt x="1160" y="196"/>
                    </a:cubicBezTo>
                    <a:lnTo>
                      <a:pt x="665" y="74"/>
                    </a:lnTo>
                    <a:lnTo>
                      <a:pt x="665" y="72"/>
                    </a:lnTo>
                    <a:lnTo>
                      <a:pt x="657" y="72"/>
                    </a:lnTo>
                    <a:lnTo>
                      <a:pt x="363" y="0"/>
                    </a:lnTo>
                    <a:lnTo>
                      <a:pt x="359" y="0"/>
                    </a:lnTo>
                    <a:lnTo>
                      <a:pt x="70" y="0"/>
                    </a:lnTo>
                    <a:cubicBezTo>
                      <a:pt x="52" y="0"/>
                      <a:pt x="37" y="14"/>
                      <a:pt x="37" y="33"/>
                    </a:cubicBezTo>
                    <a:lnTo>
                      <a:pt x="37" y="829"/>
                    </a:lnTo>
                    <a:cubicBezTo>
                      <a:pt x="15" y="841"/>
                      <a:pt x="0" y="863"/>
                      <a:pt x="0" y="890"/>
                    </a:cubicBezTo>
                    <a:cubicBezTo>
                      <a:pt x="0" y="928"/>
                      <a:pt x="32" y="959"/>
                      <a:pt x="70" y="959"/>
                    </a:cubicBezTo>
                    <a:cubicBezTo>
                      <a:pt x="108" y="959"/>
                      <a:pt x="139" y="928"/>
                      <a:pt x="139" y="890"/>
                    </a:cubicBezTo>
                    <a:cubicBezTo>
                      <a:pt x="139" y="863"/>
                      <a:pt x="125" y="841"/>
                      <a:pt x="104" y="829"/>
                    </a:cubicBezTo>
                    <a:lnTo>
                      <a:pt x="104" y="66"/>
                    </a:lnTo>
                    <a:lnTo>
                      <a:pt x="305" y="66"/>
                    </a:lnTo>
                    <a:cubicBezTo>
                      <a:pt x="305" y="67"/>
                      <a:pt x="305" y="68"/>
                      <a:pt x="305" y="69"/>
                    </a:cubicBezTo>
                    <a:lnTo>
                      <a:pt x="305" y="1252"/>
                    </a:lnTo>
                    <a:cubicBezTo>
                      <a:pt x="305" y="1253"/>
                      <a:pt x="305" y="1254"/>
                      <a:pt x="305" y="1254"/>
                    </a:cubicBezTo>
                    <a:lnTo>
                      <a:pt x="104" y="1254"/>
                    </a:lnTo>
                    <a:lnTo>
                      <a:pt x="104" y="1151"/>
                    </a:lnTo>
                    <a:cubicBezTo>
                      <a:pt x="125" y="1139"/>
                      <a:pt x="140" y="1116"/>
                      <a:pt x="140" y="1090"/>
                    </a:cubicBezTo>
                    <a:cubicBezTo>
                      <a:pt x="140" y="1052"/>
                      <a:pt x="109" y="1021"/>
                      <a:pt x="71" y="1021"/>
                    </a:cubicBezTo>
                    <a:cubicBezTo>
                      <a:pt x="32" y="1021"/>
                      <a:pt x="1" y="1052"/>
                      <a:pt x="1" y="1090"/>
                    </a:cubicBezTo>
                    <a:cubicBezTo>
                      <a:pt x="1" y="1116"/>
                      <a:pt x="16" y="1138"/>
                      <a:pt x="37" y="1150"/>
                    </a:cubicBezTo>
                    <a:lnTo>
                      <a:pt x="37" y="1288"/>
                    </a:lnTo>
                    <a:cubicBezTo>
                      <a:pt x="37" y="1306"/>
                      <a:pt x="52" y="1321"/>
                      <a:pt x="70" y="1321"/>
                    </a:cubicBezTo>
                    <a:lnTo>
                      <a:pt x="338" y="1321"/>
                    </a:lnTo>
                    <a:cubicBezTo>
                      <a:pt x="341" y="1321"/>
                      <a:pt x="344" y="1320"/>
                      <a:pt x="347" y="1320"/>
                    </a:cubicBezTo>
                    <a:cubicBezTo>
                      <a:pt x="351" y="1321"/>
                      <a:pt x="355" y="1321"/>
                      <a:pt x="359" y="1321"/>
                    </a:cubicBezTo>
                    <a:lnTo>
                      <a:pt x="362" y="1321"/>
                    </a:lnTo>
                    <a:lnTo>
                      <a:pt x="1158" y="1185"/>
                    </a:lnTo>
                    <a:cubicBezTo>
                      <a:pt x="1162" y="1184"/>
                      <a:pt x="1166" y="1183"/>
                      <a:pt x="1169" y="1181"/>
                    </a:cubicBezTo>
                    <a:cubicBezTo>
                      <a:pt x="1181" y="1179"/>
                      <a:pt x="1191" y="1168"/>
                      <a:pt x="1191" y="1155"/>
                    </a:cubicBezTo>
                    <a:lnTo>
                      <a:pt x="1191" y="231"/>
                    </a:lnTo>
                    <a:cubicBezTo>
                      <a:pt x="1191" y="222"/>
                      <a:pt x="1187" y="215"/>
                      <a:pt x="1180" y="21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41"/>
              <p:cNvSpPr>
                <a:spLocks noEditPoints="1"/>
              </p:cNvSpPr>
              <p:nvPr/>
            </p:nvSpPr>
            <p:spPr bwMode="gray">
              <a:xfrm>
                <a:off x="1039813" y="2449513"/>
                <a:ext cx="66675" cy="74613"/>
              </a:xfrm>
              <a:custGeom>
                <a:avLst/>
                <a:gdLst>
                  <a:gd name="T0" fmla="*/ 1990925145 w 159"/>
                  <a:gd name="T1" fmla="*/ 2147483647 h 180"/>
                  <a:gd name="T2" fmla="*/ 1990925145 w 159"/>
                  <a:gd name="T3" fmla="*/ 2147483647 h 180"/>
                  <a:gd name="T4" fmla="*/ 2064780497 w 159"/>
                  <a:gd name="T5" fmla="*/ 1923055151 h 180"/>
                  <a:gd name="T6" fmla="*/ 2147483647 w 159"/>
                  <a:gd name="T7" fmla="*/ 2147483647 h 180"/>
                  <a:gd name="T8" fmla="*/ 2147483647 w 159"/>
                  <a:gd name="T9" fmla="*/ 2147483647 h 180"/>
                  <a:gd name="T10" fmla="*/ 2147483647 w 159"/>
                  <a:gd name="T11" fmla="*/ 2147483647 h 180"/>
                  <a:gd name="T12" fmla="*/ 2147483647 w 159"/>
                  <a:gd name="T13" fmla="*/ 2147483647 h 180"/>
                  <a:gd name="T14" fmla="*/ 2138459727 w 159"/>
                  <a:gd name="T15" fmla="*/ 2147483647 h 180"/>
                  <a:gd name="T16" fmla="*/ 1990925145 w 159"/>
                  <a:gd name="T17" fmla="*/ 2147483647 h 180"/>
                  <a:gd name="T18" fmla="*/ 1990925145 w 159"/>
                  <a:gd name="T19" fmla="*/ 2147483647 h 180"/>
                  <a:gd name="T20" fmla="*/ 1990925145 w 159"/>
                  <a:gd name="T21" fmla="*/ 2147483647 h 180"/>
                  <a:gd name="T22" fmla="*/ 1990925145 w 159"/>
                  <a:gd name="T23" fmla="*/ 2147483647 h 180"/>
                  <a:gd name="T24" fmla="*/ 2147483647 w 159"/>
                  <a:gd name="T25" fmla="*/ 2147483647 h 180"/>
                  <a:gd name="T26" fmla="*/ 2147483647 w 159"/>
                  <a:gd name="T27" fmla="*/ 2147483647 h 180"/>
                  <a:gd name="T28" fmla="*/ 2147483647 w 159"/>
                  <a:gd name="T29" fmla="*/ 2147483647 h 180"/>
                  <a:gd name="T30" fmla="*/ 2147483647 w 159"/>
                  <a:gd name="T31" fmla="*/ 2147483647 h 180"/>
                  <a:gd name="T32" fmla="*/ 2147483647 w 159"/>
                  <a:gd name="T33" fmla="*/ 1851747921 h 180"/>
                  <a:gd name="T34" fmla="*/ 2138459727 w 159"/>
                  <a:gd name="T35" fmla="*/ 0 h 180"/>
                  <a:gd name="T36" fmla="*/ 1917245915 w 159"/>
                  <a:gd name="T37" fmla="*/ 0 h 180"/>
                  <a:gd name="T38" fmla="*/ 0 w 159"/>
                  <a:gd name="T39" fmla="*/ 2147483647 h 180"/>
                  <a:gd name="T40" fmla="*/ 0 w 159"/>
                  <a:gd name="T41" fmla="*/ 2147483647 h 180"/>
                  <a:gd name="T42" fmla="*/ 442427624 w 159"/>
                  <a:gd name="T43" fmla="*/ 2147483647 h 180"/>
                  <a:gd name="T44" fmla="*/ 1990925145 w 159"/>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9"/>
                  <a:gd name="T70" fmla="*/ 0 h 180"/>
                  <a:gd name="T71" fmla="*/ 159 w 159"/>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9" h="180">
                    <a:moveTo>
                      <a:pt x="27" y="37"/>
                    </a:moveTo>
                    <a:lnTo>
                      <a:pt x="27" y="37"/>
                    </a:lnTo>
                    <a:cubicBezTo>
                      <a:pt x="27" y="32"/>
                      <a:pt x="28" y="29"/>
                      <a:pt x="28" y="27"/>
                    </a:cubicBezTo>
                    <a:lnTo>
                      <a:pt x="128" y="52"/>
                    </a:lnTo>
                    <a:cubicBezTo>
                      <a:pt x="129" y="53"/>
                      <a:pt x="132" y="56"/>
                      <a:pt x="132" y="62"/>
                    </a:cubicBezTo>
                    <a:lnTo>
                      <a:pt x="132" y="145"/>
                    </a:lnTo>
                    <a:cubicBezTo>
                      <a:pt x="132" y="149"/>
                      <a:pt x="131" y="152"/>
                      <a:pt x="130" y="153"/>
                    </a:cubicBezTo>
                    <a:lnTo>
                      <a:pt x="29" y="141"/>
                    </a:lnTo>
                    <a:cubicBezTo>
                      <a:pt x="28" y="140"/>
                      <a:pt x="27" y="136"/>
                      <a:pt x="27" y="130"/>
                    </a:cubicBezTo>
                    <a:lnTo>
                      <a:pt x="27" y="37"/>
                    </a:lnTo>
                    <a:close/>
                    <a:moveTo>
                      <a:pt x="27" y="168"/>
                    </a:moveTo>
                    <a:lnTo>
                      <a:pt x="27" y="168"/>
                    </a:lnTo>
                    <a:lnTo>
                      <a:pt x="131" y="180"/>
                    </a:lnTo>
                    <a:lnTo>
                      <a:pt x="132" y="180"/>
                    </a:lnTo>
                    <a:cubicBezTo>
                      <a:pt x="147" y="179"/>
                      <a:pt x="159" y="164"/>
                      <a:pt x="159" y="145"/>
                    </a:cubicBezTo>
                    <a:lnTo>
                      <a:pt x="159" y="62"/>
                    </a:lnTo>
                    <a:cubicBezTo>
                      <a:pt x="159" y="43"/>
                      <a:pt x="148" y="28"/>
                      <a:pt x="135" y="26"/>
                    </a:cubicBezTo>
                    <a:lnTo>
                      <a:pt x="29" y="0"/>
                    </a:lnTo>
                    <a:lnTo>
                      <a:pt x="26" y="0"/>
                    </a:lnTo>
                    <a:cubicBezTo>
                      <a:pt x="11" y="0"/>
                      <a:pt x="0" y="15"/>
                      <a:pt x="0" y="37"/>
                    </a:cubicBezTo>
                    <a:lnTo>
                      <a:pt x="0" y="130"/>
                    </a:lnTo>
                    <a:cubicBezTo>
                      <a:pt x="0" y="139"/>
                      <a:pt x="2" y="147"/>
                      <a:pt x="6" y="154"/>
                    </a:cubicBezTo>
                    <a:cubicBezTo>
                      <a:pt x="10" y="163"/>
                      <a:pt x="18" y="168"/>
                      <a:pt x="27" y="16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42"/>
              <p:cNvSpPr>
                <a:spLocks noEditPoints="1"/>
              </p:cNvSpPr>
              <p:nvPr/>
            </p:nvSpPr>
            <p:spPr bwMode="gray">
              <a:xfrm>
                <a:off x="1152525" y="2476501"/>
                <a:ext cx="55563" cy="65088"/>
              </a:xfrm>
              <a:custGeom>
                <a:avLst/>
                <a:gdLst>
                  <a:gd name="T0" fmla="*/ 1983926116 w 131"/>
                  <a:gd name="T1" fmla="*/ 2147483647 h 154"/>
                  <a:gd name="T2" fmla="*/ 1983926116 w 131"/>
                  <a:gd name="T3" fmla="*/ 2147483647 h 154"/>
                  <a:gd name="T4" fmla="*/ 2060203511 w 131"/>
                  <a:gd name="T5" fmla="*/ 2038553624 h 154"/>
                  <a:gd name="T6" fmla="*/ 2147483647 w 131"/>
                  <a:gd name="T7" fmla="*/ 2147483647 h 154"/>
                  <a:gd name="T8" fmla="*/ 2147483647 w 131"/>
                  <a:gd name="T9" fmla="*/ 2147483647 h 154"/>
                  <a:gd name="T10" fmla="*/ 2147483647 w 131"/>
                  <a:gd name="T11" fmla="*/ 2147483647 h 154"/>
                  <a:gd name="T12" fmla="*/ 2147483647 w 131"/>
                  <a:gd name="T13" fmla="*/ 2147483647 h 154"/>
                  <a:gd name="T14" fmla="*/ 2147483647 w 131"/>
                  <a:gd name="T15" fmla="*/ 2147483647 h 154"/>
                  <a:gd name="T16" fmla="*/ 2147483647 w 131"/>
                  <a:gd name="T17" fmla="*/ 2147483647 h 154"/>
                  <a:gd name="T18" fmla="*/ 2136480482 w 131"/>
                  <a:gd name="T19" fmla="*/ 2147483647 h 154"/>
                  <a:gd name="T20" fmla="*/ 1983926116 w 131"/>
                  <a:gd name="T21" fmla="*/ 2147483647 h 154"/>
                  <a:gd name="T22" fmla="*/ 1983926116 w 131"/>
                  <a:gd name="T23" fmla="*/ 2147483647 h 154"/>
                  <a:gd name="T24" fmla="*/ 381565966 w 131"/>
                  <a:gd name="T25" fmla="*/ 2147483647 h 154"/>
                  <a:gd name="T26" fmla="*/ 381565966 w 131"/>
                  <a:gd name="T27" fmla="*/ 2147483647 h 154"/>
                  <a:gd name="T28" fmla="*/ 1907649145 w 131"/>
                  <a:gd name="T29" fmla="*/ 2147483647 h 154"/>
                  <a:gd name="T30" fmla="*/ 2147483647 w 131"/>
                  <a:gd name="T31" fmla="*/ 2147483647 h 154"/>
                  <a:gd name="T32" fmla="*/ 2147483647 w 131"/>
                  <a:gd name="T33" fmla="*/ 2147483647 h 154"/>
                  <a:gd name="T34" fmla="*/ 2147483647 w 131"/>
                  <a:gd name="T35" fmla="*/ 2147483647 h 154"/>
                  <a:gd name="T36" fmla="*/ 2147483647 w 131"/>
                  <a:gd name="T37" fmla="*/ 2147483647 h 154"/>
                  <a:gd name="T38" fmla="*/ 2147483647 w 131"/>
                  <a:gd name="T39" fmla="*/ 1812047807 h 154"/>
                  <a:gd name="T40" fmla="*/ 2147483647 w 131"/>
                  <a:gd name="T41" fmla="*/ 0 h 154"/>
                  <a:gd name="T42" fmla="*/ 1983926116 w 131"/>
                  <a:gd name="T43" fmla="*/ 0 h 154"/>
                  <a:gd name="T44" fmla="*/ 0 w 131"/>
                  <a:gd name="T45" fmla="*/ 2147483647 h 154"/>
                  <a:gd name="T46" fmla="*/ 0 w 131"/>
                  <a:gd name="T47" fmla="*/ 2147483647 h 154"/>
                  <a:gd name="T48" fmla="*/ 381565966 w 131"/>
                  <a:gd name="T49" fmla="*/ 2147483647 h 1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1"/>
                  <a:gd name="T76" fmla="*/ 0 h 154"/>
                  <a:gd name="T77" fmla="*/ 131 w 131"/>
                  <a:gd name="T78" fmla="*/ 154 h 1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1" h="154">
                    <a:moveTo>
                      <a:pt x="26" y="35"/>
                    </a:moveTo>
                    <a:lnTo>
                      <a:pt x="26" y="35"/>
                    </a:lnTo>
                    <a:cubicBezTo>
                      <a:pt x="26" y="31"/>
                      <a:pt x="27" y="29"/>
                      <a:pt x="27" y="27"/>
                    </a:cubicBezTo>
                    <a:lnTo>
                      <a:pt x="100" y="49"/>
                    </a:lnTo>
                    <a:lnTo>
                      <a:pt x="101" y="50"/>
                    </a:lnTo>
                    <a:cubicBezTo>
                      <a:pt x="102" y="50"/>
                      <a:pt x="104" y="53"/>
                      <a:pt x="104" y="57"/>
                    </a:cubicBezTo>
                    <a:lnTo>
                      <a:pt x="104" y="121"/>
                    </a:lnTo>
                    <a:cubicBezTo>
                      <a:pt x="104" y="124"/>
                      <a:pt x="103" y="126"/>
                      <a:pt x="103" y="127"/>
                    </a:cubicBezTo>
                    <a:lnTo>
                      <a:pt x="29" y="116"/>
                    </a:lnTo>
                    <a:lnTo>
                      <a:pt x="28" y="116"/>
                    </a:lnTo>
                    <a:cubicBezTo>
                      <a:pt x="27" y="115"/>
                      <a:pt x="26" y="112"/>
                      <a:pt x="26" y="107"/>
                    </a:cubicBezTo>
                    <a:lnTo>
                      <a:pt x="26" y="35"/>
                    </a:lnTo>
                    <a:close/>
                    <a:moveTo>
                      <a:pt x="5" y="130"/>
                    </a:moveTo>
                    <a:lnTo>
                      <a:pt x="5" y="130"/>
                    </a:lnTo>
                    <a:cubicBezTo>
                      <a:pt x="10" y="137"/>
                      <a:pt x="16" y="142"/>
                      <a:pt x="25" y="143"/>
                    </a:cubicBezTo>
                    <a:lnTo>
                      <a:pt x="103" y="154"/>
                    </a:lnTo>
                    <a:lnTo>
                      <a:pt x="105" y="154"/>
                    </a:lnTo>
                    <a:cubicBezTo>
                      <a:pt x="119" y="153"/>
                      <a:pt x="131" y="139"/>
                      <a:pt x="131" y="121"/>
                    </a:cubicBezTo>
                    <a:lnTo>
                      <a:pt x="131" y="57"/>
                    </a:lnTo>
                    <a:cubicBezTo>
                      <a:pt x="131" y="40"/>
                      <a:pt x="121" y="26"/>
                      <a:pt x="107" y="24"/>
                    </a:cubicBezTo>
                    <a:lnTo>
                      <a:pt x="31" y="0"/>
                    </a:lnTo>
                    <a:lnTo>
                      <a:pt x="26" y="0"/>
                    </a:lnTo>
                    <a:cubicBezTo>
                      <a:pt x="10" y="0"/>
                      <a:pt x="0" y="14"/>
                      <a:pt x="0" y="35"/>
                    </a:cubicBezTo>
                    <a:lnTo>
                      <a:pt x="0" y="107"/>
                    </a:lnTo>
                    <a:cubicBezTo>
                      <a:pt x="0" y="115"/>
                      <a:pt x="2" y="124"/>
                      <a:pt x="5" y="13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43"/>
              <p:cNvSpPr>
                <a:spLocks noEditPoints="1"/>
              </p:cNvSpPr>
              <p:nvPr/>
            </p:nvSpPr>
            <p:spPr bwMode="gray">
              <a:xfrm>
                <a:off x="1039813" y="2566988"/>
                <a:ext cx="66675" cy="71438"/>
              </a:xfrm>
              <a:custGeom>
                <a:avLst/>
                <a:gdLst>
                  <a:gd name="T0" fmla="*/ 1990925145 w 159"/>
                  <a:gd name="T1" fmla="*/ 2147483647 h 169"/>
                  <a:gd name="T2" fmla="*/ 1990925145 w 159"/>
                  <a:gd name="T3" fmla="*/ 2147483647 h 169"/>
                  <a:gd name="T4" fmla="*/ 2138459727 w 159"/>
                  <a:gd name="T5" fmla="*/ 2039318182 h 169"/>
                  <a:gd name="T6" fmla="*/ 2147483647 w 159"/>
                  <a:gd name="T7" fmla="*/ 2147483647 h 169"/>
                  <a:gd name="T8" fmla="*/ 2147483647 w 159"/>
                  <a:gd name="T9" fmla="*/ 2147483647 h 169"/>
                  <a:gd name="T10" fmla="*/ 2147483647 w 159"/>
                  <a:gd name="T11" fmla="*/ 2147483647 h 169"/>
                  <a:gd name="T12" fmla="*/ 2147483647 w 159"/>
                  <a:gd name="T13" fmla="*/ 2147483647 h 169"/>
                  <a:gd name="T14" fmla="*/ 2138459727 w 159"/>
                  <a:gd name="T15" fmla="*/ 2147483647 h 169"/>
                  <a:gd name="T16" fmla="*/ 1990925145 w 159"/>
                  <a:gd name="T17" fmla="*/ 2147483647 h 169"/>
                  <a:gd name="T18" fmla="*/ 1990925145 w 159"/>
                  <a:gd name="T19" fmla="*/ 2147483647 h 169"/>
                  <a:gd name="T20" fmla="*/ 1990925145 w 159"/>
                  <a:gd name="T21" fmla="*/ 2147483647 h 169"/>
                  <a:gd name="T22" fmla="*/ 1990925145 w 159"/>
                  <a:gd name="T23" fmla="*/ 2147483647 h 169"/>
                  <a:gd name="T24" fmla="*/ 2147483647 w 159"/>
                  <a:gd name="T25" fmla="*/ 2147483647 h 169"/>
                  <a:gd name="T26" fmla="*/ 2147483647 w 159"/>
                  <a:gd name="T27" fmla="*/ 2147483647 h 169"/>
                  <a:gd name="T28" fmla="*/ 2147483647 w 159"/>
                  <a:gd name="T29" fmla="*/ 2147483647 h 169"/>
                  <a:gd name="T30" fmla="*/ 2147483647 w 159"/>
                  <a:gd name="T31" fmla="*/ 755296220 h 169"/>
                  <a:gd name="T32" fmla="*/ 2138459727 w 159"/>
                  <a:gd name="T33" fmla="*/ 0 h 169"/>
                  <a:gd name="T34" fmla="*/ 1917245915 w 159"/>
                  <a:gd name="T35" fmla="*/ 0 h 169"/>
                  <a:gd name="T36" fmla="*/ 0 w 159"/>
                  <a:gd name="T37" fmla="*/ 2147483647 h 169"/>
                  <a:gd name="T38" fmla="*/ 0 w 159"/>
                  <a:gd name="T39" fmla="*/ 2147483647 h 169"/>
                  <a:gd name="T40" fmla="*/ 1990925145 w 159"/>
                  <a:gd name="T41" fmla="*/ 2147483647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9"/>
                  <a:gd name="T64" fmla="*/ 0 h 169"/>
                  <a:gd name="T65" fmla="*/ 159 w 159"/>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9" h="169">
                    <a:moveTo>
                      <a:pt x="27" y="38"/>
                    </a:moveTo>
                    <a:lnTo>
                      <a:pt x="27" y="38"/>
                    </a:lnTo>
                    <a:cubicBezTo>
                      <a:pt x="27" y="33"/>
                      <a:pt x="28" y="29"/>
                      <a:pt x="29" y="27"/>
                    </a:cubicBezTo>
                    <a:lnTo>
                      <a:pt x="129" y="36"/>
                    </a:lnTo>
                    <a:cubicBezTo>
                      <a:pt x="130" y="37"/>
                      <a:pt x="132" y="41"/>
                      <a:pt x="132" y="46"/>
                    </a:cubicBezTo>
                    <a:lnTo>
                      <a:pt x="132" y="133"/>
                    </a:lnTo>
                    <a:cubicBezTo>
                      <a:pt x="132" y="137"/>
                      <a:pt x="130" y="140"/>
                      <a:pt x="129" y="141"/>
                    </a:cubicBezTo>
                    <a:lnTo>
                      <a:pt x="29" y="142"/>
                    </a:lnTo>
                    <a:cubicBezTo>
                      <a:pt x="28" y="140"/>
                      <a:pt x="27" y="136"/>
                      <a:pt x="27" y="130"/>
                    </a:cubicBezTo>
                    <a:lnTo>
                      <a:pt x="27" y="38"/>
                    </a:lnTo>
                    <a:close/>
                    <a:moveTo>
                      <a:pt x="27" y="169"/>
                    </a:moveTo>
                    <a:lnTo>
                      <a:pt x="27" y="169"/>
                    </a:lnTo>
                    <a:lnTo>
                      <a:pt x="132" y="168"/>
                    </a:lnTo>
                    <a:cubicBezTo>
                      <a:pt x="147" y="167"/>
                      <a:pt x="159" y="152"/>
                      <a:pt x="159" y="133"/>
                    </a:cubicBezTo>
                    <a:lnTo>
                      <a:pt x="159" y="46"/>
                    </a:lnTo>
                    <a:cubicBezTo>
                      <a:pt x="159" y="27"/>
                      <a:pt x="148" y="12"/>
                      <a:pt x="132" y="10"/>
                    </a:cubicBezTo>
                    <a:lnTo>
                      <a:pt x="29" y="0"/>
                    </a:lnTo>
                    <a:lnTo>
                      <a:pt x="26" y="0"/>
                    </a:lnTo>
                    <a:cubicBezTo>
                      <a:pt x="11" y="0"/>
                      <a:pt x="0" y="16"/>
                      <a:pt x="0" y="38"/>
                    </a:cubicBezTo>
                    <a:lnTo>
                      <a:pt x="0" y="130"/>
                    </a:lnTo>
                    <a:cubicBezTo>
                      <a:pt x="0" y="152"/>
                      <a:pt x="11" y="169"/>
                      <a:pt x="27" y="16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44"/>
              <p:cNvSpPr>
                <a:spLocks noEditPoints="1"/>
              </p:cNvSpPr>
              <p:nvPr/>
            </p:nvSpPr>
            <p:spPr bwMode="gray">
              <a:xfrm>
                <a:off x="1152525" y="2579688"/>
                <a:ext cx="55563" cy="61913"/>
              </a:xfrm>
              <a:custGeom>
                <a:avLst/>
                <a:gdLst>
                  <a:gd name="T0" fmla="*/ 1983926116 w 131"/>
                  <a:gd name="T1" fmla="*/ 2147483647 h 147"/>
                  <a:gd name="T2" fmla="*/ 1983926116 w 131"/>
                  <a:gd name="T3" fmla="*/ 2147483647 h 147"/>
                  <a:gd name="T4" fmla="*/ 2060203511 w 131"/>
                  <a:gd name="T5" fmla="*/ 2017278427 h 147"/>
                  <a:gd name="T6" fmla="*/ 2147483647 w 131"/>
                  <a:gd name="T7" fmla="*/ 2147483647 h 147"/>
                  <a:gd name="T8" fmla="*/ 2147483647 w 131"/>
                  <a:gd name="T9" fmla="*/ 2147483647 h 147"/>
                  <a:gd name="T10" fmla="*/ 2147483647 w 131"/>
                  <a:gd name="T11" fmla="*/ 2147483647 h 147"/>
                  <a:gd name="T12" fmla="*/ 2147483647 w 131"/>
                  <a:gd name="T13" fmla="*/ 2147483647 h 147"/>
                  <a:gd name="T14" fmla="*/ 2136480482 w 131"/>
                  <a:gd name="T15" fmla="*/ 2147483647 h 147"/>
                  <a:gd name="T16" fmla="*/ 1983926116 w 131"/>
                  <a:gd name="T17" fmla="*/ 2147483647 h 147"/>
                  <a:gd name="T18" fmla="*/ 1983926116 w 131"/>
                  <a:gd name="T19" fmla="*/ 2147483647 h 147"/>
                  <a:gd name="T20" fmla="*/ 1983926116 w 131"/>
                  <a:gd name="T21" fmla="*/ 2147483647 h 147"/>
                  <a:gd name="T22" fmla="*/ 1983926116 w 131"/>
                  <a:gd name="T23" fmla="*/ 2147483647 h 147"/>
                  <a:gd name="T24" fmla="*/ 2147483647 w 131"/>
                  <a:gd name="T25" fmla="*/ 2147483647 h 147"/>
                  <a:gd name="T26" fmla="*/ 2147483647 w 131"/>
                  <a:gd name="T27" fmla="*/ 2147483647 h 147"/>
                  <a:gd name="T28" fmla="*/ 2147483647 w 131"/>
                  <a:gd name="T29" fmla="*/ 2147483647 h 147"/>
                  <a:gd name="T30" fmla="*/ 2147483647 w 131"/>
                  <a:gd name="T31" fmla="*/ 971209857 h 147"/>
                  <a:gd name="T32" fmla="*/ 2136480482 w 131"/>
                  <a:gd name="T33" fmla="*/ 0 h 147"/>
                  <a:gd name="T34" fmla="*/ 1983926116 w 131"/>
                  <a:gd name="T35" fmla="*/ 0 h 147"/>
                  <a:gd name="T36" fmla="*/ 0 w 131"/>
                  <a:gd name="T37" fmla="*/ 2147483647 h 147"/>
                  <a:gd name="T38" fmla="*/ 0 w 131"/>
                  <a:gd name="T39" fmla="*/ 2147483647 h 147"/>
                  <a:gd name="T40" fmla="*/ 1983926116 w 131"/>
                  <a:gd name="T41" fmla="*/ 2147483647 h 1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1"/>
                  <a:gd name="T64" fmla="*/ 0 h 147"/>
                  <a:gd name="T65" fmla="*/ 131 w 131"/>
                  <a:gd name="T66" fmla="*/ 147 h 1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1" h="147">
                    <a:moveTo>
                      <a:pt x="26" y="34"/>
                    </a:moveTo>
                    <a:lnTo>
                      <a:pt x="26" y="34"/>
                    </a:lnTo>
                    <a:cubicBezTo>
                      <a:pt x="26" y="31"/>
                      <a:pt x="27" y="28"/>
                      <a:pt x="27" y="27"/>
                    </a:cubicBezTo>
                    <a:lnTo>
                      <a:pt x="102" y="39"/>
                    </a:lnTo>
                    <a:cubicBezTo>
                      <a:pt x="102" y="40"/>
                      <a:pt x="104" y="42"/>
                      <a:pt x="104" y="46"/>
                    </a:cubicBezTo>
                    <a:lnTo>
                      <a:pt x="104" y="114"/>
                    </a:lnTo>
                    <a:cubicBezTo>
                      <a:pt x="104" y="117"/>
                      <a:pt x="103" y="119"/>
                      <a:pt x="104" y="120"/>
                    </a:cubicBezTo>
                    <a:lnTo>
                      <a:pt x="28" y="120"/>
                    </a:lnTo>
                    <a:cubicBezTo>
                      <a:pt x="27" y="119"/>
                      <a:pt x="26" y="116"/>
                      <a:pt x="26" y="112"/>
                    </a:cubicBezTo>
                    <a:lnTo>
                      <a:pt x="26" y="34"/>
                    </a:lnTo>
                    <a:close/>
                    <a:moveTo>
                      <a:pt x="26" y="147"/>
                    </a:moveTo>
                    <a:lnTo>
                      <a:pt x="26" y="147"/>
                    </a:lnTo>
                    <a:lnTo>
                      <a:pt x="104" y="146"/>
                    </a:lnTo>
                    <a:cubicBezTo>
                      <a:pt x="119" y="145"/>
                      <a:pt x="131" y="131"/>
                      <a:pt x="131" y="114"/>
                    </a:cubicBezTo>
                    <a:lnTo>
                      <a:pt x="131" y="46"/>
                    </a:lnTo>
                    <a:cubicBezTo>
                      <a:pt x="131" y="29"/>
                      <a:pt x="120" y="15"/>
                      <a:pt x="106" y="13"/>
                    </a:cubicBezTo>
                    <a:lnTo>
                      <a:pt x="28" y="0"/>
                    </a:lnTo>
                    <a:lnTo>
                      <a:pt x="26" y="0"/>
                    </a:lnTo>
                    <a:cubicBezTo>
                      <a:pt x="11" y="0"/>
                      <a:pt x="0" y="15"/>
                      <a:pt x="0" y="34"/>
                    </a:cubicBezTo>
                    <a:lnTo>
                      <a:pt x="0" y="112"/>
                    </a:lnTo>
                    <a:cubicBezTo>
                      <a:pt x="0" y="132"/>
                      <a:pt x="11" y="147"/>
                      <a:pt x="26" y="14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45"/>
              <p:cNvSpPr>
                <a:spLocks noEditPoints="1"/>
              </p:cNvSpPr>
              <p:nvPr/>
            </p:nvSpPr>
            <p:spPr bwMode="gray">
              <a:xfrm>
                <a:off x="1039813" y="2689226"/>
                <a:ext cx="66675" cy="71438"/>
              </a:xfrm>
              <a:custGeom>
                <a:avLst/>
                <a:gdLst>
                  <a:gd name="T0" fmla="*/ 2147483647 w 159"/>
                  <a:gd name="T1" fmla="*/ 2147483647 h 169"/>
                  <a:gd name="T2" fmla="*/ 2147483647 w 159"/>
                  <a:gd name="T3" fmla="*/ 2147483647 h 169"/>
                  <a:gd name="T4" fmla="*/ 2147483647 w 159"/>
                  <a:gd name="T5" fmla="*/ 2147483647 h 169"/>
                  <a:gd name="T6" fmla="*/ 2138459727 w 159"/>
                  <a:gd name="T7" fmla="*/ 2147483647 h 169"/>
                  <a:gd name="T8" fmla="*/ 1990925145 w 159"/>
                  <a:gd name="T9" fmla="*/ 2147483647 h 169"/>
                  <a:gd name="T10" fmla="*/ 1990925145 w 159"/>
                  <a:gd name="T11" fmla="*/ 2147483647 h 169"/>
                  <a:gd name="T12" fmla="*/ 2138459727 w 159"/>
                  <a:gd name="T13" fmla="*/ 2039318182 h 169"/>
                  <a:gd name="T14" fmla="*/ 2147483647 w 159"/>
                  <a:gd name="T15" fmla="*/ 2147483647 h 169"/>
                  <a:gd name="T16" fmla="*/ 2147483647 w 159"/>
                  <a:gd name="T17" fmla="*/ 2147483647 h 169"/>
                  <a:gd name="T18" fmla="*/ 2147483647 w 159"/>
                  <a:gd name="T19" fmla="*/ 2147483647 h 169"/>
                  <a:gd name="T20" fmla="*/ 2147483647 w 159"/>
                  <a:gd name="T21" fmla="*/ 226570901 h 169"/>
                  <a:gd name="T22" fmla="*/ 2147483647 w 159"/>
                  <a:gd name="T23" fmla="*/ 226570901 h 169"/>
                  <a:gd name="T24" fmla="*/ 2064780497 w 159"/>
                  <a:gd name="T25" fmla="*/ 0 h 169"/>
                  <a:gd name="T26" fmla="*/ 1917245915 w 159"/>
                  <a:gd name="T27" fmla="*/ 0 h 169"/>
                  <a:gd name="T28" fmla="*/ 0 w 159"/>
                  <a:gd name="T29" fmla="*/ 2147483647 h 169"/>
                  <a:gd name="T30" fmla="*/ 0 w 159"/>
                  <a:gd name="T31" fmla="*/ 2147483647 h 169"/>
                  <a:gd name="T32" fmla="*/ 1990925145 w 159"/>
                  <a:gd name="T33" fmla="*/ 2147483647 h 169"/>
                  <a:gd name="T34" fmla="*/ 2147483647 w 159"/>
                  <a:gd name="T35" fmla="*/ 2147483647 h 169"/>
                  <a:gd name="T36" fmla="*/ 2147483647 w 159"/>
                  <a:gd name="T37" fmla="*/ 2147483647 h 169"/>
                  <a:gd name="T38" fmla="*/ 2147483647 w 159"/>
                  <a:gd name="T39" fmla="*/ 2147483647 h 169"/>
                  <a:gd name="T40" fmla="*/ 2147483647 w 159"/>
                  <a:gd name="T41" fmla="*/ 226570901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9"/>
                  <a:gd name="T64" fmla="*/ 0 h 169"/>
                  <a:gd name="T65" fmla="*/ 159 w 159"/>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9" h="169">
                    <a:moveTo>
                      <a:pt x="132" y="126"/>
                    </a:moveTo>
                    <a:lnTo>
                      <a:pt x="132" y="126"/>
                    </a:lnTo>
                    <a:cubicBezTo>
                      <a:pt x="132" y="130"/>
                      <a:pt x="130" y="133"/>
                      <a:pt x="129" y="135"/>
                    </a:cubicBezTo>
                    <a:lnTo>
                      <a:pt x="29" y="142"/>
                    </a:lnTo>
                    <a:cubicBezTo>
                      <a:pt x="28" y="140"/>
                      <a:pt x="27" y="136"/>
                      <a:pt x="27" y="130"/>
                    </a:cubicBezTo>
                    <a:lnTo>
                      <a:pt x="27" y="38"/>
                    </a:lnTo>
                    <a:cubicBezTo>
                      <a:pt x="27" y="32"/>
                      <a:pt x="28" y="29"/>
                      <a:pt x="29" y="27"/>
                    </a:cubicBezTo>
                    <a:lnTo>
                      <a:pt x="129" y="29"/>
                    </a:lnTo>
                    <a:cubicBezTo>
                      <a:pt x="130" y="31"/>
                      <a:pt x="132" y="34"/>
                      <a:pt x="132" y="39"/>
                    </a:cubicBezTo>
                    <a:lnTo>
                      <a:pt x="132" y="126"/>
                    </a:lnTo>
                    <a:close/>
                    <a:moveTo>
                      <a:pt x="133" y="3"/>
                    </a:moveTo>
                    <a:lnTo>
                      <a:pt x="133" y="3"/>
                    </a:lnTo>
                    <a:lnTo>
                      <a:pt x="28" y="0"/>
                    </a:lnTo>
                    <a:lnTo>
                      <a:pt x="26" y="0"/>
                    </a:lnTo>
                    <a:cubicBezTo>
                      <a:pt x="11" y="0"/>
                      <a:pt x="0" y="16"/>
                      <a:pt x="0" y="38"/>
                    </a:cubicBezTo>
                    <a:lnTo>
                      <a:pt x="0" y="130"/>
                    </a:lnTo>
                    <a:cubicBezTo>
                      <a:pt x="0" y="153"/>
                      <a:pt x="11" y="169"/>
                      <a:pt x="27" y="169"/>
                    </a:cubicBezTo>
                    <a:lnTo>
                      <a:pt x="132" y="161"/>
                    </a:lnTo>
                    <a:cubicBezTo>
                      <a:pt x="147" y="160"/>
                      <a:pt x="159" y="145"/>
                      <a:pt x="159" y="126"/>
                    </a:cubicBezTo>
                    <a:lnTo>
                      <a:pt x="159" y="39"/>
                    </a:lnTo>
                    <a:cubicBezTo>
                      <a:pt x="159" y="21"/>
                      <a:pt x="148" y="5"/>
                      <a:pt x="133" y="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46"/>
              <p:cNvSpPr>
                <a:spLocks noEditPoints="1"/>
              </p:cNvSpPr>
              <p:nvPr/>
            </p:nvSpPr>
            <p:spPr bwMode="gray">
              <a:xfrm>
                <a:off x="1150938" y="2689226"/>
                <a:ext cx="57150" cy="60325"/>
              </a:xfrm>
              <a:custGeom>
                <a:avLst/>
                <a:gdLst>
                  <a:gd name="T0" fmla="*/ 2147483647 w 136"/>
                  <a:gd name="T1" fmla="*/ 2147483647 h 144"/>
                  <a:gd name="T2" fmla="*/ 2147483647 w 136"/>
                  <a:gd name="T3" fmla="*/ 2147483647 h 144"/>
                  <a:gd name="T4" fmla="*/ 2147483647 w 136"/>
                  <a:gd name="T5" fmla="*/ 2147483647 h 144"/>
                  <a:gd name="T6" fmla="*/ 2077702958 w 136"/>
                  <a:gd name="T7" fmla="*/ 2147483647 h 144"/>
                  <a:gd name="T8" fmla="*/ 2003537386 w 136"/>
                  <a:gd name="T9" fmla="*/ 2147483647 h 144"/>
                  <a:gd name="T10" fmla="*/ 2003537386 w 136"/>
                  <a:gd name="T11" fmla="*/ 2147483647 h 144"/>
                  <a:gd name="T12" fmla="*/ 2077702958 w 136"/>
                  <a:gd name="T13" fmla="*/ 1985046490 h 144"/>
                  <a:gd name="T14" fmla="*/ 2147483647 w 136"/>
                  <a:gd name="T15" fmla="*/ 2132112976 h 144"/>
                  <a:gd name="T16" fmla="*/ 2147483647 w 136"/>
                  <a:gd name="T17" fmla="*/ 2147483647 h 144"/>
                  <a:gd name="T18" fmla="*/ 2147483647 w 136"/>
                  <a:gd name="T19" fmla="*/ 2147483647 h 144"/>
                  <a:gd name="T20" fmla="*/ 2147483647 w 136"/>
                  <a:gd name="T21" fmla="*/ 147066485 h 144"/>
                  <a:gd name="T22" fmla="*/ 2147483647 w 136"/>
                  <a:gd name="T23" fmla="*/ 147066485 h 144"/>
                  <a:gd name="T24" fmla="*/ 1929371393 w 136"/>
                  <a:gd name="T25" fmla="*/ 0 h 144"/>
                  <a:gd name="T26" fmla="*/ 1780863336 w 136"/>
                  <a:gd name="T27" fmla="*/ 0 h 144"/>
                  <a:gd name="T28" fmla="*/ 0 w 136"/>
                  <a:gd name="T29" fmla="*/ 2147483647 h 144"/>
                  <a:gd name="T30" fmla="*/ 0 w 136"/>
                  <a:gd name="T31" fmla="*/ 2147483647 h 144"/>
                  <a:gd name="T32" fmla="*/ 1855205821 w 136"/>
                  <a:gd name="T33" fmla="*/ 2147483647 h 144"/>
                  <a:gd name="T34" fmla="*/ 2147483647 w 136"/>
                  <a:gd name="T35" fmla="*/ 2147483647 h 144"/>
                  <a:gd name="T36" fmla="*/ 2147483647 w 136"/>
                  <a:gd name="T37" fmla="*/ 2147483647 h 144"/>
                  <a:gd name="T38" fmla="*/ 2147483647 w 136"/>
                  <a:gd name="T39" fmla="*/ 2147483647 h 144"/>
                  <a:gd name="T40" fmla="*/ 2147483647 w 136"/>
                  <a:gd name="T41" fmla="*/ 147066485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6"/>
                  <a:gd name="T64" fmla="*/ 0 h 144"/>
                  <a:gd name="T65" fmla="*/ 136 w 136"/>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6" h="144">
                    <a:moveTo>
                      <a:pt x="109" y="106"/>
                    </a:moveTo>
                    <a:lnTo>
                      <a:pt x="109" y="106"/>
                    </a:lnTo>
                    <a:cubicBezTo>
                      <a:pt x="109" y="108"/>
                      <a:pt x="108" y="110"/>
                      <a:pt x="108" y="111"/>
                    </a:cubicBezTo>
                    <a:lnTo>
                      <a:pt x="28" y="117"/>
                    </a:lnTo>
                    <a:cubicBezTo>
                      <a:pt x="27" y="115"/>
                      <a:pt x="27" y="113"/>
                      <a:pt x="27" y="110"/>
                    </a:cubicBezTo>
                    <a:lnTo>
                      <a:pt x="27" y="33"/>
                    </a:lnTo>
                    <a:cubicBezTo>
                      <a:pt x="27" y="30"/>
                      <a:pt x="27" y="28"/>
                      <a:pt x="28" y="27"/>
                    </a:cubicBezTo>
                    <a:lnTo>
                      <a:pt x="107" y="29"/>
                    </a:lnTo>
                    <a:cubicBezTo>
                      <a:pt x="108" y="30"/>
                      <a:pt x="109" y="32"/>
                      <a:pt x="109" y="34"/>
                    </a:cubicBezTo>
                    <a:lnTo>
                      <a:pt x="109" y="106"/>
                    </a:lnTo>
                    <a:close/>
                    <a:moveTo>
                      <a:pt x="113" y="2"/>
                    </a:moveTo>
                    <a:lnTo>
                      <a:pt x="113" y="2"/>
                    </a:lnTo>
                    <a:lnTo>
                      <a:pt x="26" y="0"/>
                    </a:lnTo>
                    <a:lnTo>
                      <a:pt x="24" y="0"/>
                    </a:lnTo>
                    <a:cubicBezTo>
                      <a:pt x="10" y="0"/>
                      <a:pt x="0" y="14"/>
                      <a:pt x="0" y="33"/>
                    </a:cubicBezTo>
                    <a:lnTo>
                      <a:pt x="0" y="110"/>
                    </a:lnTo>
                    <a:cubicBezTo>
                      <a:pt x="0" y="129"/>
                      <a:pt x="10" y="144"/>
                      <a:pt x="25" y="144"/>
                    </a:cubicBezTo>
                    <a:lnTo>
                      <a:pt x="112" y="137"/>
                    </a:lnTo>
                    <a:cubicBezTo>
                      <a:pt x="125" y="136"/>
                      <a:pt x="136" y="123"/>
                      <a:pt x="136" y="106"/>
                    </a:cubicBezTo>
                    <a:lnTo>
                      <a:pt x="136" y="34"/>
                    </a:lnTo>
                    <a:cubicBezTo>
                      <a:pt x="136" y="18"/>
                      <a:pt x="126" y="4"/>
                      <a:pt x="113" y="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47"/>
              <p:cNvSpPr>
                <a:spLocks/>
              </p:cNvSpPr>
              <p:nvPr/>
            </p:nvSpPr>
            <p:spPr bwMode="gray">
              <a:xfrm>
                <a:off x="1036638" y="2806701"/>
                <a:ext cx="73025" cy="25400"/>
              </a:xfrm>
              <a:custGeom>
                <a:avLst/>
                <a:gdLst>
                  <a:gd name="T0" fmla="*/ 1203405568 w 173"/>
                  <a:gd name="T1" fmla="*/ 2147483647 h 58"/>
                  <a:gd name="T2" fmla="*/ 1203405568 w 173"/>
                  <a:gd name="T3" fmla="*/ 2147483647 h 58"/>
                  <a:gd name="T4" fmla="*/ 1203405568 w 173"/>
                  <a:gd name="T5" fmla="*/ 2147483647 h 58"/>
                  <a:gd name="T6" fmla="*/ 2147483647 w 173"/>
                  <a:gd name="T7" fmla="*/ 2147483647 h 58"/>
                  <a:gd name="T8" fmla="*/ 2147483647 w 173"/>
                  <a:gd name="T9" fmla="*/ 1847643297 h 58"/>
                  <a:gd name="T10" fmla="*/ 2147483647 w 173"/>
                  <a:gd name="T11" fmla="*/ 0 h 58"/>
                  <a:gd name="T12" fmla="*/ 1203405568 w 173"/>
                  <a:gd name="T13" fmla="*/ 1259826424 h 58"/>
                  <a:gd name="T14" fmla="*/ 0 w 173"/>
                  <a:gd name="T15" fmla="*/ 2147483647 h 58"/>
                  <a:gd name="T16" fmla="*/ 1203405568 w 173"/>
                  <a:gd name="T17" fmla="*/ 2147483647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
                  <a:gd name="T28" fmla="*/ 0 h 58"/>
                  <a:gd name="T29" fmla="*/ 173 w 173"/>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 h="58">
                    <a:moveTo>
                      <a:pt x="16" y="58"/>
                    </a:moveTo>
                    <a:lnTo>
                      <a:pt x="16" y="58"/>
                    </a:lnTo>
                    <a:lnTo>
                      <a:pt x="157" y="43"/>
                    </a:lnTo>
                    <a:cubicBezTo>
                      <a:pt x="165" y="43"/>
                      <a:pt x="173" y="33"/>
                      <a:pt x="173" y="22"/>
                    </a:cubicBezTo>
                    <a:cubicBezTo>
                      <a:pt x="173" y="10"/>
                      <a:pt x="165" y="0"/>
                      <a:pt x="156" y="0"/>
                    </a:cubicBezTo>
                    <a:lnTo>
                      <a:pt x="16" y="15"/>
                    </a:lnTo>
                    <a:cubicBezTo>
                      <a:pt x="7" y="15"/>
                      <a:pt x="0" y="25"/>
                      <a:pt x="0" y="37"/>
                    </a:cubicBezTo>
                    <a:cubicBezTo>
                      <a:pt x="0" y="48"/>
                      <a:pt x="7" y="58"/>
                      <a:pt x="16" y="5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48"/>
              <p:cNvSpPr>
                <a:spLocks/>
              </p:cNvSpPr>
              <p:nvPr/>
            </p:nvSpPr>
            <p:spPr bwMode="gray">
              <a:xfrm>
                <a:off x="1036638" y="2840038"/>
                <a:ext cx="73025" cy="26988"/>
              </a:xfrm>
              <a:custGeom>
                <a:avLst/>
                <a:gdLst>
                  <a:gd name="T0" fmla="*/ 2147483647 w 173"/>
                  <a:gd name="T1" fmla="*/ 0 h 63"/>
                  <a:gd name="T2" fmla="*/ 2147483647 w 173"/>
                  <a:gd name="T3" fmla="*/ 0 h 63"/>
                  <a:gd name="T4" fmla="*/ 2147483647 w 173"/>
                  <a:gd name="T5" fmla="*/ 0 h 63"/>
                  <a:gd name="T6" fmla="*/ 1203405568 w 173"/>
                  <a:gd name="T7" fmla="*/ 1572315739 h 63"/>
                  <a:gd name="T8" fmla="*/ 0 w 173"/>
                  <a:gd name="T9" fmla="*/ 2147483647 h 63"/>
                  <a:gd name="T10" fmla="*/ 1203405568 w 173"/>
                  <a:gd name="T11" fmla="*/ 2147483647 h 63"/>
                  <a:gd name="T12" fmla="*/ 1203405568 w 173"/>
                  <a:gd name="T13" fmla="*/ 2147483647 h 63"/>
                  <a:gd name="T14" fmla="*/ 2147483647 w 173"/>
                  <a:gd name="T15" fmla="*/ 2147483647 h 63"/>
                  <a:gd name="T16" fmla="*/ 2147483647 w 173"/>
                  <a:gd name="T17" fmla="*/ 1650858102 h 63"/>
                  <a:gd name="T18" fmla="*/ 2147483647 w 173"/>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
                  <a:gd name="T31" fmla="*/ 0 h 63"/>
                  <a:gd name="T32" fmla="*/ 173 w 173"/>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 h="63">
                    <a:moveTo>
                      <a:pt x="156" y="0"/>
                    </a:moveTo>
                    <a:lnTo>
                      <a:pt x="156" y="0"/>
                    </a:lnTo>
                    <a:lnTo>
                      <a:pt x="16" y="20"/>
                    </a:lnTo>
                    <a:cubicBezTo>
                      <a:pt x="7" y="20"/>
                      <a:pt x="0" y="30"/>
                      <a:pt x="0" y="42"/>
                    </a:cubicBezTo>
                    <a:cubicBezTo>
                      <a:pt x="0" y="54"/>
                      <a:pt x="7" y="63"/>
                      <a:pt x="16" y="63"/>
                    </a:cubicBezTo>
                    <a:lnTo>
                      <a:pt x="157" y="43"/>
                    </a:lnTo>
                    <a:cubicBezTo>
                      <a:pt x="165" y="43"/>
                      <a:pt x="173" y="33"/>
                      <a:pt x="173" y="21"/>
                    </a:cubicBezTo>
                    <a:cubicBezTo>
                      <a:pt x="173" y="9"/>
                      <a:pt x="166" y="0"/>
                      <a:pt x="156"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49"/>
              <p:cNvSpPr>
                <a:spLocks/>
              </p:cNvSpPr>
              <p:nvPr/>
            </p:nvSpPr>
            <p:spPr bwMode="gray">
              <a:xfrm>
                <a:off x="1150938" y="2797176"/>
                <a:ext cx="55563" cy="19050"/>
              </a:xfrm>
              <a:custGeom>
                <a:avLst/>
                <a:gdLst>
                  <a:gd name="T0" fmla="*/ 894954504 w 132"/>
                  <a:gd name="T1" fmla="*/ 2147483647 h 45"/>
                  <a:gd name="T2" fmla="*/ 894954504 w 132"/>
                  <a:gd name="T3" fmla="*/ 2147483647 h 45"/>
                  <a:gd name="T4" fmla="*/ 894954504 w 132"/>
                  <a:gd name="T5" fmla="*/ 2147483647 h 45"/>
                  <a:gd name="T6" fmla="*/ 2147483647 w 132"/>
                  <a:gd name="T7" fmla="*/ 2147483647 h 45"/>
                  <a:gd name="T8" fmla="*/ 2147483647 w 132"/>
                  <a:gd name="T9" fmla="*/ 1289782367 h 45"/>
                  <a:gd name="T10" fmla="*/ 2147483647 w 132"/>
                  <a:gd name="T11" fmla="*/ 0 h 45"/>
                  <a:gd name="T12" fmla="*/ 894954504 w 132"/>
                  <a:gd name="T13" fmla="*/ 910392303 h 45"/>
                  <a:gd name="T14" fmla="*/ 0 w 132"/>
                  <a:gd name="T15" fmla="*/ 2124189300 h 45"/>
                  <a:gd name="T16" fmla="*/ 894954504 w 132"/>
                  <a:gd name="T17" fmla="*/ 2147483647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
                  <a:gd name="T28" fmla="*/ 0 h 45"/>
                  <a:gd name="T29" fmla="*/ 132 w 132"/>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 h="45">
                    <a:moveTo>
                      <a:pt x="12" y="45"/>
                    </a:moveTo>
                    <a:lnTo>
                      <a:pt x="12" y="45"/>
                    </a:lnTo>
                    <a:lnTo>
                      <a:pt x="120" y="33"/>
                    </a:lnTo>
                    <a:cubicBezTo>
                      <a:pt x="127" y="33"/>
                      <a:pt x="132" y="26"/>
                      <a:pt x="132" y="17"/>
                    </a:cubicBezTo>
                    <a:cubicBezTo>
                      <a:pt x="132" y="8"/>
                      <a:pt x="127" y="0"/>
                      <a:pt x="120" y="0"/>
                    </a:cubicBezTo>
                    <a:lnTo>
                      <a:pt x="12" y="12"/>
                    </a:lnTo>
                    <a:cubicBezTo>
                      <a:pt x="5" y="12"/>
                      <a:pt x="0" y="19"/>
                      <a:pt x="0" y="28"/>
                    </a:cubicBezTo>
                    <a:cubicBezTo>
                      <a:pt x="0" y="38"/>
                      <a:pt x="5" y="45"/>
                      <a:pt x="12" y="45"/>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50"/>
              <p:cNvSpPr>
                <a:spLocks/>
              </p:cNvSpPr>
              <p:nvPr/>
            </p:nvSpPr>
            <p:spPr bwMode="gray">
              <a:xfrm>
                <a:off x="1150938" y="2822576"/>
                <a:ext cx="55563" cy="20638"/>
              </a:xfrm>
              <a:custGeom>
                <a:avLst/>
                <a:gdLst>
                  <a:gd name="T0" fmla="*/ 2147483647 w 132"/>
                  <a:gd name="T1" fmla="*/ 0 h 49"/>
                  <a:gd name="T2" fmla="*/ 2147483647 w 132"/>
                  <a:gd name="T3" fmla="*/ 0 h 49"/>
                  <a:gd name="T4" fmla="*/ 2147483647 w 132"/>
                  <a:gd name="T5" fmla="*/ 0 h 49"/>
                  <a:gd name="T6" fmla="*/ 894954504 w 132"/>
                  <a:gd name="T7" fmla="*/ 1120785760 h 49"/>
                  <a:gd name="T8" fmla="*/ 0 w 132"/>
                  <a:gd name="T9" fmla="*/ 2147483647 h 49"/>
                  <a:gd name="T10" fmla="*/ 894954504 w 132"/>
                  <a:gd name="T11" fmla="*/ 2147483647 h 49"/>
                  <a:gd name="T12" fmla="*/ 894954504 w 132"/>
                  <a:gd name="T13" fmla="*/ 2147483647 h 49"/>
                  <a:gd name="T14" fmla="*/ 2147483647 w 132"/>
                  <a:gd name="T15" fmla="*/ 2147483647 h 49"/>
                  <a:gd name="T16" fmla="*/ 2147483647 w 132"/>
                  <a:gd name="T17" fmla="*/ 1195469628 h 49"/>
                  <a:gd name="T18" fmla="*/ 2147483647 w 132"/>
                  <a:gd name="T19" fmla="*/ 0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
                  <a:gd name="T31" fmla="*/ 0 h 49"/>
                  <a:gd name="T32" fmla="*/ 132 w 132"/>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 h="49">
                    <a:moveTo>
                      <a:pt x="119" y="0"/>
                    </a:moveTo>
                    <a:lnTo>
                      <a:pt x="119" y="0"/>
                    </a:lnTo>
                    <a:lnTo>
                      <a:pt x="12" y="15"/>
                    </a:lnTo>
                    <a:cubicBezTo>
                      <a:pt x="5" y="15"/>
                      <a:pt x="0" y="23"/>
                      <a:pt x="0" y="32"/>
                    </a:cubicBezTo>
                    <a:cubicBezTo>
                      <a:pt x="0" y="41"/>
                      <a:pt x="5" y="49"/>
                      <a:pt x="12" y="49"/>
                    </a:cubicBezTo>
                    <a:lnTo>
                      <a:pt x="120" y="33"/>
                    </a:lnTo>
                    <a:cubicBezTo>
                      <a:pt x="127" y="33"/>
                      <a:pt x="132" y="25"/>
                      <a:pt x="132" y="16"/>
                    </a:cubicBezTo>
                    <a:cubicBezTo>
                      <a:pt x="132" y="7"/>
                      <a:pt x="127" y="0"/>
                      <a:pt x="11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51"/>
              <p:cNvSpPr>
                <a:spLocks noEditPoints="1"/>
              </p:cNvSpPr>
              <p:nvPr/>
            </p:nvSpPr>
            <p:spPr bwMode="gray">
              <a:xfrm>
                <a:off x="1239838" y="2497138"/>
                <a:ext cx="38100" cy="50800"/>
              </a:xfrm>
              <a:custGeom>
                <a:avLst/>
                <a:gdLst>
                  <a:gd name="T0" fmla="*/ 1467912195 w 91"/>
                  <a:gd name="T1" fmla="*/ 2147483647 h 121"/>
                  <a:gd name="T2" fmla="*/ 1467912195 w 91"/>
                  <a:gd name="T3" fmla="*/ 2147483647 h 121"/>
                  <a:gd name="T4" fmla="*/ 1541185193 w 91"/>
                  <a:gd name="T5" fmla="*/ 1554095012 h 121"/>
                  <a:gd name="T6" fmla="*/ 2147483647 w 91"/>
                  <a:gd name="T7" fmla="*/ 2147483647 h 121"/>
                  <a:gd name="T8" fmla="*/ 2147483647 w 91"/>
                  <a:gd name="T9" fmla="*/ 2147483647 h 121"/>
                  <a:gd name="T10" fmla="*/ 2147483647 w 91"/>
                  <a:gd name="T11" fmla="*/ 2147483647 h 121"/>
                  <a:gd name="T12" fmla="*/ 2147483647 w 91"/>
                  <a:gd name="T13" fmla="*/ 2147483647 h 121"/>
                  <a:gd name="T14" fmla="*/ 1614633620 w 91"/>
                  <a:gd name="T15" fmla="*/ 2147483647 h 121"/>
                  <a:gd name="T16" fmla="*/ 1467912195 w 91"/>
                  <a:gd name="T17" fmla="*/ 2147483647 h 121"/>
                  <a:gd name="T18" fmla="*/ 1467912195 w 91"/>
                  <a:gd name="T19" fmla="*/ 2147483647 h 121"/>
                  <a:gd name="T20" fmla="*/ 220169433 w 91"/>
                  <a:gd name="T21" fmla="*/ 2147483647 h 121"/>
                  <a:gd name="T22" fmla="*/ 220169433 w 91"/>
                  <a:gd name="T23" fmla="*/ 2147483647 h 121"/>
                  <a:gd name="T24" fmla="*/ 1394464187 w 91"/>
                  <a:gd name="T25" fmla="*/ 2147483647 h 121"/>
                  <a:gd name="T26" fmla="*/ 2147483647 w 91"/>
                  <a:gd name="T27" fmla="*/ 2147483647 h 121"/>
                  <a:gd name="T28" fmla="*/ 2147483647 w 91"/>
                  <a:gd name="T29" fmla="*/ 2147483647 h 121"/>
                  <a:gd name="T30" fmla="*/ 2147483647 w 91"/>
                  <a:gd name="T31" fmla="*/ 2147483647 h 121"/>
                  <a:gd name="T32" fmla="*/ 2147483647 w 91"/>
                  <a:gd name="T33" fmla="*/ 2147483647 h 121"/>
                  <a:gd name="T34" fmla="*/ 2147483647 w 91"/>
                  <a:gd name="T35" fmla="*/ 1257975934 h 121"/>
                  <a:gd name="T36" fmla="*/ 1688081627 w 91"/>
                  <a:gd name="T37" fmla="*/ 74029874 h 121"/>
                  <a:gd name="T38" fmla="*/ 1394464187 w 91"/>
                  <a:gd name="T39" fmla="*/ 0 h 121"/>
                  <a:gd name="T40" fmla="*/ 0 w 91"/>
                  <a:gd name="T41" fmla="*/ 2147483647 h 121"/>
                  <a:gd name="T42" fmla="*/ 0 w 91"/>
                  <a:gd name="T43" fmla="*/ 2147483647 h 121"/>
                  <a:gd name="T44" fmla="*/ 220169433 w 91"/>
                  <a:gd name="T45" fmla="*/ 2147483647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1"/>
                  <a:gd name="T70" fmla="*/ 0 h 121"/>
                  <a:gd name="T71" fmla="*/ 91 w 91"/>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1" h="121">
                    <a:moveTo>
                      <a:pt x="20" y="32"/>
                    </a:moveTo>
                    <a:lnTo>
                      <a:pt x="20" y="32"/>
                    </a:lnTo>
                    <a:cubicBezTo>
                      <a:pt x="20" y="27"/>
                      <a:pt x="20" y="24"/>
                      <a:pt x="21" y="21"/>
                    </a:cubicBezTo>
                    <a:lnTo>
                      <a:pt x="68" y="37"/>
                    </a:lnTo>
                    <a:cubicBezTo>
                      <a:pt x="69" y="38"/>
                      <a:pt x="71" y="42"/>
                      <a:pt x="71" y="48"/>
                    </a:cubicBezTo>
                    <a:lnTo>
                      <a:pt x="71" y="91"/>
                    </a:lnTo>
                    <a:cubicBezTo>
                      <a:pt x="71" y="96"/>
                      <a:pt x="70" y="99"/>
                      <a:pt x="69" y="101"/>
                    </a:cubicBezTo>
                    <a:lnTo>
                      <a:pt x="22" y="97"/>
                    </a:lnTo>
                    <a:cubicBezTo>
                      <a:pt x="21" y="95"/>
                      <a:pt x="20" y="90"/>
                      <a:pt x="20" y="84"/>
                    </a:cubicBezTo>
                    <a:lnTo>
                      <a:pt x="20" y="32"/>
                    </a:lnTo>
                    <a:close/>
                    <a:moveTo>
                      <a:pt x="3" y="104"/>
                    </a:moveTo>
                    <a:lnTo>
                      <a:pt x="3" y="104"/>
                    </a:lnTo>
                    <a:cubicBezTo>
                      <a:pt x="8" y="114"/>
                      <a:pt x="14" y="116"/>
                      <a:pt x="19" y="116"/>
                    </a:cubicBezTo>
                    <a:lnTo>
                      <a:pt x="71" y="121"/>
                    </a:lnTo>
                    <a:lnTo>
                      <a:pt x="72" y="121"/>
                    </a:lnTo>
                    <a:cubicBezTo>
                      <a:pt x="83" y="120"/>
                      <a:pt x="91" y="107"/>
                      <a:pt x="91" y="91"/>
                    </a:cubicBezTo>
                    <a:lnTo>
                      <a:pt x="91" y="48"/>
                    </a:lnTo>
                    <a:cubicBezTo>
                      <a:pt x="91" y="35"/>
                      <a:pt x="85" y="20"/>
                      <a:pt x="73" y="17"/>
                    </a:cubicBezTo>
                    <a:lnTo>
                      <a:pt x="23" y="1"/>
                    </a:lnTo>
                    <a:lnTo>
                      <a:pt x="19" y="0"/>
                    </a:lnTo>
                    <a:cubicBezTo>
                      <a:pt x="7" y="0"/>
                      <a:pt x="0" y="13"/>
                      <a:pt x="0" y="32"/>
                    </a:cubicBezTo>
                    <a:lnTo>
                      <a:pt x="0" y="84"/>
                    </a:lnTo>
                    <a:cubicBezTo>
                      <a:pt x="0" y="91"/>
                      <a:pt x="1" y="98"/>
                      <a:pt x="3" y="10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52"/>
              <p:cNvSpPr>
                <a:spLocks noEditPoints="1"/>
              </p:cNvSpPr>
              <p:nvPr/>
            </p:nvSpPr>
            <p:spPr bwMode="gray">
              <a:xfrm>
                <a:off x="1239838" y="2593976"/>
                <a:ext cx="38100" cy="53975"/>
              </a:xfrm>
              <a:custGeom>
                <a:avLst/>
                <a:gdLst>
                  <a:gd name="T0" fmla="*/ 1467912195 w 91"/>
                  <a:gd name="T1" fmla="*/ 2147483647 h 127"/>
                  <a:gd name="T2" fmla="*/ 1467912195 w 91"/>
                  <a:gd name="T3" fmla="*/ 2147483647 h 127"/>
                  <a:gd name="T4" fmla="*/ 1541185193 w 91"/>
                  <a:gd name="T5" fmla="*/ 1612078125 h 127"/>
                  <a:gd name="T6" fmla="*/ 2147483647 w 91"/>
                  <a:gd name="T7" fmla="*/ 2147483647 h 127"/>
                  <a:gd name="T8" fmla="*/ 2147483647 w 91"/>
                  <a:gd name="T9" fmla="*/ 2147483647 h 127"/>
                  <a:gd name="T10" fmla="*/ 2147483647 w 91"/>
                  <a:gd name="T11" fmla="*/ 2147483647 h 127"/>
                  <a:gd name="T12" fmla="*/ 2147483647 w 91"/>
                  <a:gd name="T13" fmla="*/ 2147483647 h 127"/>
                  <a:gd name="T14" fmla="*/ 1614633620 w 91"/>
                  <a:gd name="T15" fmla="*/ 2147483647 h 127"/>
                  <a:gd name="T16" fmla="*/ 1467912195 w 91"/>
                  <a:gd name="T17" fmla="*/ 2147483647 h 127"/>
                  <a:gd name="T18" fmla="*/ 1467912195 w 91"/>
                  <a:gd name="T19" fmla="*/ 2147483647 h 127"/>
                  <a:gd name="T20" fmla="*/ 1394464187 w 91"/>
                  <a:gd name="T21" fmla="*/ 2147483647 h 127"/>
                  <a:gd name="T22" fmla="*/ 1394464187 w 91"/>
                  <a:gd name="T23" fmla="*/ 2147483647 h 127"/>
                  <a:gd name="T24" fmla="*/ 2147483647 w 91"/>
                  <a:gd name="T25" fmla="*/ 2147483647 h 127"/>
                  <a:gd name="T26" fmla="*/ 2147483647 w 91"/>
                  <a:gd name="T27" fmla="*/ 2147483647 h 127"/>
                  <a:gd name="T28" fmla="*/ 2147483647 w 91"/>
                  <a:gd name="T29" fmla="*/ 2147483647 h 127"/>
                  <a:gd name="T30" fmla="*/ 2147483647 w 91"/>
                  <a:gd name="T31" fmla="*/ 997953125 h 127"/>
                  <a:gd name="T32" fmla="*/ 1541185193 w 91"/>
                  <a:gd name="T33" fmla="*/ 0 h 127"/>
                  <a:gd name="T34" fmla="*/ 1394464187 w 91"/>
                  <a:gd name="T35" fmla="*/ 0 h 127"/>
                  <a:gd name="T36" fmla="*/ 0 w 91"/>
                  <a:gd name="T37" fmla="*/ 2147483647 h 127"/>
                  <a:gd name="T38" fmla="*/ 0 w 91"/>
                  <a:gd name="T39" fmla="*/ 2147483647 h 127"/>
                  <a:gd name="T40" fmla="*/ 1394464187 w 91"/>
                  <a:gd name="T41" fmla="*/ 2147483647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127"/>
                  <a:gd name="T65" fmla="*/ 91 w 91"/>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127">
                    <a:moveTo>
                      <a:pt x="20" y="30"/>
                    </a:moveTo>
                    <a:lnTo>
                      <a:pt x="20" y="30"/>
                    </a:lnTo>
                    <a:cubicBezTo>
                      <a:pt x="20" y="26"/>
                      <a:pt x="20" y="23"/>
                      <a:pt x="21" y="21"/>
                    </a:cubicBezTo>
                    <a:lnTo>
                      <a:pt x="68" y="32"/>
                    </a:lnTo>
                    <a:cubicBezTo>
                      <a:pt x="69" y="33"/>
                      <a:pt x="71" y="37"/>
                      <a:pt x="71" y="42"/>
                    </a:cubicBezTo>
                    <a:lnTo>
                      <a:pt x="71" y="97"/>
                    </a:lnTo>
                    <a:cubicBezTo>
                      <a:pt x="71" y="102"/>
                      <a:pt x="70" y="105"/>
                      <a:pt x="69" y="106"/>
                    </a:cubicBezTo>
                    <a:lnTo>
                      <a:pt x="22" y="107"/>
                    </a:lnTo>
                    <a:cubicBezTo>
                      <a:pt x="21" y="105"/>
                      <a:pt x="20" y="101"/>
                      <a:pt x="20" y="95"/>
                    </a:cubicBezTo>
                    <a:lnTo>
                      <a:pt x="20" y="30"/>
                    </a:lnTo>
                    <a:close/>
                    <a:moveTo>
                      <a:pt x="19" y="127"/>
                    </a:moveTo>
                    <a:lnTo>
                      <a:pt x="19" y="127"/>
                    </a:lnTo>
                    <a:lnTo>
                      <a:pt x="72" y="126"/>
                    </a:lnTo>
                    <a:cubicBezTo>
                      <a:pt x="83" y="125"/>
                      <a:pt x="91" y="113"/>
                      <a:pt x="91" y="97"/>
                    </a:cubicBezTo>
                    <a:lnTo>
                      <a:pt x="91" y="42"/>
                    </a:lnTo>
                    <a:cubicBezTo>
                      <a:pt x="91" y="29"/>
                      <a:pt x="85" y="15"/>
                      <a:pt x="73" y="13"/>
                    </a:cubicBezTo>
                    <a:lnTo>
                      <a:pt x="21" y="0"/>
                    </a:lnTo>
                    <a:lnTo>
                      <a:pt x="19" y="0"/>
                    </a:lnTo>
                    <a:cubicBezTo>
                      <a:pt x="7" y="0"/>
                      <a:pt x="0" y="13"/>
                      <a:pt x="0" y="30"/>
                    </a:cubicBezTo>
                    <a:lnTo>
                      <a:pt x="0" y="95"/>
                    </a:lnTo>
                    <a:cubicBezTo>
                      <a:pt x="0" y="114"/>
                      <a:pt x="8" y="127"/>
                      <a:pt x="19" y="12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53"/>
              <p:cNvSpPr>
                <a:spLocks noEditPoints="1"/>
              </p:cNvSpPr>
              <p:nvPr/>
            </p:nvSpPr>
            <p:spPr bwMode="gray">
              <a:xfrm>
                <a:off x="1238250" y="2692401"/>
                <a:ext cx="38100" cy="52388"/>
              </a:xfrm>
              <a:custGeom>
                <a:avLst/>
                <a:gdLst>
                  <a:gd name="T0" fmla="*/ 1331682954 w 94"/>
                  <a:gd name="T1" fmla="*/ 2147483647 h 123"/>
                  <a:gd name="T2" fmla="*/ 1331682954 w 94"/>
                  <a:gd name="T3" fmla="*/ 2147483647 h 123"/>
                  <a:gd name="T4" fmla="*/ 1398382273 w 94"/>
                  <a:gd name="T5" fmla="*/ 1545222393 h 123"/>
                  <a:gd name="T6" fmla="*/ 2147483647 w 94"/>
                  <a:gd name="T7" fmla="*/ 1699781048 h 123"/>
                  <a:gd name="T8" fmla="*/ 2147483647 w 94"/>
                  <a:gd name="T9" fmla="*/ 2147483647 h 123"/>
                  <a:gd name="T10" fmla="*/ 2147483647 w 94"/>
                  <a:gd name="T11" fmla="*/ 2147483647 h 123"/>
                  <a:gd name="T12" fmla="*/ 2147483647 w 94"/>
                  <a:gd name="T13" fmla="*/ 2147483647 h 123"/>
                  <a:gd name="T14" fmla="*/ 1398382273 w 94"/>
                  <a:gd name="T15" fmla="*/ 2147483647 h 123"/>
                  <a:gd name="T16" fmla="*/ 1331682954 w 94"/>
                  <a:gd name="T17" fmla="*/ 2147483647 h 123"/>
                  <a:gd name="T18" fmla="*/ 1331682954 w 94"/>
                  <a:gd name="T19" fmla="*/ 2147483647 h 123"/>
                  <a:gd name="T20" fmla="*/ 1198613435 w 94"/>
                  <a:gd name="T21" fmla="*/ 2147483647 h 123"/>
                  <a:gd name="T22" fmla="*/ 1198613435 w 94"/>
                  <a:gd name="T23" fmla="*/ 2147483647 h 123"/>
                  <a:gd name="T24" fmla="*/ 2147483647 w 94"/>
                  <a:gd name="T25" fmla="*/ 2147483647 h 123"/>
                  <a:gd name="T26" fmla="*/ 2147483647 w 94"/>
                  <a:gd name="T27" fmla="*/ 2147483647 h 123"/>
                  <a:gd name="T28" fmla="*/ 2147483647 w 94"/>
                  <a:gd name="T29" fmla="*/ 2147483647 h 123"/>
                  <a:gd name="T30" fmla="*/ 2147483647 w 94"/>
                  <a:gd name="T31" fmla="*/ 154558655 h 123"/>
                  <a:gd name="T32" fmla="*/ 1265148195 w 94"/>
                  <a:gd name="T33" fmla="*/ 0 h 123"/>
                  <a:gd name="T34" fmla="*/ 1131914116 w 94"/>
                  <a:gd name="T35" fmla="*/ 0 h 123"/>
                  <a:gd name="T36" fmla="*/ 0 w 94"/>
                  <a:gd name="T37" fmla="*/ 2147483647 h 123"/>
                  <a:gd name="T38" fmla="*/ 0 w 94"/>
                  <a:gd name="T39" fmla="*/ 2147483647 h 123"/>
                  <a:gd name="T40" fmla="*/ 1198613435 w 94"/>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23"/>
                  <a:gd name="T65" fmla="*/ 94 w 94"/>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23">
                    <a:moveTo>
                      <a:pt x="20" y="30"/>
                    </a:moveTo>
                    <a:lnTo>
                      <a:pt x="20" y="30"/>
                    </a:lnTo>
                    <a:cubicBezTo>
                      <a:pt x="20" y="25"/>
                      <a:pt x="20" y="22"/>
                      <a:pt x="21" y="20"/>
                    </a:cubicBezTo>
                    <a:lnTo>
                      <a:pt x="72" y="22"/>
                    </a:lnTo>
                    <a:cubicBezTo>
                      <a:pt x="73" y="23"/>
                      <a:pt x="74" y="26"/>
                      <a:pt x="74" y="31"/>
                    </a:cubicBezTo>
                    <a:lnTo>
                      <a:pt x="74" y="89"/>
                    </a:lnTo>
                    <a:cubicBezTo>
                      <a:pt x="74" y="93"/>
                      <a:pt x="73" y="95"/>
                      <a:pt x="72" y="97"/>
                    </a:cubicBezTo>
                    <a:lnTo>
                      <a:pt x="21" y="102"/>
                    </a:lnTo>
                    <a:cubicBezTo>
                      <a:pt x="20" y="100"/>
                      <a:pt x="20" y="97"/>
                      <a:pt x="20" y="92"/>
                    </a:cubicBezTo>
                    <a:lnTo>
                      <a:pt x="20" y="30"/>
                    </a:lnTo>
                    <a:close/>
                    <a:moveTo>
                      <a:pt x="18" y="123"/>
                    </a:moveTo>
                    <a:lnTo>
                      <a:pt x="18" y="123"/>
                    </a:lnTo>
                    <a:lnTo>
                      <a:pt x="77" y="117"/>
                    </a:lnTo>
                    <a:cubicBezTo>
                      <a:pt x="87" y="116"/>
                      <a:pt x="94" y="104"/>
                      <a:pt x="94" y="89"/>
                    </a:cubicBezTo>
                    <a:lnTo>
                      <a:pt x="94" y="31"/>
                    </a:lnTo>
                    <a:cubicBezTo>
                      <a:pt x="94" y="18"/>
                      <a:pt x="89" y="4"/>
                      <a:pt x="78" y="2"/>
                    </a:cubicBezTo>
                    <a:lnTo>
                      <a:pt x="19" y="0"/>
                    </a:lnTo>
                    <a:lnTo>
                      <a:pt x="17" y="0"/>
                    </a:lnTo>
                    <a:cubicBezTo>
                      <a:pt x="7" y="0"/>
                      <a:pt x="0" y="12"/>
                      <a:pt x="0" y="30"/>
                    </a:cubicBezTo>
                    <a:lnTo>
                      <a:pt x="0" y="92"/>
                    </a:lnTo>
                    <a:cubicBezTo>
                      <a:pt x="0" y="111"/>
                      <a:pt x="7" y="123"/>
                      <a:pt x="18" y="12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54"/>
              <p:cNvSpPr>
                <a:spLocks/>
              </p:cNvSpPr>
              <p:nvPr/>
            </p:nvSpPr>
            <p:spPr bwMode="gray">
              <a:xfrm>
                <a:off x="1238250" y="2787651"/>
                <a:ext cx="38100" cy="15875"/>
              </a:xfrm>
              <a:custGeom>
                <a:avLst/>
                <a:gdLst>
                  <a:gd name="T0" fmla="*/ 649325744 w 88"/>
                  <a:gd name="T1" fmla="*/ 2147483647 h 38"/>
                  <a:gd name="T2" fmla="*/ 649325744 w 88"/>
                  <a:gd name="T3" fmla="*/ 2147483647 h 38"/>
                  <a:gd name="T4" fmla="*/ 649325744 w 88"/>
                  <a:gd name="T5" fmla="*/ 2147483647 h 38"/>
                  <a:gd name="T6" fmla="*/ 2147483647 w 88"/>
                  <a:gd name="T7" fmla="*/ 2147483647 h 38"/>
                  <a:gd name="T8" fmla="*/ 2147483647 w 88"/>
                  <a:gd name="T9" fmla="*/ 1093580289 h 38"/>
                  <a:gd name="T10" fmla="*/ 2147483647 w 88"/>
                  <a:gd name="T11" fmla="*/ 0 h 38"/>
                  <a:gd name="T12" fmla="*/ 649325744 w 88"/>
                  <a:gd name="T13" fmla="*/ 583265882 h 38"/>
                  <a:gd name="T14" fmla="*/ 0 w 88"/>
                  <a:gd name="T15" fmla="*/ 1677020796 h 38"/>
                  <a:gd name="T16" fmla="*/ 649325744 w 88"/>
                  <a:gd name="T17" fmla="*/ 2147483647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38"/>
                  <a:gd name="T29" fmla="*/ 88 w 8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38">
                    <a:moveTo>
                      <a:pt x="8" y="38"/>
                    </a:moveTo>
                    <a:lnTo>
                      <a:pt x="8" y="38"/>
                    </a:lnTo>
                    <a:lnTo>
                      <a:pt x="81" y="31"/>
                    </a:lnTo>
                    <a:cubicBezTo>
                      <a:pt x="85" y="31"/>
                      <a:pt x="88" y="24"/>
                      <a:pt x="88" y="15"/>
                    </a:cubicBezTo>
                    <a:cubicBezTo>
                      <a:pt x="88" y="7"/>
                      <a:pt x="85" y="0"/>
                      <a:pt x="80" y="0"/>
                    </a:cubicBezTo>
                    <a:lnTo>
                      <a:pt x="8" y="8"/>
                    </a:lnTo>
                    <a:cubicBezTo>
                      <a:pt x="4" y="8"/>
                      <a:pt x="0" y="14"/>
                      <a:pt x="0" y="23"/>
                    </a:cubicBezTo>
                    <a:cubicBezTo>
                      <a:pt x="0" y="31"/>
                      <a:pt x="4" y="38"/>
                      <a:pt x="8" y="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55"/>
              <p:cNvSpPr>
                <a:spLocks/>
              </p:cNvSpPr>
              <p:nvPr/>
            </p:nvSpPr>
            <p:spPr bwMode="gray">
              <a:xfrm>
                <a:off x="1239838" y="2809876"/>
                <a:ext cx="36513" cy="17463"/>
              </a:xfrm>
              <a:custGeom>
                <a:avLst/>
                <a:gdLst>
                  <a:gd name="T0" fmla="*/ 2147483647 w 87"/>
                  <a:gd name="T1" fmla="*/ 0 h 42"/>
                  <a:gd name="T2" fmla="*/ 2147483647 w 87"/>
                  <a:gd name="T3" fmla="*/ 0 h 42"/>
                  <a:gd name="T4" fmla="*/ 517497490 w 87"/>
                  <a:gd name="T5" fmla="*/ 862487175 h 42"/>
                  <a:gd name="T6" fmla="*/ 0 w 87"/>
                  <a:gd name="T7" fmla="*/ 1940725558 h 42"/>
                  <a:gd name="T8" fmla="*/ 517497490 w 87"/>
                  <a:gd name="T9" fmla="*/ 2147483647 h 42"/>
                  <a:gd name="T10" fmla="*/ 591476185 w 87"/>
                  <a:gd name="T11" fmla="*/ 2147483647 h 42"/>
                  <a:gd name="T12" fmla="*/ 2147483647 w 87"/>
                  <a:gd name="T13" fmla="*/ 2147483647 h 42"/>
                  <a:gd name="T14" fmla="*/ 2147483647 w 87"/>
                  <a:gd name="T15" fmla="*/ 1078238798 h 42"/>
                  <a:gd name="T16" fmla="*/ 2147483647 w 87"/>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42"/>
                  <a:gd name="T29" fmla="*/ 87 w 87"/>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42">
                    <a:moveTo>
                      <a:pt x="79" y="0"/>
                    </a:moveTo>
                    <a:lnTo>
                      <a:pt x="79" y="0"/>
                    </a:lnTo>
                    <a:lnTo>
                      <a:pt x="7" y="12"/>
                    </a:lnTo>
                    <a:cubicBezTo>
                      <a:pt x="3" y="12"/>
                      <a:pt x="0" y="18"/>
                      <a:pt x="0" y="27"/>
                    </a:cubicBezTo>
                    <a:cubicBezTo>
                      <a:pt x="0" y="35"/>
                      <a:pt x="3" y="42"/>
                      <a:pt x="7" y="42"/>
                    </a:cubicBezTo>
                    <a:lnTo>
                      <a:pt x="8" y="42"/>
                    </a:lnTo>
                    <a:lnTo>
                      <a:pt x="80" y="31"/>
                    </a:lnTo>
                    <a:cubicBezTo>
                      <a:pt x="84" y="31"/>
                      <a:pt x="87" y="24"/>
                      <a:pt x="87" y="15"/>
                    </a:cubicBezTo>
                    <a:cubicBezTo>
                      <a:pt x="87" y="7"/>
                      <a:pt x="84" y="0"/>
                      <a:pt x="7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56"/>
              <p:cNvSpPr>
                <a:spLocks/>
              </p:cNvSpPr>
              <p:nvPr/>
            </p:nvSpPr>
            <p:spPr bwMode="gray">
              <a:xfrm>
                <a:off x="1306513" y="2787651"/>
                <a:ext cx="25400" cy="11113"/>
              </a:xfrm>
              <a:custGeom>
                <a:avLst/>
                <a:gdLst>
                  <a:gd name="T0" fmla="*/ 455196363 w 60"/>
                  <a:gd name="T1" fmla="*/ 2030239527 h 26"/>
                  <a:gd name="T2" fmla="*/ 455196363 w 60"/>
                  <a:gd name="T3" fmla="*/ 2030239527 h 26"/>
                  <a:gd name="T4" fmla="*/ 455196363 w 60"/>
                  <a:gd name="T5" fmla="*/ 2030239527 h 26"/>
                  <a:gd name="T6" fmla="*/ 2147483647 w 60"/>
                  <a:gd name="T7" fmla="*/ 1639830006 h 26"/>
                  <a:gd name="T8" fmla="*/ 2147483647 w 60"/>
                  <a:gd name="T9" fmla="*/ 859010537 h 26"/>
                  <a:gd name="T10" fmla="*/ 2147483647 w 60"/>
                  <a:gd name="T11" fmla="*/ 0 h 26"/>
                  <a:gd name="T12" fmla="*/ 455196363 w 60"/>
                  <a:gd name="T13" fmla="*/ 390409521 h 26"/>
                  <a:gd name="T14" fmla="*/ 0 w 60"/>
                  <a:gd name="T15" fmla="*/ 1249420058 h 26"/>
                  <a:gd name="T16" fmla="*/ 455196363 w 60"/>
                  <a:gd name="T17" fmla="*/ 203023952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26"/>
                  <a:gd name="T29" fmla="*/ 60 w 60"/>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26">
                    <a:moveTo>
                      <a:pt x="6" y="26"/>
                    </a:moveTo>
                    <a:lnTo>
                      <a:pt x="6" y="26"/>
                    </a:lnTo>
                    <a:lnTo>
                      <a:pt x="55" y="21"/>
                    </a:lnTo>
                    <a:cubicBezTo>
                      <a:pt x="58" y="21"/>
                      <a:pt x="60" y="16"/>
                      <a:pt x="60" y="11"/>
                    </a:cubicBezTo>
                    <a:cubicBezTo>
                      <a:pt x="60" y="5"/>
                      <a:pt x="58" y="0"/>
                      <a:pt x="55" y="0"/>
                    </a:cubicBezTo>
                    <a:lnTo>
                      <a:pt x="6" y="5"/>
                    </a:lnTo>
                    <a:cubicBezTo>
                      <a:pt x="3" y="5"/>
                      <a:pt x="0" y="10"/>
                      <a:pt x="0" y="16"/>
                    </a:cubicBezTo>
                    <a:cubicBezTo>
                      <a:pt x="0" y="21"/>
                      <a:pt x="3" y="26"/>
                      <a:pt x="6" y="2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57"/>
              <p:cNvSpPr>
                <a:spLocks/>
              </p:cNvSpPr>
              <p:nvPr/>
            </p:nvSpPr>
            <p:spPr bwMode="gray">
              <a:xfrm>
                <a:off x="1306513" y="2803526"/>
                <a:ext cx="25400" cy="11113"/>
              </a:xfrm>
              <a:custGeom>
                <a:avLst/>
                <a:gdLst>
                  <a:gd name="T0" fmla="*/ 2147483647 w 60"/>
                  <a:gd name="T1" fmla="*/ 0 h 28"/>
                  <a:gd name="T2" fmla="*/ 2147483647 w 60"/>
                  <a:gd name="T3" fmla="*/ 0 h 28"/>
                  <a:gd name="T4" fmla="*/ 2147483647 w 60"/>
                  <a:gd name="T5" fmla="*/ 0 h 28"/>
                  <a:gd name="T6" fmla="*/ 455196363 w 60"/>
                  <a:gd name="T7" fmla="*/ 437601364 h 28"/>
                  <a:gd name="T8" fmla="*/ 0 w 60"/>
                  <a:gd name="T9" fmla="*/ 1125351198 h 28"/>
                  <a:gd name="T10" fmla="*/ 455196363 w 60"/>
                  <a:gd name="T11" fmla="*/ 1750563418 h 28"/>
                  <a:gd name="T12" fmla="*/ 455196363 w 60"/>
                  <a:gd name="T13" fmla="*/ 1750563418 h 28"/>
                  <a:gd name="T14" fmla="*/ 2147483647 w 60"/>
                  <a:gd name="T15" fmla="*/ 1250425235 h 28"/>
                  <a:gd name="T16" fmla="*/ 2147483647 w 60"/>
                  <a:gd name="T17" fmla="*/ 625212617 h 28"/>
                  <a:gd name="T18" fmla="*/ 2147483647 w 60"/>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28"/>
                  <a:gd name="T32" fmla="*/ 60 w 6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28">
                    <a:moveTo>
                      <a:pt x="55" y="0"/>
                    </a:moveTo>
                    <a:lnTo>
                      <a:pt x="55" y="0"/>
                    </a:lnTo>
                    <a:lnTo>
                      <a:pt x="6" y="7"/>
                    </a:lnTo>
                    <a:cubicBezTo>
                      <a:pt x="3" y="7"/>
                      <a:pt x="0" y="12"/>
                      <a:pt x="0" y="18"/>
                    </a:cubicBezTo>
                    <a:cubicBezTo>
                      <a:pt x="0" y="23"/>
                      <a:pt x="3" y="28"/>
                      <a:pt x="6" y="28"/>
                    </a:cubicBezTo>
                    <a:lnTo>
                      <a:pt x="55" y="20"/>
                    </a:lnTo>
                    <a:cubicBezTo>
                      <a:pt x="58" y="20"/>
                      <a:pt x="60" y="16"/>
                      <a:pt x="60" y="10"/>
                    </a:cubicBezTo>
                    <a:cubicBezTo>
                      <a:pt x="60" y="4"/>
                      <a:pt x="58" y="0"/>
                      <a:pt x="5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58"/>
              <p:cNvSpPr>
                <a:spLocks noEditPoints="1"/>
              </p:cNvSpPr>
              <p:nvPr/>
            </p:nvSpPr>
            <p:spPr bwMode="gray">
              <a:xfrm>
                <a:off x="1306513" y="2517776"/>
                <a:ext cx="26988" cy="34925"/>
              </a:xfrm>
              <a:custGeom>
                <a:avLst/>
                <a:gdLst>
                  <a:gd name="T0" fmla="*/ 1100511095 w 63"/>
                  <a:gd name="T1" fmla="*/ 1639029829 h 83"/>
                  <a:gd name="T2" fmla="*/ 1100511095 w 63"/>
                  <a:gd name="T3" fmla="*/ 1639029829 h 83"/>
                  <a:gd name="T4" fmla="*/ 1179236805 w 63"/>
                  <a:gd name="T5" fmla="*/ 1043051115 h 83"/>
                  <a:gd name="T6" fmla="*/ 2147483647 w 63"/>
                  <a:gd name="T7" fmla="*/ 1862655025 h 83"/>
                  <a:gd name="T8" fmla="*/ 2147483647 w 63"/>
                  <a:gd name="T9" fmla="*/ 2147483647 h 83"/>
                  <a:gd name="T10" fmla="*/ 2147483647 w 63"/>
                  <a:gd name="T11" fmla="*/ 2147483647 h 83"/>
                  <a:gd name="T12" fmla="*/ 2147483647 w 63"/>
                  <a:gd name="T13" fmla="*/ 2147483647 h 83"/>
                  <a:gd name="T14" fmla="*/ 1257779167 w 63"/>
                  <a:gd name="T15" fmla="*/ 2147483647 h 83"/>
                  <a:gd name="T16" fmla="*/ 1100511095 w 63"/>
                  <a:gd name="T17" fmla="*/ 2147483647 h 83"/>
                  <a:gd name="T18" fmla="*/ 1100511095 w 63"/>
                  <a:gd name="T19" fmla="*/ 1639029829 h 83"/>
                  <a:gd name="T20" fmla="*/ 235810863 w 63"/>
                  <a:gd name="T21" fmla="*/ 2147483647 h 83"/>
                  <a:gd name="T22" fmla="*/ 235810863 w 63"/>
                  <a:gd name="T23" fmla="*/ 2147483647 h 83"/>
                  <a:gd name="T24" fmla="*/ 1100511095 w 63"/>
                  <a:gd name="T25" fmla="*/ 2147483647 h 83"/>
                  <a:gd name="T26" fmla="*/ 2147483647 w 63"/>
                  <a:gd name="T27" fmla="*/ 2147483647 h 83"/>
                  <a:gd name="T28" fmla="*/ 2147483647 w 63"/>
                  <a:gd name="T29" fmla="*/ 2147483647 h 83"/>
                  <a:gd name="T30" fmla="*/ 2147483647 w 63"/>
                  <a:gd name="T31" fmla="*/ 2147483647 h 83"/>
                  <a:gd name="T32" fmla="*/ 2147483647 w 63"/>
                  <a:gd name="T33" fmla="*/ 2147483647 h 83"/>
                  <a:gd name="T34" fmla="*/ 2147483647 w 63"/>
                  <a:gd name="T35" fmla="*/ 893968072 h 83"/>
                  <a:gd name="T36" fmla="*/ 1179236805 w 63"/>
                  <a:gd name="T37" fmla="*/ 0 h 83"/>
                  <a:gd name="T38" fmla="*/ 1100511095 w 63"/>
                  <a:gd name="T39" fmla="*/ 0 h 83"/>
                  <a:gd name="T40" fmla="*/ 0 w 63"/>
                  <a:gd name="T41" fmla="*/ 1639029829 h 83"/>
                  <a:gd name="T42" fmla="*/ 0 w 63"/>
                  <a:gd name="T43" fmla="*/ 2147483647 h 83"/>
                  <a:gd name="T44" fmla="*/ 235810863 w 63"/>
                  <a:gd name="T45" fmla="*/ 2147483647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83"/>
                  <a:gd name="T71" fmla="*/ 63 w 63"/>
                  <a:gd name="T72" fmla="*/ 83 h 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83">
                    <a:moveTo>
                      <a:pt x="14" y="22"/>
                    </a:moveTo>
                    <a:lnTo>
                      <a:pt x="14" y="22"/>
                    </a:lnTo>
                    <a:cubicBezTo>
                      <a:pt x="14" y="18"/>
                      <a:pt x="14" y="16"/>
                      <a:pt x="15" y="14"/>
                    </a:cubicBezTo>
                    <a:lnTo>
                      <a:pt x="48" y="25"/>
                    </a:lnTo>
                    <a:cubicBezTo>
                      <a:pt x="48" y="25"/>
                      <a:pt x="50" y="28"/>
                      <a:pt x="50" y="33"/>
                    </a:cubicBezTo>
                    <a:lnTo>
                      <a:pt x="50" y="63"/>
                    </a:lnTo>
                    <a:cubicBezTo>
                      <a:pt x="50" y="66"/>
                      <a:pt x="49" y="69"/>
                      <a:pt x="48" y="70"/>
                    </a:cubicBezTo>
                    <a:lnTo>
                      <a:pt x="16" y="67"/>
                    </a:lnTo>
                    <a:cubicBezTo>
                      <a:pt x="15" y="66"/>
                      <a:pt x="14" y="62"/>
                      <a:pt x="14" y="58"/>
                    </a:cubicBezTo>
                    <a:lnTo>
                      <a:pt x="14" y="22"/>
                    </a:lnTo>
                    <a:close/>
                    <a:moveTo>
                      <a:pt x="3" y="72"/>
                    </a:moveTo>
                    <a:lnTo>
                      <a:pt x="3" y="72"/>
                    </a:lnTo>
                    <a:cubicBezTo>
                      <a:pt x="6" y="79"/>
                      <a:pt x="11" y="80"/>
                      <a:pt x="14" y="80"/>
                    </a:cubicBezTo>
                    <a:lnTo>
                      <a:pt x="50" y="83"/>
                    </a:lnTo>
                    <a:cubicBezTo>
                      <a:pt x="58" y="82"/>
                      <a:pt x="63" y="74"/>
                      <a:pt x="63" y="63"/>
                    </a:cubicBezTo>
                    <a:lnTo>
                      <a:pt x="63" y="33"/>
                    </a:lnTo>
                    <a:cubicBezTo>
                      <a:pt x="63" y="24"/>
                      <a:pt x="59" y="13"/>
                      <a:pt x="52" y="12"/>
                    </a:cubicBezTo>
                    <a:lnTo>
                      <a:pt x="15" y="0"/>
                    </a:lnTo>
                    <a:lnTo>
                      <a:pt x="14" y="0"/>
                    </a:lnTo>
                    <a:cubicBezTo>
                      <a:pt x="6" y="0"/>
                      <a:pt x="0" y="9"/>
                      <a:pt x="0" y="22"/>
                    </a:cubicBezTo>
                    <a:lnTo>
                      <a:pt x="0" y="58"/>
                    </a:lnTo>
                    <a:cubicBezTo>
                      <a:pt x="0" y="63"/>
                      <a:pt x="1" y="68"/>
                      <a:pt x="3" y="7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59"/>
              <p:cNvSpPr>
                <a:spLocks noEditPoints="1"/>
              </p:cNvSpPr>
              <p:nvPr/>
            </p:nvSpPr>
            <p:spPr bwMode="gray">
              <a:xfrm>
                <a:off x="1306513" y="2611438"/>
                <a:ext cx="25400" cy="34925"/>
              </a:xfrm>
              <a:custGeom>
                <a:avLst/>
                <a:gdLst>
                  <a:gd name="T0" fmla="*/ 2147483647 w 59"/>
                  <a:gd name="T1" fmla="*/ 2147483647 h 81"/>
                  <a:gd name="T2" fmla="*/ 2147483647 w 59"/>
                  <a:gd name="T3" fmla="*/ 2147483647 h 81"/>
                  <a:gd name="T4" fmla="*/ 2147483647 w 59"/>
                  <a:gd name="T5" fmla="*/ 2147483647 h 81"/>
                  <a:gd name="T6" fmla="*/ 1196909993 w 59"/>
                  <a:gd name="T7" fmla="*/ 2147483647 h 81"/>
                  <a:gd name="T8" fmla="*/ 1117029576 w 59"/>
                  <a:gd name="T9" fmla="*/ 2147483647 h 81"/>
                  <a:gd name="T10" fmla="*/ 1117029576 w 59"/>
                  <a:gd name="T11" fmla="*/ 1522974906 h 81"/>
                  <a:gd name="T12" fmla="*/ 1196909993 w 59"/>
                  <a:gd name="T13" fmla="*/ 1042025749 h 81"/>
                  <a:gd name="T14" fmla="*/ 2147483647 w 59"/>
                  <a:gd name="T15" fmla="*/ 1683415182 h 81"/>
                  <a:gd name="T16" fmla="*/ 2147483647 w 59"/>
                  <a:gd name="T17" fmla="*/ 2147483647 h 81"/>
                  <a:gd name="T18" fmla="*/ 2147483647 w 59"/>
                  <a:gd name="T19" fmla="*/ 2147483647 h 81"/>
                  <a:gd name="T20" fmla="*/ 2147483647 w 59"/>
                  <a:gd name="T21" fmla="*/ 641203597 h 81"/>
                  <a:gd name="T22" fmla="*/ 2147483647 w 59"/>
                  <a:gd name="T23" fmla="*/ 641203597 h 81"/>
                  <a:gd name="T24" fmla="*/ 1196909993 w 59"/>
                  <a:gd name="T25" fmla="*/ 0 h 81"/>
                  <a:gd name="T26" fmla="*/ 1037334278 w 59"/>
                  <a:gd name="T27" fmla="*/ 0 h 81"/>
                  <a:gd name="T28" fmla="*/ 0 w 59"/>
                  <a:gd name="T29" fmla="*/ 1522974906 h 81"/>
                  <a:gd name="T30" fmla="*/ 0 w 59"/>
                  <a:gd name="T31" fmla="*/ 2147483647 h 81"/>
                  <a:gd name="T32" fmla="*/ 1037334278 w 59"/>
                  <a:gd name="T33" fmla="*/ 2147483647 h 81"/>
                  <a:gd name="T34" fmla="*/ 2147483647 w 59"/>
                  <a:gd name="T35" fmla="*/ 2147483647 h 81"/>
                  <a:gd name="T36" fmla="*/ 2147483647 w 59"/>
                  <a:gd name="T37" fmla="*/ 2147483647 h 81"/>
                  <a:gd name="T38" fmla="*/ 2147483647 w 59"/>
                  <a:gd name="T39" fmla="*/ 2147483647 h 81"/>
                  <a:gd name="T40" fmla="*/ 2147483647 w 59"/>
                  <a:gd name="T41" fmla="*/ 641203597 h 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81"/>
                  <a:gd name="T65" fmla="*/ 59 w 59"/>
                  <a:gd name="T66" fmla="*/ 81 h 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81">
                    <a:moveTo>
                      <a:pt x="46" y="62"/>
                    </a:moveTo>
                    <a:lnTo>
                      <a:pt x="46" y="62"/>
                    </a:lnTo>
                    <a:cubicBezTo>
                      <a:pt x="46" y="64"/>
                      <a:pt x="45" y="66"/>
                      <a:pt x="45" y="67"/>
                    </a:cubicBezTo>
                    <a:lnTo>
                      <a:pt x="15" y="67"/>
                    </a:lnTo>
                    <a:cubicBezTo>
                      <a:pt x="14" y="66"/>
                      <a:pt x="14" y="64"/>
                      <a:pt x="14" y="61"/>
                    </a:cubicBezTo>
                    <a:lnTo>
                      <a:pt x="14" y="19"/>
                    </a:lnTo>
                    <a:cubicBezTo>
                      <a:pt x="14" y="16"/>
                      <a:pt x="14" y="15"/>
                      <a:pt x="15" y="13"/>
                    </a:cubicBezTo>
                    <a:lnTo>
                      <a:pt x="44" y="21"/>
                    </a:lnTo>
                    <a:cubicBezTo>
                      <a:pt x="45" y="21"/>
                      <a:pt x="46" y="23"/>
                      <a:pt x="46" y="27"/>
                    </a:cubicBezTo>
                    <a:lnTo>
                      <a:pt x="46" y="62"/>
                    </a:lnTo>
                    <a:close/>
                    <a:moveTo>
                      <a:pt x="48" y="8"/>
                    </a:moveTo>
                    <a:lnTo>
                      <a:pt x="48" y="8"/>
                    </a:lnTo>
                    <a:lnTo>
                      <a:pt x="15" y="0"/>
                    </a:lnTo>
                    <a:lnTo>
                      <a:pt x="13" y="0"/>
                    </a:lnTo>
                    <a:cubicBezTo>
                      <a:pt x="6" y="0"/>
                      <a:pt x="0" y="8"/>
                      <a:pt x="0" y="19"/>
                    </a:cubicBezTo>
                    <a:lnTo>
                      <a:pt x="0" y="61"/>
                    </a:lnTo>
                    <a:cubicBezTo>
                      <a:pt x="0" y="72"/>
                      <a:pt x="6" y="81"/>
                      <a:pt x="13" y="81"/>
                    </a:cubicBezTo>
                    <a:lnTo>
                      <a:pt x="47" y="80"/>
                    </a:lnTo>
                    <a:cubicBezTo>
                      <a:pt x="54" y="80"/>
                      <a:pt x="59" y="72"/>
                      <a:pt x="59" y="62"/>
                    </a:cubicBezTo>
                    <a:lnTo>
                      <a:pt x="59" y="27"/>
                    </a:lnTo>
                    <a:cubicBezTo>
                      <a:pt x="59" y="17"/>
                      <a:pt x="54" y="9"/>
                      <a:pt x="48" y="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60"/>
              <p:cNvSpPr>
                <a:spLocks noEditPoints="1"/>
              </p:cNvSpPr>
              <p:nvPr/>
            </p:nvSpPr>
            <p:spPr bwMode="gray">
              <a:xfrm>
                <a:off x="1306513" y="2698751"/>
                <a:ext cx="25400" cy="33338"/>
              </a:xfrm>
              <a:custGeom>
                <a:avLst/>
                <a:gdLst>
                  <a:gd name="T0" fmla="*/ 2147483647 w 61"/>
                  <a:gd name="T1" fmla="*/ 2147483647 h 79"/>
                  <a:gd name="T2" fmla="*/ 2147483647 w 61"/>
                  <a:gd name="T3" fmla="*/ 2147483647 h 79"/>
                  <a:gd name="T4" fmla="*/ 2147483647 w 61"/>
                  <a:gd name="T5" fmla="*/ 2147483647 h 79"/>
                  <a:gd name="T6" fmla="*/ 1010825895 w 61"/>
                  <a:gd name="T7" fmla="*/ 2147483647 h 79"/>
                  <a:gd name="T8" fmla="*/ 938525003 w 61"/>
                  <a:gd name="T9" fmla="*/ 2147483647 h 79"/>
                  <a:gd name="T10" fmla="*/ 938525003 w 61"/>
                  <a:gd name="T11" fmla="*/ 1427877512 h 79"/>
                  <a:gd name="T12" fmla="*/ 1010825895 w 61"/>
                  <a:gd name="T13" fmla="*/ 976968824 h 79"/>
                  <a:gd name="T14" fmla="*/ 2147483647 w 61"/>
                  <a:gd name="T15" fmla="*/ 1052120272 h 79"/>
                  <a:gd name="T16" fmla="*/ 2147483647 w 61"/>
                  <a:gd name="T17" fmla="*/ 1503028960 h 79"/>
                  <a:gd name="T18" fmla="*/ 2147483647 w 61"/>
                  <a:gd name="T19" fmla="*/ 2147483647 h 79"/>
                  <a:gd name="T20" fmla="*/ 2147483647 w 61"/>
                  <a:gd name="T21" fmla="*/ 75151448 h 79"/>
                  <a:gd name="T22" fmla="*/ 2147483647 w 61"/>
                  <a:gd name="T23" fmla="*/ 75151448 h 79"/>
                  <a:gd name="T24" fmla="*/ 938525003 w 61"/>
                  <a:gd name="T25" fmla="*/ 0 h 79"/>
                  <a:gd name="T26" fmla="*/ 794096439 w 61"/>
                  <a:gd name="T27" fmla="*/ 0 h 79"/>
                  <a:gd name="T28" fmla="*/ 0 w 61"/>
                  <a:gd name="T29" fmla="*/ 1427877512 h 79"/>
                  <a:gd name="T30" fmla="*/ 0 w 61"/>
                  <a:gd name="T31" fmla="*/ 2147483647 h 79"/>
                  <a:gd name="T32" fmla="*/ 866397331 w 61"/>
                  <a:gd name="T33" fmla="*/ 2147483647 h 79"/>
                  <a:gd name="T34" fmla="*/ 2147483647 w 61"/>
                  <a:gd name="T35" fmla="*/ 2147483647 h 79"/>
                  <a:gd name="T36" fmla="*/ 2147483647 w 61"/>
                  <a:gd name="T37" fmla="*/ 2147483647 h 79"/>
                  <a:gd name="T38" fmla="*/ 2147483647 w 61"/>
                  <a:gd name="T39" fmla="*/ 1503028960 h 79"/>
                  <a:gd name="T40" fmla="*/ 2147483647 w 61"/>
                  <a:gd name="T41" fmla="*/ 75151448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79"/>
                  <a:gd name="T65" fmla="*/ 61 w 61"/>
                  <a:gd name="T66" fmla="*/ 79 h 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79">
                    <a:moveTo>
                      <a:pt x="48" y="57"/>
                    </a:moveTo>
                    <a:lnTo>
                      <a:pt x="48" y="57"/>
                    </a:lnTo>
                    <a:cubicBezTo>
                      <a:pt x="48" y="60"/>
                      <a:pt x="47" y="61"/>
                      <a:pt x="47" y="62"/>
                    </a:cubicBezTo>
                    <a:lnTo>
                      <a:pt x="14" y="66"/>
                    </a:lnTo>
                    <a:cubicBezTo>
                      <a:pt x="14" y="64"/>
                      <a:pt x="13" y="62"/>
                      <a:pt x="13" y="59"/>
                    </a:cubicBezTo>
                    <a:lnTo>
                      <a:pt x="13" y="19"/>
                    </a:lnTo>
                    <a:cubicBezTo>
                      <a:pt x="13" y="16"/>
                      <a:pt x="13" y="14"/>
                      <a:pt x="14" y="13"/>
                    </a:cubicBezTo>
                    <a:lnTo>
                      <a:pt x="47" y="14"/>
                    </a:lnTo>
                    <a:cubicBezTo>
                      <a:pt x="47" y="15"/>
                      <a:pt x="48" y="17"/>
                      <a:pt x="48" y="20"/>
                    </a:cubicBezTo>
                    <a:lnTo>
                      <a:pt x="48" y="57"/>
                    </a:lnTo>
                    <a:close/>
                    <a:moveTo>
                      <a:pt x="49" y="1"/>
                    </a:moveTo>
                    <a:lnTo>
                      <a:pt x="49" y="1"/>
                    </a:lnTo>
                    <a:lnTo>
                      <a:pt x="13" y="0"/>
                    </a:lnTo>
                    <a:lnTo>
                      <a:pt x="11" y="0"/>
                    </a:lnTo>
                    <a:cubicBezTo>
                      <a:pt x="4" y="0"/>
                      <a:pt x="0" y="7"/>
                      <a:pt x="0" y="19"/>
                    </a:cubicBezTo>
                    <a:lnTo>
                      <a:pt x="0" y="59"/>
                    </a:lnTo>
                    <a:cubicBezTo>
                      <a:pt x="0" y="72"/>
                      <a:pt x="4" y="79"/>
                      <a:pt x="12" y="79"/>
                    </a:cubicBezTo>
                    <a:lnTo>
                      <a:pt x="50" y="75"/>
                    </a:lnTo>
                    <a:cubicBezTo>
                      <a:pt x="56" y="75"/>
                      <a:pt x="61" y="67"/>
                      <a:pt x="61" y="57"/>
                    </a:cubicBezTo>
                    <a:lnTo>
                      <a:pt x="61" y="20"/>
                    </a:lnTo>
                    <a:cubicBezTo>
                      <a:pt x="61" y="12"/>
                      <a:pt x="58" y="3"/>
                      <a:pt x="49" y="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61"/>
              <p:cNvSpPr>
                <a:spLocks/>
              </p:cNvSpPr>
              <p:nvPr/>
            </p:nvSpPr>
            <p:spPr bwMode="gray">
              <a:xfrm>
                <a:off x="1450975" y="2792413"/>
                <a:ext cx="106363" cy="20638"/>
              </a:xfrm>
              <a:custGeom>
                <a:avLst/>
                <a:gdLst>
                  <a:gd name="T0" fmla="*/ 2147483647 w 256"/>
                  <a:gd name="T1" fmla="*/ 0 h 50"/>
                  <a:gd name="T2" fmla="*/ 2147483647 w 256"/>
                  <a:gd name="T3" fmla="*/ 0 h 50"/>
                  <a:gd name="T4" fmla="*/ 1291054868 w 256"/>
                  <a:gd name="T5" fmla="*/ 0 h 50"/>
                  <a:gd name="T6" fmla="*/ 0 w 256"/>
                  <a:gd name="T7" fmla="*/ 1758056285 h 50"/>
                  <a:gd name="T8" fmla="*/ 1291054868 w 256"/>
                  <a:gd name="T9" fmla="*/ 2147483647 h 50"/>
                  <a:gd name="T10" fmla="*/ 2147483647 w 256"/>
                  <a:gd name="T11" fmla="*/ 2147483647 h 50"/>
                  <a:gd name="T12" fmla="*/ 2147483647 w 256"/>
                  <a:gd name="T13" fmla="*/ 1758056285 h 50"/>
                  <a:gd name="T14" fmla="*/ 2147483647 w 256"/>
                  <a:gd name="T15" fmla="*/ 0 h 50"/>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50"/>
                  <a:gd name="T26" fmla="*/ 256 w 256"/>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50">
                    <a:moveTo>
                      <a:pt x="237" y="0"/>
                    </a:moveTo>
                    <a:lnTo>
                      <a:pt x="237" y="0"/>
                    </a:lnTo>
                    <a:lnTo>
                      <a:pt x="18" y="0"/>
                    </a:lnTo>
                    <a:cubicBezTo>
                      <a:pt x="8" y="0"/>
                      <a:pt x="0" y="11"/>
                      <a:pt x="0" y="25"/>
                    </a:cubicBezTo>
                    <a:cubicBezTo>
                      <a:pt x="0" y="39"/>
                      <a:pt x="8" y="50"/>
                      <a:pt x="18" y="50"/>
                    </a:cubicBezTo>
                    <a:lnTo>
                      <a:pt x="237" y="50"/>
                    </a:lnTo>
                    <a:cubicBezTo>
                      <a:pt x="248" y="50"/>
                      <a:pt x="256" y="39"/>
                      <a:pt x="256" y="25"/>
                    </a:cubicBezTo>
                    <a:cubicBezTo>
                      <a:pt x="256" y="11"/>
                      <a:pt x="248" y="0"/>
                      <a:pt x="23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62"/>
              <p:cNvSpPr>
                <a:spLocks/>
              </p:cNvSpPr>
              <p:nvPr/>
            </p:nvSpPr>
            <p:spPr bwMode="gray">
              <a:xfrm>
                <a:off x="1450975" y="2835276"/>
                <a:ext cx="106363" cy="20638"/>
              </a:xfrm>
              <a:custGeom>
                <a:avLst/>
                <a:gdLst>
                  <a:gd name="T0" fmla="*/ 2147483647 w 256"/>
                  <a:gd name="T1" fmla="*/ 0 h 51"/>
                  <a:gd name="T2" fmla="*/ 2147483647 w 256"/>
                  <a:gd name="T3" fmla="*/ 0 h 51"/>
                  <a:gd name="T4" fmla="*/ 1291054868 w 256"/>
                  <a:gd name="T5" fmla="*/ 0 h 51"/>
                  <a:gd name="T6" fmla="*/ 0 w 256"/>
                  <a:gd name="T7" fmla="*/ 1656710594 h 51"/>
                  <a:gd name="T8" fmla="*/ 1291054868 w 256"/>
                  <a:gd name="T9" fmla="*/ 2147483647 h 51"/>
                  <a:gd name="T10" fmla="*/ 2147483647 w 256"/>
                  <a:gd name="T11" fmla="*/ 2147483647 h 51"/>
                  <a:gd name="T12" fmla="*/ 2147483647 w 256"/>
                  <a:gd name="T13" fmla="*/ 1656710594 h 51"/>
                  <a:gd name="T14" fmla="*/ 2147483647 w 256"/>
                  <a:gd name="T15" fmla="*/ 0 h 51"/>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51"/>
                  <a:gd name="T26" fmla="*/ 256 w 256"/>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51">
                    <a:moveTo>
                      <a:pt x="237" y="0"/>
                    </a:moveTo>
                    <a:lnTo>
                      <a:pt x="237" y="0"/>
                    </a:lnTo>
                    <a:lnTo>
                      <a:pt x="18" y="0"/>
                    </a:lnTo>
                    <a:cubicBezTo>
                      <a:pt x="8" y="0"/>
                      <a:pt x="0" y="11"/>
                      <a:pt x="0" y="25"/>
                    </a:cubicBezTo>
                    <a:cubicBezTo>
                      <a:pt x="0" y="39"/>
                      <a:pt x="8" y="51"/>
                      <a:pt x="18" y="51"/>
                    </a:cubicBezTo>
                    <a:lnTo>
                      <a:pt x="237" y="51"/>
                    </a:lnTo>
                    <a:cubicBezTo>
                      <a:pt x="248" y="51"/>
                      <a:pt x="256" y="39"/>
                      <a:pt x="256" y="25"/>
                    </a:cubicBezTo>
                    <a:cubicBezTo>
                      <a:pt x="256" y="11"/>
                      <a:pt x="248" y="0"/>
                      <a:pt x="23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65" name="组合 236"/>
          <p:cNvGrpSpPr>
            <a:grpSpLocks/>
          </p:cNvGrpSpPr>
          <p:nvPr/>
        </p:nvGrpSpPr>
        <p:grpSpPr bwMode="gray">
          <a:xfrm>
            <a:off x="6863764" y="1495309"/>
            <a:ext cx="536768" cy="485307"/>
            <a:chOff x="677863" y="2097088"/>
            <a:chExt cx="1114425" cy="1117600"/>
          </a:xfrm>
        </p:grpSpPr>
        <p:sp>
          <p:nvSpPr>
            <p:cNvPr id="166" name="Freeform 24"/>
            <p:cNvSpPr>
              <a:spLocks/>
            </p:cNvSpPr>
            <p:nvPr/>
          </p:nvSpPr>
          <p:spPr bwMode="gray">
            <a:xfrm>
              <a:off x="677863" y="2097088"/>
              <a:ext cx="1114425" cy="1117600"/>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29"/>
                  </a:moveTo>
                  <a:lnTo>
                    <a:pt x="2659" y="1329"/>
                  </a:lnTo>
                  <a:cubicBezTo>
                    <a:pt x="2659" y="2064"/>
                    <a:pt x="2063" y="2659"/>
                    <a:pt x="1329" y="2659"/>
                  </a:cubicBezTo>
                  <a:cubicBezTo>
                    <a:pt x="595" y="2659"/>
                    <a:pt x="0" y="2064"/>
                    <a:pt x="0" y="1329"/>
                  </a:cubicBezTo>
                  <a:cubicBezTo>
                    <a:pt x="0" y="595"/>
                    <a:pt x="595" y="0"/>
                    <a:pt x="1329" y="0"/>
                  </a:cubicBezTo>
                  <a:cubicBezTo>
                    <a:pt x="2063" y="0"/>
                    <a:pt x="2659" y="595"/>
                    <a:pt x="2659" y="1329"/>
                  </a:cubicBezTo>
                  <a:close/>
                </a:path>
              </a:pathLst>
            </a:custGeom>
            <a:solidFill>
              <a:srgbClr val="7F7F7F"/>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7" name="组合 222"/>
            <p:cNvGrpSpPr>
              <a:grpSpLocks/>
            </p:cNvGrpSpPr>
            <p:nvPr/>
          </p:nvGrpSpPr>
          <p:grpSpPr bwMode="gray">
            <a:xfrm>
              <a:off x="862013" y="2378076"/>
              <a:ext cx="744538" cy="555625"/>
              <a:chOff x="862013" y="2378076"/>
              <a:chExt cx="744538" cy="555625"/>
            </a:xfrm>
          </p:grpSpPr>
          <p:sp>
            <p:nvSpPr>
              <p:cNvPr id="168" name="Freeform 36"/>
              <p:cNvSpPr>
                <a:spLocks noEditPoints="1"/>
              </p:cNvSpPr>
              <p:nvPr/>
            </p:nvSpPr>
            <p:spPr bwMode="gray">
              <a:xfrm>
                <a:off x="1401763" y="2406651"/>
                <a:ext cx="204788" cy="498475"/>
              </a:xfrm>
              <a:custGeom>
                <a:avLst/>
                <a:gdLst>
                  <a:gd name="T0" fmla="*/ 2147483647 w 488"/>
                  <a:gd name="T1" fmla="*/ 2147483647 h 1185"/>
                  <a:gd name="T2" fmla="*/ 2147483647 w 488"/>
                  <a:gd name="T3" fmla="*/ 2147483647 h 1185"/>
                  <a:gd name="T4" fmla="*/ 2147483647 w 488"/>
                  <a:gd name="T5" fmla="*/ 2147483647 h 1185"/>
                  <a:gd name="T6" fmla="*/ 2147483647 w 488"/>
                  <a:gd name="T7" fmla="*/ 2147483647 h 1185"/>
                  <a:gd name="T8" fmla="*/ 2147483647 w 488"/>
                  <a:gd name="T9" fmla="*/ 2147483647 h 1185"/>
                  <a:gd name="T10" fmla="*/ 2147483647 w 488"/>
                  <a:gd name="T11" fmla="*/ 2147483647 h 1185"/>
                  <a:gd name="T12" fmla="*/ 2147483647 w 488"/>
                  <a:gd name="T13" fmla="*/ 2147483647 h 1185"/>
                  <a:gd name="T14" fmla="*/ 2147483647 w 488"/>
                  <a:gd name="T15" fmla="*/ 2147483647 h 1185"/>
                  <a:gd name="T16" fmla="*/ 2147483647 w 488"/>
                  <a:gd name="T17" fmla="*/ 2147483647 h 1185"/>
                  <a:gd name="T18" fmla="*/ 2147483647 w 488"/>
                  <a:gd name="T19" fmla="*/ 2147483647 h 1185"/>
                  <a:gd name="T20" fmla="*/ 2147483647 w 488"/>
                  <a:gd name="T21" fmla="*/ 2147483647 h 1185"/>
                  <a:gd name="T22" fmla="*/ 2147483647 w 488"/>
                  <a:gd name="T23" fmla="*/ 2147483647 h 1185"/>
                  <a:gd name="T24" fmla="*/ 2147483647 w 488"/>
                  <a:gd name="T25" fmla="*/ 2147483647 h 1185"/>
                  <a:gd name="T26" fmla="*/ 2147483647 w 488"/>
                  <a:gd name="T27" fmla="*/ 2147483647 h 1185"/>
                  <a:gd name="T28" fmla="*/ 2147483647 w 488"/>
                  <a:gd name="T29" fmla="*/ 2147483647 h 1185"/>
                  <a:gd name="T30" fmla="*/ 2147483647 w 488"/>
                  <a:gd name="T31" fmla="*/ 2147483647 h 1185"/>
                  <a:gd name="T32" fmla="*/ 2147483647 w 488"/>
                  <a:gd name="T33" fmla="*/ 2147483647 h 1185"/>
                  <a:gd name="T34" fmla="*/ 2147483647 w 488"/>
                  <a:gd name="T35" fmla="*/ 2147483647 h 1185"/>
                  <a:gd name="T36" fmla="*/ 2147483647 w 488"/>
                  <a:gd name="T37" fmla="*/ 2147483647 h 1185"/>
                  <a:gd name="T38" fmla="*/ 2147483647 w 488"/>
                  <a:gd name="T39" fmla="*/ 2147483647 h 1185"/>
                  <a:gd name="T40" fmla="*/ 2147483647 w 488"/>
                  <a:gd name="T41" fmla="*/ 2147483647 h 1185"/>
                  <a:gd name="T42" fmla="*/ 2147483647 w 488"/>
                  <a:gd name="T43" fmla="*/ 2147483647 h 1185"/>
                  <a:gd name="T44" fmla="*/ 2147483647 w 488"/>
                  <a:gd name="T45" fmla="*/ 2147483647 h 1185"/>
                  <a:gd name="T46" fmla="*/ 2147483647 w 488"/>
                  <a:gd name="T47" fmla="*/ 2147483647 h 1185"/>
                  <a:gd name="T48" fmla="*/ 2147483647 w 488"/>
                  <a:gd name="T49" fmla="*/ 0 h 1185"/>
                  <a:gd name="T50" fmla="*/ 2147483647 w 488"/>
                  <a:gd name="T51" fmla="*/ 0 h 1185"/>
                  <a:gd name="T52" fmla="*/ 2147483647 w 488"/>
                  <a:gd name="T53" fmla="*/ 0 h 1185"/>
                  <a:gd name="T54" fmla="*/ 0 w 488"/>
                  <a:gd name="T55" fmla="*/ 2147483647 h 1185"/>
                  <a:gd name="T56" fmla="*/ 0 w 488"/>
                  <a:gd name="T57" fmla="*/ 2147483647 h 1185"/>
                  <a:gd name="T58" fmla="*/ 2147483647 w 488"/>
                  <a:gd name="T59" fmla="*/ 2147483647 h 1185"/>
                  <a:gd name="T60" fmla="*/ 2147483647 w 488"/>
                  <a:gd name="T61" fmla="*/ 2147483647 h 1185"/>
                  <a:gd name="T62" fmla="*/ 2147483647 w 488"/>
                  <a:gd name="T63" fmla="*/ 2147483647 h 1185"/>
                  <a:gd name="T64" fmla="*/ 2147483647 w 488"/>
                  <a:gd name="T65" fmla="*/ 2147483647 h 1185"/>
                  <a:gd name="T66" fmla="*/ 2147483647 w 488"/>
                  <a:gd name="T67" fmla="*/ 0 h 118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8"/>
                  <a:gd name="T103" fmla="*/ 0 h 1185"/>
                  <a:gd name="T104" fmla="*/ 488 w 488"/>
                  <a:gd name="T105" fmla="*/ 1185 h 118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8" h="1185">
                    <a:moveTo>
                      <a:pt x="66" y="841"/>
                    </a:moveTo>
                    <a:lnTo>
                      <a:pt x="66" y="841"/>
                    </a:lnTo>
                    <a:lnTo>
                      <a:pt x="421" y="841"/>
                    </a:lnTo>
                    <a:lnTo>
                      <a:pt x="421" y="1118"/>
                    </a:lnTo>
                    <a:lnTo>
                      <a:pt x="66" y="1118"/>
                    </a:lnTo>
                    <a:lnTo>
                      <a:pt x="66" y="841"/>
                    </a:lnTo>
                    <a:close/>
                    <a:moveTo>
                      <a:pt x="421" y="828"/>
                    </a:moveTo>
                    <a:lnTo>
                      <a:pt x="421" y="828"/>
                    </a:lnTo>
                    <a:lnTo>
                      <a:pt x="66" y="828"/>
                    </a:lnTo>
                    <a:lnTo>
                      <a:pt x="66" y="589"/>
                    </a:lnTo>
                    <a:lnTo>
                      <a:pt x="421" y="589"/>
                    </a:lnTo>
                    <a:lnTo>
                      <a:pt x="421" y="828"/>
                    </a:lnTo>
                    <a:close/>
                    <a:moveTo>
                      <a:pt x="66" y="346"/>
                    </a:moveTo>
                    <a:lnTo>
                      <a:pt x="66" y="346"/>
                    </a:lnTo>
                    <a:lnTo>
                      <a:pt x="421" y="346"/>
                    </a:lnTo>
                    <a:lnTo>
                      <a:pt x="421" y="576"/>
                    </a:lnTo>
                    <a:lnTo>
                      <a:pt x="66" y="576"/>
                    </a:lnTo>
                    <a:lnTo>
                      <a:pt x="66" y="346"/>
                    </a:lnTo>
                    <a:close/>
                    <a:moveTo>
                      <a:pt x="421" y="332"/>
                    </a:moveTo>
                    <a:lnTo>
                      <a:pt x="421" y="332"/>
                    </a:lnTo>
                    <a:lnTo>
                      <a:pt x="66" y="332"/>
                    </a:lnTo>
                    <a:lnTo>
                      <a:pt x="66" y="67"/>
                    </a:lnTo>
                    <a:lnTo>
                      <a:pt x="421" y="67"/>
                    </a:lnTo>
                    <a:lnTo>
                      <a:pt x="421" y="332"/>
                    </a:lnTo>
                    <a:close/>
                    <a:moveTo>
                      <a:pt x="455" y="0"/>
                    </a:moveTo>
                    <a:lnTo>
                      <a:pt x="455" y="0"/>
                    </a:lnTo>
                    <a:lnTo>
                      <a:pt x="33" y="0"/>
                    </a:lnTo>
                    <a:cubicBezTo>
                      <a:pt x="14" y="0"/>
                      <a:pt x="0" y="15"/>
                      <a:pt x="0" y="34"/>
                    </a:cubicBezTo>
                    <a:lnTo>
                      <a:pt x="0" y="1152"/>
                    </a:lnTo>
                    <a:cubicBezTo>
                      <a:pt x="0" y="1170"/>
                      <a:pt x="14" y="1185"/>
                      <a:pt x="33" y="1185"/>
                    </a:cubicBezTo>
                    <a:lnTo>
                      <a:pt x="455" y="1185"/>
                    </a:lnTo>
                    <a:cubicBezTo>
                      <a:pt x="473" y="1185"/>
                      <a:pt x="488" y="1170"/>
                      <a:pt x="488" y="1152"/>
                    </a:cubicBezTo>
                    <a:lnTo>
                      <a:pt x="488" y="34"/>
                    </a:lnTo>
                    <a:cubicBezTo>
                      <a:pt x="488" y="15"/>
                      <a:pt x="473" y="0"/>
                      <a:pt x="45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37"/>
              <p:cNvSpPr>
                <a:spLocks noEditPoints="1"/>
              </p:cNvSpPr>
              <p:nvPr/>
            </p:nvSpPr>
            <p:spPr bwMode="gray">
              <a:xfrm>
                <a:off x="1444625" y="2460626"/>
                <a:ext cx="119063" cy="63500"/>
              </a:xfrm>
              <a:custGeom>
                <a:avLst/>
                <a:gdLst>
                  <a:gd name="T0" fmla="*/ 2010577754 w 283"/>
                  <a:gd name="T1" fmla="*/ 2147483647 h 149"/>
                  <a:gd name="T2" fmla="*/ 2010577754 w 283"/>
                  <a:gd name="T3" fmla="*/ 2147483647 h 149"/>
                  <a:gd name="T4" fmla="*/ 2147483647 w 283"/>
                  <a:gd name="T5" fmla="*/ 2089955470 h 149"/>
                  <a:gd name="T6" fmla="*/ 2147483647 w 283"/>
                  <a:gd name="T7" fmla="*/ 2089955470 h 149"/>
                  <a:gd name="T8" fmla="*/ 2147483647 w 283"/>
                  <a:gd name="T9" fmla="*/ 2147483647 h 149"/>
                  <a:gd name="T10" fmla="*/ 2147483647 w 283"/>
                  <a:gd name="T11" fmla="*/ 2147483647 h 149"/>
                  <a:gd name="T12" fmla="*/ 2147483647 w 283"/>
                  <a:gd name="T13" fmla="*/ 2147483647 h 149"/>
                  <a:gd name="T14" fmla="*/ 2147483647 w 283"/>
                  <a:gd name="T15" fmla="*/ 2147483647 h 149"/>
                  <a:gd name="T16" fmla="*/ 2010577754 w 283"/>
                  <a:gd name="T17" fmla="*/ 2147483647 h 149"/>
                  <a:gd name="T18" fmla="*/ 2010577754 w 283"/>
                  <a:gd name="T19" fmla="*/ 2147483647 h 149"/>
                  <a:gd name="T20" fmla="*/ 2147483647 w 283"/>
                  <a:gd name="T21" fmla="*/ 2147483647 h 149"/>
                  <a:gd name="T22" fmla="*/ 2147483647 w 283"/>
                  <a:gd name="T23" fmla="*/ 2147483647 h 149"/>
                  <a:gd name="T24" fmla="*/ 2147483647 w 283"/>
                  <a:gd name="T25" fmla="*/ 2147483647 h 149"/>
                  <a:gd name="T26" fmla="*/ 2147483647 w 283"/>
                  <a:gd name="T27" fmla="*/ 2147483647 h 149"/>
                  <a:gd name="T28" fmla="*/ 2147483647 w 283"/>
                  <a:gd name="T29" fmla="*/ 2147483647 h 149"/>
                  <a:gd name="T30" fmla="*/ 2147483647 w 283"/>
                  <a:gd name="T31" fmla="*/ 0 h 149"/>
                  <a:gd name="T32" fmla="*/ 2147483647 w 283"/>
                  <a:gd name="T33" fmla="*/ 0 h 149"/>
                  <a:gd name="T34" fmla="*/ 0 w 283"/>
                  <a:gd name="T35" fmla="*/ 2147483647 h 149"/>
                  <a:gd name="T36" fmla="*/ 0 w 283"/>
                  <a:gd name="T37" fmla="*/ 2147483647 h 149"/>
                  <a:gd name="T38" fmla="*/ 2147483647 w 283"/>
                  <a:gd name="T39" fmla="*/ 2147483647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7" y="35"/>
                    </a:moveTo>
                    <a:lnTo>
                      <a:pt x="27" y="35"/>
                    </a:lnTo>
                    <a:cubicBezTo>
                      <a:pt x="27" y="30"/>
                      <a:pt x="29" y="27"/>
                      <a:pt x="30" y="27"/>
                    </a:cubicBezTo>
                    <a:lnTo>
                      <a:pt x="254" y="27"/>
                    </a:lnTo>
                    <a:cubicBezTo>
                      <a:pt x="254" y="27"/>
                      <a:pt x="257" y="30"/>
                      <a:pt x="257" y="35"/>
                    </a:cubicBezTo>
                    <a:lnTo>
                      <a:pt x="257" y="114"/>
                    </a:lnTo>
                    <a:cubicBezTo>
                      <a:pt x="257" y="119"/>
                      <a:pt x="255" y="122"/>
                      <a:pt x="254" y="123"/>
                    </a:cubicBezTo>
                    <a:lnTo>
                      <a:pt x="30" y="123"/>
                    </a:lnTo>
                    <a:cubicBezTo>
                      <a:pt x="29" y="122"/>
                      <a:pt x="27" y="119"/>
                      <a:pt x="27" y="114"/>
                    </a:cubicBezTo>
                    <a:lnTo>
                      <a:pt x="27" y="35"/>
                    </a:lnTo>
                    <a:close/>
                    <a:moveTo>
                      <a:pt x="30" y="149"/>
                    </a:moveTo>
                    <a:lnTo>
                      <a:pt x="30" y="149"/>
                    </a:lnTo>
                    <a:lnTo>
                      <a:pt x="254" y="149"/>
                    </a:lnTo>
                    <a:cubicBezTo>
                      <a:pt x="270" y="149"/>
                      <a:pt x="283" y="134"/>
                      <a:pt x="283" y="114"/>
                    </a:cubicBezTo>
                    <a:lnTo>
                      <a:pt x="283" y="35"/>
                    </a:lnTo>
                    <a:cubicBezTo>
                      <a:pt x="283" y="16"/>
                      <a:pt x="270" y="0"/>
                      <a:pt x="254" y="0"/>
                    </a:cubicBezTo>
                    <a:lnTo>
                      <a:pt x="30" y="0"/>
                    </a:lnTo>
                    <a:cubicBezTo>
                      <a:pt x="13" y="0"/>
                      <a:pt x="0" y="16"/>
                      <a:pt x="0" y="35"/>
                    </a:cubicBezTo>
                    <a:lnTo>
                      <a:pt x="0" y="114"/>
                    </a:lnTo>
                    <a:cubicBezTo>
                      <a:pt x="0" y="134"/>
                      <a:pt x="13" y="149"/>
                      <a:pt x="30" y="1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38"/>
              <p:cNvSpPr>
                <a:spLocks noEditPoints="1"/>
              </p:cNvSpPr>
              <p:nvPr/>
            </p:nvSpPr>
            <p:spPr bwMode="gray">
              <a:xfrm>
                <a:off x="1444625" y="2568576"/>
                <a:ext cx="119063" cy="63500"/>
              </a:xfrm>
              <a:custGeom>
                <a:avLst/>
                <a:gdLst>
                  <a:gd name="T0" fmla="*/ 2147483647 w 283"/>
                  <a:gd name="T1" fmla="*/ 2147483647 h 149"/>
                  <a:gd name="T2" fmla="*/ 2147483647 w 283"/>
                  <a:gd name="T3" fmla="*/ 2147483647 h 149"/>
                  <a:gd name="T4" fmla="*/ 2147483647 w 283"/>
                  <a:gd name="T5" fmla="*/ 2147483647 h 149"/>
                  <a:gd name="T6" fmla="*/ 2147483647 w 283"/>
                  <a:gd name="T7" fmla="*/ 2147483647 h 149"/>
                  <a:gd name="T8" fmla="*/ 2010577754 w 283"/>
                  <a:gd name="T9" fmla="*/ 2147483647 h 149"/>
                  <a:gd name="T10" fmla="*/ 2010577754 w 283"/>
                  <a:gd name="T11" fmla="*/ 2147483647 h 149"/>
                  <a:gd name="T12" fmla="*/ 2147483647 w 283"/>
                  <a:gd name="T13" fmla="*/ 2089955470 h 149"/>
                  <a:gd name="T14" fmla="*/ 2147483647 w 283"/>
                  <a:gd name="T15" fmla="*/ 2089955470 h 149"/>
                  <a:gd name="T16" fmla="*/ 2147483647 w 283"/>
                  <a:gd name="T17" fmla="*/ 2147483647 h 149"/>
                  <a:gd name="T18" fmla="*/ 2147483647 w 283"/>
                  <a:gd name="T19" fmla="*/ 2147483647 h 149"/>
                  <a:gd name="T20" fmla="*/ 2147483647 w 283"/>
                  <a:gd name="T21" fmla="*/ 0 h 149"/>
                  <a:gd name="T22" fmla="*/ 2147483647 w 283"/>
                  <a:gd name="T23" fmla="*/ 0 h 149"/>
                  <a:gd name="T24" fmla="*/ 2147483647 w 283"/>
                  <a:gd name="T25" fmla="*/ 0 h 149"/>
                  <a:gd name="T26" fmla="*/ 0 w 283"/>
                  <a:gd name="T27" fmla="*/ 2147483647 h 149"/>
                  <a:gd name="T28" fmla="*/ 0 w 283"/>
                  <a:gd name="T29" fmla="*/ 2147483647 h 149"/>
                  <a:gd name="T30" fmla="*/ 2147483647 w 283"/>
                  <a:gd name="T31" fmla="*/ 2147483647 h 149"/>
                  <a:gd name="T32" fmla="*/ 2147483647 w 283"/>
                  <a:gd name="T33" fmla="*/ 2147483647 h 149"/>
                  <a:gd name="T34" fmla="*/ 2147483647 w 283"/>
                  <a:gd name="T35" fmla="*/ 2147483647 h 149"/>
                  <a:gd name="T36" fmla="*/ 2147483647 w 283"/>
                  <a:gd name="T37" fmla="*/ 2147483647 h 149"/>
                  <a:gd name="T38" fmla="*/ 2147483647 w 283"/>
                  <a:gd name="T39" fmla="*/ 0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7" y="114"/>
                    </a:moveTo>
                    <a:lnTo>
                      <a:pt x="257" y="114"/>
                    </a:lnTo>
                    <a:cubicBezTo>
                      <a:pt x="257" y="119"/>
                      <a:pt x="255" y="122"/>
                      <a:pt x="254" y="123"/>
                    </a:cubicBezTo>
                    <a:lnTo>
                      <a:pt x="30" y="123"/>
                    </a:lnTo>
                    <a:cubicBezTo>
                      <a:pt x="29" y="122"/>
                      <a:pt x="27" y="119"/>
                      <a:pt x="27" y="114"/>
                    </a:cubicBezTo>
                    <a:lnTo>
                      <a:pt x="27" y="36"/>
                    </a:lnTo>
                    <a:cubicBezTo>
                      <a:pt x="27" y="30"/>
                      <a:pt x="29" y="27"/>
                      <a:pt x="30" y="27"/>
                    </a:cubicBezTo>
                    <a:lnTo>
                      <a:pt x="254" y="27"/>
                    </a:lnTo>
                    <a:cubicBezTo>
                      <a:pt x="254" y="27"/>
                      <a:pt x="257" y="30"/>
                      <a:pt x="257" y="36"/>
                    </a:cubicBezTo>
                    <a:lnTo>
                      <a:pt x="257" y="114"/>
                    </a:lnTo>
                    <a:close/>
                    <a:moveTo>
                      <a:pt x="254" y="0"/>
                    </a:moveTo>
                    <a:lnTo>
                      <a:pt x="254" y="0"/>
                    </a:lnTo>
                    <a:lnTo>
                      <a:pt x="30" y="0"/>
                    </a:lnTo>
                    <a:cubicBezTo>
                      <a:pt x="13" y="0"/>
                      <a:pt x="0" y="16"/>
                      <a:pt x="0" y="36"/>
                    </a:cubicBezTo>
                    <a:lnTo>
                      <a:pt x="0" y="114"/>
                    </a:lnTo>
                    <a:cubicBezTo>
                      <a:pt x="0" y="134"/>
                      <a:pt x="13" y="149"/>
                      <a:pt x="30" y="149"/>
                    </a:cubicBezTo>
                    <a:lnTo>
                      <a:pt x="254" y="149"/>
                    </a:lnTo>
                    <a:cubicBezTo>
                      <a:pt x="270" y="149"/>
                      <a:pt x="283" y="134"/>
                      <a:pt x="283" y="114"/>
                    </a:cubicBezTo>
                    <a:lnTo>
                      <a:pt x="283" y="36"/>
                    </a:lnTo>
                    <a:cubicBezTo>
                      <a:pt x="283" y="16"/>
                      <a:pt x="270" y="0"/>
                      <a:pt x="254"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39"/>
              <p:cNvSpPr>
                <a:spLocks noEditPoints="1"/>
              </p:cNvSpPr>
              <p:nvPr/>
            </p:nvSpPr>
            <p:spPr bwMode="gray">
              <a:xfrm>
                <a:off x="1444625" y="2670176"/>
                <a:ext cx="119063" cy="63500"/>
              </a:xfrm>
              <a:custGeom>
                <a:avLst/>
                <a:gdLst>
                  <a:gd name="T0" fmla="*/ 2010577754 w 283"/>
                  <a:gd name="T1" fmla="*/ 2147483647 h 149"/>
                  <a:gd name="T2" fmla="*/ 2010577754 w 283"/>
                  <a:gd name="T3" fmla="*/ 2147483647 h 149"/>
                  <a:gd name="T4" fmla="*/ 2147483647 w 283"/>
                  <a:gd name="T5" fmla="*/ 2089955470 h 149"/>
                  <a:gd name="T6" fmla="*/ 2147483647 w 283"/>
                  <a:gd name="T7" fmla="*/ 2089955470 h 149"/>
                  <a:gd name="T8" fmla="*/ 2147483647 w 283"/>
                  <a:gd name="T9" fmla="*/ 2147483647 h 149"/>
                  <a:gd name="T10" fmla="*/ 2147483647 w 283"/>
                  <a:gd name="T11" fmla="*/ 2147483647 h 149"/>
                  <a:gd name="T12" fmla="*/ 2147483647 w 283"/>
                  <a:gd name="T13" fmla="*/ 2147483647 h 149"/>
                  <a:gd name="T14" fmla="*/ 2147483647 w 283"/>
                  <a:gd name="T15" fmla="*/ 2147483647 h 149"/>
                  <a:gd name="T16" fmla="*/ 2010577754 w 283"/>
                  <a:gd name="T17" fmla="*/ 2147483647 h 149"/>
                  <a:gd name="T18" fmla="*/ 2010577754 w 283"/>
                  <a:gd name="T19" fmla="*/ 2147483647 h 149"/>
                  <a:gd name="T20" fmla="*/ 2147483647 w 283"/>
                  <a:gd name="T21" fmla="*/ 2147483647 h 149"/>
                  <a:gd name="T22" fmla="*/ 2147483647 w 283"/>
                  <a:gd name="T23" fmla="*/ 2147483647 h 149"/>
                  <a:gd name="T24" fmla="*/ 2147483647 w 283"/>
                  <a:gd name="T25" fmla="*/ 2147483647 h 149"/>
                  <a:gd name="T26" fmla="*/ 2147483647 w 283"/>
                  <a:gd name="T27" fmla="*/ 2147483647 h 149"/>
                  <a:gd name="T28" fmla="*/ 2147483647 w 283"/>
                  <a:gd name="T29" fmla="*/ 2147483647 h 149"/>
                  <a:gd name="T30" fmla="*/ 2147483647 w 283"/>
                  <a:gd name="T31" fmla="*/ 0 h 149"/>
                  <a:gd name="T32" fmla="*/ 2147483647 w 283"/>
                  <a:gd name="T33" fmla="*/ 0 h 149"/>
                  <a:gd name="T34" fmla="*/ 0 w 283"/>
                  <a:gd name="T35" fmla="*/ 2147483647 h 149"/>
                  <a:gd name="T36" fmla="*/ 0 w 283"/>
                  <a:gd name="T37" fmla="*/ 2147483647 h 149"/>
                  <a:gd name="T38" fmla="*/ 2147483647 w 283"/>
                  <a:gd name="T39" fmla="*/ 2147483647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7" y="35"/>
                    </a:moveTo>
                    <a:lnTo>
                      <a:pt x="27" y="35"/>
                    </a:lnTo>
                    <a:cubicBezTo>
                      <a:pt x="27" y="30"/>
                      <a:pt x="29" y="27"/>
                      <a:pt x="30" y="27"/>
                    </a:cubicBezTo>
                    <a:lnTo>
                      <a:pt x="254" y="27"/>
                    </a:lnTo>
                    <a:cubicBezTo>
                      <a:pt x="254" y="27"/>
                      <a:pt x="257" y="30"/>
                      <a:pt x="257" y="35"/>
                    </a:cubicBezTo>
                    <a:lnTo>
                      <a:pt x="257" y="114"/>
                    </a:lnTo>
                    <a:cubicBezTo>
                      <a:pt x="257" y="119"/>
                      <a:pt x="255" y="122"/>
                      <a:pt x="254" y="123"/>
                    </a:cubicBezTo>
                    <a:lnTo>
                      <a:pt x="30" y="123"/>
                    </a:lnTo>
                    <a:cubicBezTo>
                      <a:pt x="29" y="122"/>
                      <a:pt x="27" y="119"/>
                      <a:pt x="27" y="114"/>
                    </a:cubicBezTo>
                    <a:lnTo>
                      <a:pt x="27" y="35"/>
                    </a:lnTo>
                    <a:close/>
                    <a:moveTo>
                      <a:pt x="30" y="149"/>
                    </a:moveTo>
                    <a:lnTo>
                      <a:pt x="30" y="149"/>
                    </a:lnTo>
                    <a:lnTo>
                      <a:pt x="254" y="149"/>
                    </a:lnTo>
                    <a:cubicBezTo>
                      <a:pt x="270" y="149"/>
                      <a:pt x="283" y="134"/>
                      <a:pt x="283" y="114"/>
                    </a:cubicBezTo>
                    <a:lnTo>
                      <a:pt x="283" y="35"/>
                    </a:lnTo>
                    <a:cubicBezTo>
                      <a:pt x="283" y="16"/>
                      <a:pt x="270" y="0"/>
                      <a:pt x="254" y="0"/>
                    </a:cubicBezTo>
                    <a:lnTo>
                      <a:pt x="30" y="0"/>
                    </a:lnTo>
                    <a:cubicBezTo>
                      <a:pt x="13" y="0"/>
                      <a:pt x="0" y="16"/>
                      <a:pt x="0" y="35"/>
                    </a:cubicBezTo>
                    <a:lnTo>
                      <a:pt x="0" y="114"/>
                    </a:lnTo>
                    <a:cubicBezTo>
                      <a:pt x="0" y="134"/>
                      <a:pt x="13" y="149"/>
                      <a:pt x="30" y="1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Freeform 40"/>
              <p:cNvSpPr>
                <a:spLocks noEditPoints="1"/>
              </p:cNvSpPr>
              <p:nvPr/>
            </p:nvSpPr>
            <p:spPr bwMode="gray">
              <a:xfrm>
                <a:off x="862013" y="2378076"/>
                <a:ext cx="500063" cy="555625"/>
              </a:xfrm>
              <a:custGeom>
                <a:avLst/>
                <a:gdLst>
                  <a:gd name="T0" fmla="*/ 2147483647 w 1191"/>
                  <a:gd name="T1" fmla="*/ 2147483647 h 1321"/>
                  <a:gd name="T2" fmla="*/ 2147483647 w 1191"/>
                  <a:gd name="T3" fmla="*/ 2147483647 h 1321"/>
                  <a:gd name="T4" fmla="*/ 2147483647 w 1191"/>
                  <a:gd name="T5" fmla="*/ 2147483647 h 1321"/>
                  <a:gd name="T6" fmla="*/ 2147483647 w 1191"/>
                  <a:gd name="T7" fmla="*/ 2147483647 h 1321"/>
                  <a:gd name="T8" fmla="*/ 2147483647 w 1191"/>
                  <a:gd name="T9" fmla="*/ 2147483647 h 1321"/>
                  <a:gd name="T10" fmla="*/ 2147483647 w 1191"/>
                  <a:gd name="T11" fmla="*/ 2147483647 h 1321"/>
                  <a:gd name="T12" fmla="*/ 2147483647 w 1191"/>
                  <a:gd name="T13" fmla="*/ 2147483647 h 1321"/>
                  <a:gd name="T14" fmla="*/ 2147483647 w 1191"/>
                  <a:gd name="T15" fmla="*/ 2147483647 h 1321"/>
                  <a:gd name="T16" fmla="*/ 2147483647 w 1191"/>
                  <a:gd name="T17" fmla="*/ 2147483647 h 1321"/>
                  <a:gd name="T18" fmla="*/ 2147483647 w 1191"/>
                  <a:gd name="T19" fmla="*/ 2147483647 h 1321"/>
                  <a:gd name="T20" fmla="*/ 2147483647 w 1191"/>
                  <a:gd name="T21" fmla="*/ 2147483647 h 1321"/>
                  <a:gd name="T22" fmla="*/ 2147483647 w 1191"/>
                  <a:gd name="T23" fmla="*/ 2147483647 h 1321"/>
                  <a:gd name="T24" fmla="*/ 2147483647 w 1191"/>
                  <a:gd name="T25" fmla="*/ 2147483647 h 1321"/>
                  <a:gd name="T26" fmla="*/ 2147483647 w 1191"/>
                  <a:gd name="T27" fmla="*/ 2147483647 h 1321"/>
                  <a:gd name="T28" fmla="*/ 2147483647 w 1191"/>
                  <a:gd name="T29" fmla="*/ 2147483647 h 1321"/>
                  <a:gd name="T30" fmla="*/ 2147483647 w 1191"/>
                  <a:gd name="T31" fmla="*/ 2147483647 h 1321"/>
                  <a:gd name="T32" fmla="*/ 2147483647 w 1191"/>
                  <a:gd name="T33" fmla="*/ 2147483647 h 1321"/>
                  <a:gd name="T34" fmla="*/ 2147483647 w 1191"/>
                  <a:gd name="T35" fmla="*/ 2147483647 h 1321"/>
                  <a:gd name="T36" fmla="*/ 2147483647 w 1191"/>
                  <a:gd name="T37" fmla="*/ 2147483647 h 1321"/>
                  <a:gd name="T38" fmla="*/ 2147483647 w 1191"/>
                  <a:gd name="T39" fmla="*/ 2147483647 h 1321"/>
                  <a:gd name="T40" fmla="*/ 2147483647 w 1191"/>
                  <a:gd name="T41" fmla="*/ 2147483647 h 1321"/>
                  <a:gd name="T42" fmla="*/ 2147483647 w 1191"/>
                  <a:gd name="T43" fmla="*/ 2147483647 h 1321"/>
                  <a:gd name="T44" fmla="*/ 2147483647 w 1191"/>
                  <a:gd name="T45" fmla="*/ 2147483647 h 1321"/>
                  <a:gd name="T46" fmla="*/ 2147483647 w 1191"/>
                  <a:gd name="T47" fmla="*/ 2147483647 h 1321"/>
                  <a:gd name="T48" fmla="*/ 2147483647 w 1191"/>
                  <a:gd name="T49" fmla="*/ 2147483647 h 1321"/>
                  <a:gd name="T50" fmla="*/ 2147483647 w 1191"/>
                  <a:gd name="T51" fmla="*/ 2147483647 h 1321"/>
                  <a:gd name="T52" fmla="*/ 2147483647 w 1191"/>
                  <a:gd name="T53" fmla="*/ 2147483647 h 1321"/>
                  <a:gd name="T54" fmla="*/ 2147483647 w 1191"/>
                  <a:gd name="T55" fmla="*/ 2147483647 h 1321"/>
                  <a:gd name="T56" fmla="*/ 2147483647 w 1191"/>
                  <a:gd name="T57" fmla="*/ 2147483647 h 1321"/>
                  <a:gd name="T58" fmla="*/ 2147483647 w 1191"/>
                  <a:gd name="T59" fmla="*/ 2147483647 h 1321"/>
                  <a:gd name="T60" fmla="*/ 2147483647 w 1191"/>
                  <a:gd name="T61" fmla="*/ 2147483647 h 1321"/>
                  <a:gd name="T62" fmla="*/ 2147483647 w 1191"/>
                  <a:gd name="T63" fmla="*/ 2147483647 h 1321"/>
                  <a:gd name="T64" fmla="*/ 2147483647 w 1191"/>
                  <a:gd name="T65" fmla="*/ 2147483647 h 1321"/>
                  <a:gd name="T66" fmla="*/ 2147483647 w 1191"/>
                  <a:gd name="T67" fmla="*/ 2147483647 h 1321"/>
                  <a:gd name="T68" fmla="*/ 2147483647 w 1191"/>
                  <a:gd name="T69" fmla="*/ 0 h 1321"/>
                  <a:gd name="T70" fmla="*/ 2147483647 w 1191"/>
                  <a:gd name="T71" fmla="*/ 2147483647 h 1321"/>
                  <a:gd name="T72" fmla="*/ 2147483647 w 1191"/>
                  <a:gd name="T73" fmla="*/ 2147483647 h 1321"/>
                  <a:gd name="T74" fmla="*/ 2147483647 w 1191"/>
                  <a:gd name="T75" fmla="*/ 2147483647 h 1321"/>
                  <a:gd name="T76" fmla="*/ 2147483647 w 1191"/>
                  <a:gd name="T77" fmla="*/ 2147483647 h 1321"/>
                  <a:gd name="T78" fmla="*/ 2147483647 w 1191"/>
                  <a:gd name="T79" fmla="*/ 2147483647 h 1321"/>
                  <a:gd name="T80" fmla="*/ 2147483647 w 1191"/>
                  <a:gd name="T81" fmla="*/ 2147483647 h 1321"/>
                  <a:gd name="T82" fmla="*/ 2147483647 w 1191"/>
                  <a:gd name="T83" fmla="*/ 2147483647 h 1321"/>
                  <a:gd name="T84" fmla="*/ 2147483647 w 1191"/>
                  <a:gd name="T85" fmla="*/ 2147483647 h 1321"/>
                  <a:gd name="T86" fmla="*/ 2147483647 w 1191"/>
                  <a:gd name="T87" fmla="*/ 2147483647 h 1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1"/>
                  <a:gd name="T133" fmla="*/ 0 h 1321"/>
                  <a:gd name="T134" fmla="*/ 1191 w 1191"/>
                  <a:gd name="T135" fmla="*/ 1321 h 1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1" h="1321">
                    <a:moveTo>
                      <a:pt x="371" y="1252"/>
                    </a:moveTo>
                    <a:lnTo>
                      <a:pt x="371" y="1252"/>
                    </a:lnTo>
                    <a:lnTo>
                      <a:pt x="371" y="973"/>
                    </a:lnTo>
                    <a:lnTo>
                      <a:pt x="625" y="950"/>
                    </a:lnTo>
                    <a:lnTo>
                      <a:pt x="625" y="1209"/>
                    </a:lnTo>
                    <a:lnTo>
                      <a:pt x="371" y="1252"/>
                    </a:lnTo>
                    <a:close/>
                    <a:moveTo>
                      <a:pt x="841" y="186"/>
                    </a:moveTo>
                    <a:lnTo>
                      <a:pt x="841" y="186"/>
                    </a:lnTo>
                    <a:lnTo>
                      <a:pt x="841" y="439"/>
                    </a:lnTo>
                    <a:lnTo>
                      <a:pt x="665" y="412"/>
                    </a:lnTo>
                    <a:lnTo>
                      <a:pt x="665" y="142"/>
                    </a:lnTo>
                    <a:lnTo>
                      <a:pt x="841" y="186"/>
                    </a:lnTo>
                    <a:close/>
                    <a:moveTo>
                      <a:pt x="1045" y="912"/>
                    </a:moveTo>
                    <a:lnTo>
                      <a:pt x="1045" y="912"/>
                    </a:lnTo>
                    <a:lnTo>
                      <a:pt x="1137" y="903"/>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0"/>
                    </a:moveTo>
                    <a:lnTo>
                      <a:pt x="841" y="930"/>
                    </a:lnTo>
                    <a:lnTo>
                      <a:pt x="841" y="1172"/>
                    </a:lnTo>
                    <a:lnTo>
                      <a:pt x="665" y="1202"/>
                    </a:lnTo>
                    <a:lnTo>
                      <a:pt x="665" y="946"/>
                    </a:lnTo>
                    <a:lnTo>
                      <a:pt x="841" y="930"/>
                    </a:lnTo>
                    <a:close/>
                    <a:moveTo>
                      <a:pt x="665" y="690"/>
                    </a:moveTo>
                    <a:lnTo>
                      <a:pt x="665" y="690"/>
                    </a:lnTo>
                    <a:lnTo>
                      <a:pt x="841" y="691"/>
                    </a:lnTo>
                    <a:lnTo>
                      <a:pt x="841" y="917"/>
                    </a:lnTo>
                    <a:lnTo>
                      <a:pt x="665" y="933"/>
                    </a:lnTo>
                    <a:lnTo>
                      <a:pt x="665" y="690"/>
                    </a:lnTo>
                    <a:close/>
                    <a:moveTo>
                      <a:pt x="371" y="689"/>
                    </a:moveTo>
                    <a:lnTo>
                      <a:pt x="371" y="689"/>
                    </a:lnTo>
                    <a:lnTo>
                      <a:pt x="625" y="690"/>
                    </a:lnTo>
                    <a:lnTo>
                      <a:pt x="625" y="937"/>
                    </a:lnTo>
                    <a:lnTo>
                      <a:pt x="371" y="960"/>
                    </a:lnTo>
                    <a:lnTo>
                      <a:pt x="371" y="689"/>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5"/>
                    </a:lnTo>
                    <a:lnTo>
                      <a:pt x="881" y="195"/>
                    </a:lnTo>
                    <a:lnTo>
                      <a:pt x="1005" y="226"/>
                    </a:lnTo>
                    <a:lnTo>
                      <a:pt x="1005" y="465"/>
                    </a:lnTo>
                    <a:close/>
                    <a:moveTo>
                      <a:pt x="1137" y="485"/>
                    </a:moveTo>
                    <a:lnTo>
                      <a:pt x="1137" y="485"/>
                    </a:lnTo>
                    <a:lnTo>
                      <a:pt x="1045" y="471"/>
                    </a:lnTo>
                    <a:lnTo>
                      <a:pt x="1045" y="236"/>
                    </a:lnTo>
                    <a:lnTo>
                      <a:pt x="1137" y="259"/>
                    </a:lnTo>
                    <a:lnTo>
                      <a:pt x="1137" y="485"/>
                    </a:lnTo>
                    <a:close/>
                    <a:moveTo>
                      <a:pt x="1045" y="679"/>
                    </a:moveTo>
                    <a:lnTo>
                      <a:pt x="1045" y="679"/>
                    </a:lnTo>
                    <a:lnTo>
                      <a:pt x="1045" y="484"/>
                    </a:lnTo>
                    <a:lnTo>
                      <a:pt x="1137" y="498"/>
                    </a:lnTo>
                    <a:lnTo>
                      <a:pt x="1137" y="679"/>
                    </a:lnTo>
                    <a:lnTo>
                      <a:pt x="1045" y="679"/>
                    </a:lnTo>
                    <a:close/>
                    <a:moveTo>
                      <a:pt x="1005" y="902"/>
                    </a:moveTo>
                    <a:lnTo>
                      <a:pt x="1005" y="902"/>
                    </a:lnTo>
                    <a:lnTo>
                      <a:pt x="881" y="913"/>
                    </a:lnTo>
                    <a:lnTo>
                      <a:pt x="881" y="691"/>
                    </a:lnTo>
                    <a:lnTo>
                      <a:pt x="1005" y="692"/>
                    </a:lnTo>
                    <a:lnTo>
                      <a:pt x="1005" y="902"/>
                    </a:lnTo>
                    <a:close/>
                    <a:moveTo>
                      <a:pt x="1045" y="692"/>
                    </a:moveTo>
                    <a:lnTo>
                      <a:pt x="1045" y="692"/>
                    </a:lnTo>
                    <a:lnTo>
                      <a:pt x="1137" y="693"/>
                    </a:lnTo>
                    <a:lnTo>
                      <a:pt x="1137" y="890"/>
                    </a:lnTo>
                    <a:lnTo>
                      <a:pt x="1045" y="899"/>
                    </a:lnTo>
                    <a:lnTo>
                      <a:pt x="1045" y="692"/>
                    </a:lnTo>
                    <a:close/>
                    <a:moveTo>
                      <a:pt x="625" y="420"/>
                    </a:moveTo>
                    <a:lnTo>
                      <a:pt x="625" y="420"/>
                    </a:lnTo>
                    <a:lnTo>
                      <a:pt x="625" y="677"/>
                    </a:lnTo>
                    <a:lnTo>
                      <a:pt x="371" y="675"/>
                    </a:lnTo>
                    <a:lnTo>
                      <a:pt x="371" y="381"/>
                    </a:lnTo>
                    <a:lnTo>
                      <a:pt x="625" y="420"/>
                    </a:lnTo>
                    <a:close/>
                    <a:moveTo>
                      <a:pt x="625" y="133"/>
                    </a:moveTo>
                    <a:lnTo>
                      <a:pt x="625" y="133"/>
                    </a:lnTo>
                    <a:lnTo>
                      <a:pt x="625" y="406"/>
                    </a:lnTo>
                    <a:lnTo>
                      <a:pt x="371" y="367"/>
                    </a:lnTo>
                    <a:lnTo>
                      <a:pt x="371" y="70"/>
                    </a:lnTo>
                    <a:lnTo>
                      <a:pt x="625" y="133"/>
                    </a:lnTo>
                    <a:close/>
                    <a:moveTo>
                      <a:pt x="1180" y="210"/>
                    </a:moveTo>
                    <a:lnTo>
                      <a:pt x="1180" y="210"/>
                    </a:lnTo>
                    <a:cubicBezTo>
                      <a:pt x="1176" y="203"/>
                      <a:pt x="1169" y="198"/>
                      <a:pt x="1160" y="196"/>
                    </a:cubicBezTo>
                    <a:lnTo>
                      <a:pt x="665" y="74"/>
                    </a:lnTo>
                    <a:lnTo>
                      <a:pt x="665" y="72"/>
                    </a:lnTo>
                    <a:lnTo>
                      <a:pt x="657" y="72"/>
                    </a:lnTo>
                    <a:lnTo>
                      <a:pt x="363" y="0"/>
                    </a:lnTo>
                    <a:lnTo>
                      <a:pt x="359" y="0"/>
                    </a:lnTo>
                    <a:lnTo>
                      <a:pt x="70" y="0"/>
                    </a:lnTo>
                    <a:cubicBezTo>
                      <a:pt x="52" y="0"/>
                      <a:pt x="37" y="14"/>
                      <a:pt x="37" y="33"/>
                    </a:cubicBezTo>
                    <a:lnTo>
                      <a:pt x="37" y="829"/>
                    </a:lnTo>
                    <a:cubicBezTo>
                      <a:pt x="15" y="841"/>
                      <a:pt x="0" y="863"/>
                      <a:pt x="0" y="890"/>
                    </a:cubicBezTo>
                    <a:cubicBezTo>
                      <a:pt x="0" y="928"/>
                      <a:pt x="32" y="959"/>
                      <a:pt x="70" y="959"/>
                    </a:cubicBezTo>
                    <a:cubicBezTo>
                      <a:pt x="108" y="959"/>
                      <a:pt x="139" y="928"/>
                      <a:pt x="139" y="890"/>
                    </a:cubicBezTo>
                    <a:cubicBezTo>
                      <a:pt x="139" y="863"/>
                      <a:pt x="125" y="841"/>
                      <a:pt x="104" y="829"/>
                    </a:cubicBezTo>
                    <a:lnTo>
                      <a:pt x="104" y="66"/>
                    </a:lnTo>
                    <a:lnTo>
                      <a:pt x="305" y="66"/>
                    </a:lnTo>
                    <a:cubicBezTo>
                      <a:pt x="305" y="67"/>
                      <a:pt x="305" y="68"/>
                      <a:pt x="305" y="69"/>
                    </a:cubicBezTo>
                    <a:lnTo>
                      <a:pt x="305" y="1252"/>
                    </a:lnTo>
                    <a:cubicBezTo>
                      <a:pt x="305" y="1253"/>
                      <a:pt x="305" y="1254"/>
                      <a:pt x="305" y="1254"/>
                    </a:cubicBezTo>
                    <a:lnTo>
                      <a:pt x="104" y="1254"/>
                    </a:lnTo>
                    <a:lnTo>
                      <a:pt x="104" y="1151"/>
                    </a:lnTo>
                    <a:cubicBezTo>
                      <a:pt x="125" y="1139"/>
                      <a:pt x="140" y="1116"/>
                      <a:pt x="140" y="1090"/>
                    </a:cubicBezTo>
                    <a:cubicBezTo>
                      <a:pt x="140" y="1052"/>
                      <a:pt x="109" y="1021"/>
                      <a:pt x="71" y="1021"/>
                    </a:cubicBezTo>
                    <a:cubicBezTo>
                      <a:pt x="32" y="1021"/>
                      <a:pt x="1" y="1052"/>
                      <a:pt x="1" y="1090"/>
                    </a:cubicBezTo>
                    <a:cubicBezTo>
                      <a:pt x="1" y="1116"/>
                      <a:pt x="16" y="1138"/>
                      <a:pt x="37" y="1150"/>
                    </a:cubicBezTo>
                    <a:lnTo>
                      <a:pt x="37" y="1288"/>
                    </a:lnTo>
                    <a:cubicBezTo>
                      <a:pt x="37" y="1306"/>
                      <a:pt x="52" y="1321"/>
                      <a:pt x="70" y="1321"/>
                    </a:cubicBezTo>
                    <a:lnTo>
                      <a:pt x="338" y="1321"/>
                    </a:lnTo>
                    <a:cubicBezTo>
                      <a:pt x="341" y="1321"/>
                      <a:pt x="344" y="1320"/>
                      <a:pt x="347" y="1320"/>
                    </a:cubicBezTo>
                    <a:cubicBezTo>
                      <a:pt x="351" y="1321"/>
                      <a:pt x="355" y="1321"/>
                      <a:pt x="359" y="1321"/>
                    </a:cubicBezTo>
                    <a:lnTo>
                      <a:pt x="362" y="1321"/>
                    </a:lnTo>
                    <a:lnTo>
                      <a:pt x="1158" y="1185"/>
                    </a:lnTo>
                    <a:cubicBezTo>
                      <a:pt x="1162" y="1184"/>
                      <a:pt x="1166" y="1183"/>
                      <a:pt x="1169" y="1181"/>
                    </a:cubicBezTo>
                    <a:cubicBezTo>
                      <a:pt x="1181" y="1179"/>
                      <a:pt x="1191" y="1168"/>
                      <a:pt x="1191" y="1155"/>
                    </a:cubicBezTo>
                    <a:lnTo>
                      <a:pt x="1191" y="231"/>
                    </a:lnTo>
                    <a:cubicBezTo>
                      <a:pt x="1191" y="222"/>
                      <a:pt x="1187" y="215"/>
                      <a:pt x="1180" y="21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Freeform 41"/>
              <p:cNvSpPr>
                <a:spLocks noEditPoints="1"/>
              </p:cNvSpPr>
              <p:nvPr/>
            </p:nvSpPr>
            <p:spPr bwMode="gray">
              <a:xfrm>
                <a:off x="1039813" y="2449513"/>
                <a:ext cx="66675" cy="74613"/>
              </a:xfrm>
              <a:custGeom>
                <a:avLst/>
                <a:gdLst>
                  <a:gd name="T0" fmla="*/ 1990925145 w 159"/>
                  <a:gd name="T1" fmla="*/ 2147483647 h 180"/>
                  <a:gd name="T2" fmla="*/ 1990925145 w 159"/>
                  <a:gd name="T3" fmla="*/ 2147483647 h 180"/>
                  <a:gd name="T4" fmla="*/ 2064780497 w 159"/>
                  <a:gd name="T5" fmla="*/ 1923055151 h 180"/>
                  <a:gd name="T6" fmla="*/ 2147483647 w 159"/>
                  <a:gd name="T7" fmla="*/ 2147483647 h 180"/>
                  <a:gd name="T8" fmla="*/ 2147483647 w 159"/>
                  <a:gd name="T9" fmla="*/ 2147483647 h 180"/>
                  <a:gd name="T10" fmla="*/ 2147483647 w 159"/>
                  <a:gd name="T11" fmla="*/ 2147483647 h 180"/>
                  <a:gd name="T12" fmla="*/ 2147483647 w 159"/>
                  <a:gd name="T13" fmla="*/ 2147483647 h 180"/>
                  <a:gd name="T14" fmla="*/ 2138459727 w 159"/>
                  <a:gd name="T15" fmla="*/ 2147483647 h 180"/>
                  <a:gd name="T16" fmla="*/ 1990925145 w 159"/>
                  <a:gd name="T17" fmla="*/ 2147483647 h 180"/>
                  <a:gd name="T18" fmla="*/ 1990925145 w 159"/>
                  <a:gd name="T19" fmla="*/ 2147483647 h 180"/>
                  <a:gd name="T20" fmla="*/ 1990925145 w 159"/>
                  <a:gd name="T21" fmla="*/ 2147483647 h 180"/>
                  <a:gd name="T22" fmla="*/ 1990925145 w 159"/>
                  <a:gd name="T23" fmla="*/ 2147483647 h 180"/>
                  <a:gd name="T24" fmla="*/ 2147483647 w 159"/>
                  <a:gd name="T25" fmla="*/ 2147483647 h 180"/>
                  <a:gd name="T26" fmla="*/ 2147483647 w 159"/>
                  <a:gd name="T27" fmla="*/ 2147483647 h 180"/>
                  <a:gd name="T28" fmla="*/ 2147483647 w 159"/>
                  <a:gd name="T29" fmla="*/ 2147483647 h 180"/>
                  <a:gd name="T30" fmla="*/ 2147483647 w 159"/>
                  <a:gd name="T31" fmla="*/ 2147483647 h 180"/>
                  <a:gd name="T32" fmla="*/ 2147483647 w 159"/>
                  <a:gd name="T33" fmla="*/ 1851747921 h 180"/>
                  <a:gd name="T34" fmla="*/ 2138459727 w 159"/>
                  <a:gd name="T35" fmla="*/ 0 h 180"/>
                  <a:gd name="T36" fmla="*/ 1917245915 w 159"/>
                  <a:gd name="T37" fmla="*/ 0 h 180"/>
                  <a:gd name="T38" fmla="*/ 0 w 159"/>
                  <a:gd name="T39" fmla="*/ 2147483647 h 180"/>
                  <a:gd name="T40" fmla="*/ 0 w 159"/>
                  <a:gd name="T41" fmla="*/ 2147483647 h 180"/>
                  <a:gd name="T42" fmla="*/ 442427624 w 159"/>
                  <a:gd name="T43" fmla="*/ 2147483647 h 180"/>
                  <a:gd name="T44" fmla="*/ 1990925145 w 159"/>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9"/>
                  <a:gd name="T70" fmla="*/ 0 h 180"/>
                  <a:gd name="T71" fmla="*/ 159 w 159"/>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9" h="180">
                    <a:moveTo>
                      <a:pt x="27" y="37"/>
                    </a:moveTo>
                    <a:lnTo>
                      <a:pt x="27" y="37"/>
                    </a:lnTo>
                    <a:cubicBezTo>
                      <a:pt x="27" y="32"/>
                      <a:pt x="28" y="29"/>
                      <a:pt x="28" y="27"/>
                    </a:cubicBezTo>
                    <a:lnTo>
                      <a:pt x="128" y="52"/>
                    </a:lnTo>
                    <a:cubicBezTo>
                      <a:pt x="129" y="53"/>
                      <a:pt x="132" y="56"/>
                      <a:pt x="132" y="62"/>
                    </a:cubicBezTo>
                    <a:lnTo>
                      <a:pt x="132" y="145"/>
                    </a:lnTo>
                    <a:cubicBezTo>
                      <a:pt x="132" y="149"/>
                      <a:pt x="131" y="152"/>
                      <a:pt x="130" y="153"/>
                    </a:cubicBezTo>
                    <a:lnTo>
                      <a:pt x="29" y="141"/>
                    </a:lnTo>
                    <a:cubicBezTo>
                      <a:pt x="28" y="140"/>
                      <a:pt x="27" y="136"/>
                      <a:pt x="27" y="130"/>
                    </a:cubicBezTo>
                    <a:lnTo>
                      <a:pt x="27" y="37"/>
                    </a:lnTo>
                    <a:close/>
                    <a:moveTo>
                      <a:pt x="27" y="168"/>
                    </a:moveTo>
                    <a:lnTo>
                      <a:pt x="27" y="168"/>
                    </a:lnTo>
                    <a:lnTo>
                      <a:pt x="131" y="180"/>
                    </a:lnTo>
                    <a:lnTo>
                      <a:pt x="132" y="180"/>
                    </a:lnTo>
                    <a:cubicBezTo>
                      <a:pt x="147" y="179"/>
                      <a:pt x="159" y="164"/>
                      <a:pt x="159" y="145"/>
                    </a:cubicBezTo>
                    <a:lnTo>
                      <a:pt x="159" y="62"/>
                    </a:lnTo>
                    <a:cubicBezTo>
                      <a:pt x="159" y="43"/>
                      <a:pt x="148" y="28"/>
                      <a:pt x="135" y="26"/>
                    </a:cubicBezTo>
                    <a:lnTo>
                      <a:pt x="29" y="0"/>
                    </a:lnTo>
                    <a:lnTo>
                      <a:pt x="26" y="0"/>
                    </a:lnTo>
                    <a:cubicBezTo>
                      <a:pt x="11" y="0"/>
                      <a:pt x="0" y="15"/>
                      <a:pt x="0" y="37"/>
                    </a:cubicBezTo>
                    <a:lnTo>
                      <a:pt x="0" y="130"/>
                    </a:lnTo>
                    <a:cubicBezTo>
                      <a:pt x="0" y="139"/>
                      <a:pt x="2" y="147"/>
                      <a:pt x="6" y="154"/>
                    </a:cubicBezTo>
                    <a:cubicBezTo>
                      <a:pt x="10" y="163"/>
                      <a:pt x="18" y="168"/>
                      <a:pt x="27" y="16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42"/>
              <p:cNvSpPr>
                <a:spLocks noEditPoints="1"/>
              </p:cNvSpPr>
              <p:nvPr/>
            </p:nvSpPr>
            <p:spPr bwMode="gray">
              <a:xfrm>
                <a:off x="1152525" y="2476501"/>
                <a:ext cx="55563" cy="65088"/>
              </a:xfrm>
              <a:custGeom>
                <a:avLst/>
                <a:gdLst>
                  <a:gd name="T0" fmla="*/ 1983926116 w 131"/>
                  <a:gd name="T1" fmla="*/ 2147483647 h 154"/>
                  <a:gd name="T2" fmla="*/ 1983926116 w 131"/>
                  <a:gd name="T3" fmla="*/ 2147483647 h 154"/>
                  <a:gd name="T4" fmla="*/ 2060203511 w 131"/>
                  <a:gd name="T5" fmla="*/ 2038553624 h 154"/>
                  <a:gd name="T6" fmla="*/ 2147483647 w 131"/>
                  <a:gd name="T7" fmla="*/ 2147483647 h 154"/>
                  <a:gd name="T8" fmla="*/ 2147483647 w 131"/>
                  <a:gd name="T9" fmla="*/ 2147483647 h 154"/>
                  <a:gd name="T10" fmla="*/ 2147483647 w 131"/>
                  <a:gd name="T11" fmla="*/ 2147483647 h 154"/>
                  <a:gd name="T12" fmla="*/ 2147483647 w 131"/>
                  <a:gd name="T13" fmla="*/ 2147483647 h 154"/>
                  <a:gd name="T14" fmla="*/ 2147483647 w 131"/>
                  <a:gd name="T15" fmla="*/ 2147483647 h 154"/>
                  <a:gd name="T16" fmla="*/ 2147483647 w 131"/>
                  <a:gd name="T17" fmla="*/ 2147483647 h 154"/>
                  <a:gd name="T18" fmla="*/ 2136480482 w 131"/>
                  <a:gd name="T19" fmla="*/ 2147483647 h 154"/>
                  <a:gd name="T20" fmla="*/ 1983926116 w 131"/>
                  <a:gd name="T21" fmla="*/ 2147483647 h 154"/>
                  <a:gd name="T22" fmla="*/ 1983926116 w 131"/>
                  <a:gd name="T23" fmla="*/ 2147483647 h 154"/>
                  <a:gd name="T24" fmla="*/ 381565966 w 131"/>
                  <a:gd name="T25" fmla="*/ 2147483647 h 154"/>
                  <a:gd name="T26" fmla="*/ 381565966 w 131"/>
                  <a:gd name="T27" fmla="*/ 2147483647 h 154"/>
                  <a:gd name="T28" fmla="*/ 1907649145 w 131"/>
                  <a:gd name="T29" fmla="*/ 2147483647 h 154"/>
                  <a:gd name="T30" fmla="*/ 2147483647 w 131"/>
                  <a:gd name="T31" fmla="*/ 2147483647 h 154"/>
                  <a:gd name="T32" fmla="*/ 2147483647 w 131"/>
                  <a:gd name="T33" fmla="*/ 2147483647 h 154"/>
                  <a:gd name="T34" fmla="*/ 2147483647 w 131"/>
                  <a:gd name="T35" fmla="*/ 2147483647 h 154"/>
                  <a:gd name="T36" fmla="*/ 2147483647 w 131"/>
                  <a:gd name="T37" fmla="*/ 2147483647 h 154"/>
                  <a:gd name="T38" fmla="*/ 2147483647 w 131"/>
                  <a:gd name="T39" fmla="*/ 1812047807 h 154"/>
                  <a:gd name="T40" fmla="*/ 2147483647 w 131"/>
                  <a:gd name="T41" fmla="*/ 0 h 154"/>
                  <a:gd name="T42" fmla="*/ 1983926116 w 131"/>
                  <a:gd name="T43" fmla="*/ 0 h 154"/>
                  <a:gd name="T44" fmla="*/ 0 w 131"/>
                  <a:gd name="T45" fmla="*/ 2147483647 h 154"/>
                  <a:gd name="T46" fmla="*/ 0 w 131"/>
                  <a:gd name="T47" fmla="*/ 2147483647 h 154"/>
                  <a:gd name="T48" fmla="*/ 381565966 w 131"/>
                  <a:gd name="T49" fmla="*/ 2147483647 h 1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1"/>
                  <a:gd name="T76" fmla="*/ 0 h 154"/>
                  <a:gd name="T77" fmla="*/ 131 w 131"/>
                  <a:gd name="T78" fmla="*/ 154 h 1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1" h="154">
                    <a:moveTo>
                      <a:pt x="26" y="35"/>
                    </a:moveTo>
                    <a:lnTo>
                      <a:pt x="26" y="35"/>
                    </a:lnTo>
                    <a:cubicBezTo>
                      <a:pt x="26" y="31"/>
                      <a:pt x="27" y="29"/>
                      <a:pt x="27" y="27"/>
                    </a:cubicBezTo>
                    <a:lnTo>
                      <a:pt x="100" y="49"/>
                    </a:lnTo>
                    <a:lnTo>
                      <a:pt x="101" y="50"/>
                    </a:lnTo>
                    <a:cubicBezTo>
                      <a:pt x="102" y="50"/>
                      <a:pt x="104" y="53"/>
                      <a:pt x="104" y="57"/>
                    </a:cubicBezTo>
                    <a:lnTo>
                      <a:pt x="104" y="121"/>
                    </a:lnTo>
                    <a:cubicBezTo>
                      <a:pt x="104" y="124"/>
                      <a:pt x="103" y="126"/>
                      <a:pt x="103" y="127"/>
                    </a:cubicBezTo>
                    <a:lnTo>
                      <a:pt x="29" y="116"/>
                    </a:lnTo>
                    <a:lnTo>
                      <a:pt x="28" y="116"/>
                    </a:lnTo>
                    <a:cubicBezTo>
                      <a:pt x="27" y="115"/>
                      <a:pt x="26" y="112"/>
                      <a:pt x="26" y="107"/>
                    </a:cubicBezTo>
                    <a:lnTo>
                      <a:pt x="26" y="35"/>
                    </a:lnTo>
                    <a:close/>
                    <a:moveTo>
                      <a:pt x="5" y="130"/>
                    </a:moveTo>
                    <a:lnTo>
                      <a:pt x="5" y="130"/>
                    </a:lnTo>
                    <a:cubicBezTo>
                      <a:pt x="10" y="137"/>
                      <a:pt x="16" y="142"/>
                      <a:pt x="25" y="143"/>
                    </a:cubicBezTo>
                    <a:lnTo>
                      <a:pt x="103" y="154"/>
                    </a:lnTo>
                    <a:lnTo>
                      <a:pt x="105" y="154"/>
                    </a:lnTo>
                    <a:cubicBezTo>
                      <a:pt x="119" y="153"/>
                      <a:pt x="131" y="139"/>
                      <a:pt x="131" y="121"/>
                    </a:cubicBezTo>
                    <a:lnTo>
                      <a:pt x="131" y="57"/>
                    </a:lnTo>
                    <a:cubicBezTo>
                      <a:pt x="131" y="40"/>
                      <a:pt x="121" y="26"/>
                      <a:pt x="107" y="24"/>
                    </a:cubicBezTo>
                    <a:lnTo>
                      <a:pt x="31" y="0"/>
                    </a:lnTo>
                    <a:lnTo>
                      <a:pt x="26" y="0"/>
                    </a:lnTo>
                    <a:cubicBezTo>
                      <a:pt x="10" y="0"/>
                      <a:pt x="0" y="14"/>
                      <a:pt x="0" y="35"/>
                    </a:cubicBezTo>
                    <a:lnTo>
                      <a:pt x="0" y="107"/>
                    </a:lnTo>
                    <a:cubicBezTo>
                      <a:pt x="0" y="115"/>
                      <a:pt x="2" y="124"/>
                      <a:pt x="5" y="13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43"/>
              <p:cNvSpPr>
                <a:spLocks noEditPoints="1"/>
              </p:cNvSpPr>
              <p:nvPr/>
            </p:nvSpPr>
            <p:spPr bwMode="gray">
              <a:xfrm>
                <a:off x="1039813" y="2566988"/>
                <a:ext cx="66675" cy="71438"/>
              </a:xfrm>
              <a:custGeom>
                <a:avLst/>
                <a:gdLst>
                  <a:gd name="T0" fmla="*/ 1990925145 w 159"/>
                  <a:gd name="T1" fmla="*/ 2147483647 h 169"/>
                  <a:gd name="T2" fmla="*/ 1990925145 w 159"/>
                  <a:gd name="T3" fmla="*/ 2147483647 h 169"/>
                  <a:gd name="T4" fmla="*/ 2138459727 w 159"/>
                  <a:gd name="T5" fmla="*/ 2039318182 h 169"/>
                  <a:gd name="T6" fmla="*/ 2147483647 w 159"/>
                  <a:gd name="T7" fmla="*/ 2147483647 h 169"/>
                  <a:gd name="T8" fmla="*/ 2147483647 w 159"/>
                  <a:gd name="T9" fmla="*/ 2147483647 h 169"/>
                  <a:gd name="T10" fmla="*/ 2147483647 w 159"/>
                  <a:gd name="T11" fmla="*/ 2147483647 h 169"/>
                  <a:gd name="T12" fmla="*/ 2147483647 w 159"/>
                  <a:gd name="T13" fmla="*/ 2147483647 h 169"/>
                  <a:gd name="T14" fmla="*/ 2138459727 w 159"/>
                  <a:gd name="T15" fmla="*/ 2147483647 h 169"/>
                  <a:gd name="T16" fmla="*/ 1990925145 w 159"/>
                  <a:gd name="T17" fmla="*/ 2147483647 h 169"/>
                  <a:gd name="T18" fmla="*/ 1990925145 w 159"/>
                  <a:gd name="T19" fmla="*/ 2147483647 h 169"/>
                  <a:gd name="T20" fmla="*/ 1990925145 w 159"/>
                  <a:gd name="T21" fmla="*/ 2147483647 h 169"/>
                  <a:gd name="T22" fmla="*/ 1990925145 w 159"/>
                  <a:gd name="T23" fmla="*/ 2147483647 h 169"/>
                  <a:gd name="T24" fmla="*/ 2147483647 w 159"/>
                  <a:gd name="T25" fmla="*/ 2147483647 h 169"/>
                  <a:gd name="T26" fmla="*/ 2147483647 w 159"/>
                  <a:gd name="T27" fmla="*/ 2147483647 h 169"/>
                  <a:gd name="T28" fmla="*/ 2147483647 w 159"/>
                  <a:gd name="T29" fmla="*/ 2147483647 h 169"/>
                  <a:gd name="T30" fmla="*/ 2147483647 w 159"/>
                  <a:gd name="T31" fmla="*/ 755296220 h 169"/>
                  <a:gd name="T32" fmla="*/ 2138459727 w 159"/>
                  <a:gd name="T33" fmla="*/ 0 h 169"/>
                  <a:gd name="T34" fmla="*/ 1917245915 w 159"/>
                  <a:gd name="T35" fmla="*/ 0 h 169"/>
                  <a:gd name="T36" fmla="*/ 0 w 159"/>
                  <a:gd name="T37" fmla="*/ 2147483647 h 169"/>
                  <a:gd name="T38" fmla="*/ 0 w 159"/>
                  <a:gd name="T39" fmla="*/ 2147483647 h 169"/>
                  <a:gd name="T40" fmla="*/ 1990925145 w 159"/>
                  <a:gd name="T41" fmla="*/ 2147483647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9"/>
                  <a:gd name="T64" fmla="*/ 0 h 169"/>
                  <a:gd name="T65" fmla="*/ 159 w 159"/>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9" h="169">
                    <a:moveTo>
                      <a:pt x="27" y="38"/>
                    </a:moveTo>
                    <a:lnTo>
                      <a:pt x="27" y="38"/>
                    </a:lnTo>
                    <a:cubicBezTo>
                      <a:pt x="27" y="33"/>
                      <a:pt x="28" y="29"/>
                      <a:pt x="29" y="27"/>
                    </a:cubicBezTo>
                    <a:lnTo>
                      <a:pt x="129" y="36"/>
                    </a:lnTo>
                    <a:cubicBezTo>
                      <a:pt x="130" y="37"/>
                      <a:pt x="132" y="41"/>
                      <a:pt x="132" y="46"/>
                    </a:cubicBezTo>
                    <a:lnTo>
                      <a:pt x="132" y="133"/>
                    </a:lnTo>
                    <a:cubicBezTo>
                      <a:pt x="132" y="137"/>
                      <a:pt x="130" y="140"/>
                      <a:pt x="129" y="141"/>
                    </a:cubicBezTo>
                    <a:lnTo>
                      <a:pt x="29" y="142"/>
                    </a:lnTo>
                    <a:cubicBezTo>
                      <a:pt x="28" y="140"/>
                      <a:pt x="27" y="136"/>
                      <a:pt x="27" y="130"/>
                    </a:cubicBezTo>
                    <a:lnTo>
                      <a:pt x="27" y="38"/>
                    </a:lnTo>
                    <a:close/>
                    <a:moveTo>
                      <a:pt x="27" y="169"/>
                    </a:moveTo>
                    <a:lnTo>
                      <a:pt x="27" y="169"/>
                    </a:lnTo>
                    <a:lnTo>
                      <a:pt x="132" y="168"/>
                    </a:lnTo>
                    <a:cubicBezTo>
                      <a:pt x="147" y="167"/>
                      <a:pt x="159" y="152"/>
                      <a:pt x="159" y="133"/>
                    </a:cubicBezTo>
                    <a:lnTo>
                      <a:pt x="159" y="46"/>
                    </a:lnTo>
                    <a:cubicBezTo>
                      <a:pt x="159" y="27"/>
                      <a:pt x="148" y="12"/>
                      <a:pt x="132" y="10"/>
                    </a:cubicBezTo>
                    <a:lnTo>
                      <a:pt x="29" y="0"/>
                    </a:lnTo>
                    <a:lnTo>
                      <a:pt x="26" y="0"/>
                    </a:lnTo>
                    <a:cubicBezTo>
                      <a:pt x="11" y="0"/>
                      <a:pt x="0" y="16"/>
                      <a:pt x="0" y="38"/>
                    </a:cubicBezTo>
                    <a:lnTo>
                      <a:pt x="0" y="130"/>
                    </a:lnTo>
                    <a:cubicBezTo>
                      <a:pt x="0" y="152"/>
                      <a:pt x="11" y="169"/>
                      <a:pt x="27" y="16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44"/>
              <p:cNvSpPr>
                <a:spLocks noEditPoints="1"/>
              </p:cNvSpPr>
              <p:nvPr/>
            </p:nvSpPr>
            <p:spPr bwMode="gray">
              <a:xfrm>
                <a:off x="1152525" y="2579688"/>
                <a:ext cx="55563" cy="61913"/>
              </a:xfrm>
              <a:custGeom>
                <a:avLst/>
                <a:gdLst>
                  <a:gd name="T0" fmla="*/ 1983926116 w 131"/>
                  <a:gd name="T1" fmla="*/ 2147483647 h 147"/>
                  <a:gd name="T2" fmla="*/ 1983926116 w 131"/>
                  <a:gd name="T3" fmla="*/ 2147483647 h 147"/>
                  <a:gd name="T4" fmla="*/ 2060203511 w 131"/>
                  <a:gd name="T5" fmla="*/ 2017278427 h 147"/>
                  <a:gd name="T6" fmla="*/ 2147483647 w 131"/>
                  <a:gd name="T7" fmla="*/ 2147483647 h 147"/>
                  <a:gd name="T8" fmla="*/ 2147483647 w 131"/>
                  <a:gd name="T9" fmla="*/ 2147483647 h 147"/>
                  <a:gd name="T10" fmla="*/ 2147483647 w 131"/>
                  <a:gd name="T11" fmla="*/ 2147483647 h 147"/>
                  <a:gd name="T12" fmla="*/ 2147483647 w 131"/>
                  <a:gd name="T13" fmla="*/ 2147483647 h 147"/>
                  <a:gd name="T14" fmla="*/ 2136480482 w 131"/>
                  <a:gd name="T15" fmla="*/ 2147483647 h 147"/>
                  <a:gd name="T16" fmla="*/ 1983926116 w 131"/>
                  <a:gd name="T17" fmla="*/ 2147483647 h 147"/>
                  <a:gd name="T18" fmla="*/ 1983926116 w 131"/>
                  <a:gd name="T19" fmla="*/ 2147483647 h 147"/>
                  <a:gd name="T20" fmla="*/ 1983926116 w 131"/>
                  <a:gd name="T21" fmla="*/ 2147483647 h 147"/>
                  <a:gd name="T22" fmla="*/ 1983926116 w 131"/>
                  <a:gd name="T23" fmla="*/ 2147483647 h 147"/>
                  <a:gd name="T24" fmla="*/ 2147483647 w 131"/>
                  <a:gd name="T25" fmla="*/ 2147483647 h 147"/>
                  <a:gd name="T26" fmla="*/ 2147483647 w 131"/>
                  <a:gd name="T27" fmla="*/ 2147483647 h 147"/>
                  <a:gd name="T28" fmla="*/ 2147483647 w 131"/>
                  <a:gd name="T29" fmla="*/ 2147483647 h 147"/>
                  <a:gd name="T30" fmla="*/ 2147483647 w 131"/>
                  <a:gd name="T31" fmla="*/ 971209857 h 147"/>
                  <a:gd name="T32" fmla="*/ 2136480482 w 131"/>
                  <a:gd name="T33" fmla="*/ 0 h 147"/>
                  <a:gd name="T34" fmla="*/ 1983926116 w 131"/>
                  <a:gd name="T35" fmla="*/ 0 h 147"/>
                  <a:gd name="T36" fmla="*/ 0 w 131"/>
                  <a:gd name="T37" fmla="*/ 2147483647 h 147"/>
                  <a:gd name="T38" fmla="*/ 0 w 131"/>
                  <a:gd name="T39" fmla="*/ 2147483647 h 147"/>
                  <a:gd name="T40" fmla="*/ 1983926116 w 131"/>
                  <a:gd name="T41" fmla="*/ 2147483647 h 1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1"/>
                  <a:gd name="T64" fmla="*/ 0 h 147"/>
                  <a:gd name="T65" fmla="*/ 131 w 131"/>
                  <a:gd name="T66" fmla="*/ 147 h 1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1" h="147">
                    <a:moveTo>
                      <a:pt x="26" y="34"/>
                    </a:moveTo>
                    <a:lnTo>
                      <a:pt x="26" y="34"/>
                    </a:lnTo>
                    <a:cubicBezTo>
                      <a:pt x="26" y="31"/>
                      <a:pt x="27" y="28"/>
                      <a:pt x="27" y="27"/>
                    </a:cubicBezTo>
                    <a:lnTo>
                      <a:pt x="102" y="39"/>
                    </a:lnTo>
                    <a:cubicBezTo>
                      <a:pt x="102" y="40"/>
                      <a:pt x="104" y="42"/>
                      <a:pt x="104" y="46"/>
                    </a:cubicBezTo>
                    <a:lnTo>
                      <a:pt x="104" y="114"/>
                    </a:lnTo>
                    <a:cubicBezTo>
                      <a:pt x="104" y="117"/>
                      <a:pt x="103" y="119"/>
                      <a:pt x="104" y="120"/>
                    </a:cubicBezTo>
                    <a:lnTo>
                      <a:pt x="28" y="120"/>
                    </a:lnTo>
                    <a:cubicBezTo>
                      <a:pt x="27" y="119"/>
                      <a:pt x="26" y="116"/>
                      <a:pt x="26" y="112"/>
                    </a:cubicBezTo>
                    <a:lnTo>
                      <a:pt x="26" y="34"/>
                    </a:lnTo>
                    <a:close/>
                    <a:moveTo>
                      <a:pt x="26" y="147"/>
                    </a:moveTo>
                    <a:lnTo>
                      <a:pt x="26" y="147"/>
                    </a:lnTo>
                    <a:lnTo>
                      <a:pt x="104" y="146"/>
                    </a:lnTo>
                    <a:cubicBezTo>
                      <a:pt x="119" y="145"/>
                      <a:pt x="131" y="131"/>
                      <a:pt x="131" y="114"/>
                    </a:cubicBezTo>
                    <a:lnTo>
                      <a:pt x="131" y="46"/>
                    </a:lnTo>
                    <a:cubicBezTo>
                      <a:pt x="131" y="29"/>
                      <a:pt x="120" y="15"/>
                      <a:pt x="106" y="13"/>
                    </a:cubicBezTo>
                    <a:lnTo>
                      <a:pt x="28" y="0"/>
                    </a:lnTo>
                    <a:lnTo>
                      <a:pt x="26" y="0"/>
                    </a:lnTo>
                    <a:cubicBezTo>
                      <a:pt x="11" y="0"/>
                      <a:pt x="0" y="15"/>
                      <a:pt x="0" y="34"/>
                    </a:cubicBezTo>
                    <a:lnTo>
                      <a:pt x="0" y="112"/>
                    </a:lnTo>
                    <a:cubicBezTo>
                      <a:pt x="0" y="132"/>
                      <a:pt x="11" y="147"/>
                      <a:pt x="26" y="14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45"/>
              <p:cNvSpPr>
                <a:spLocks noEditPoints="1"/>
              </p:cNvSpPr>
              <p:nvPr/>
            </p:nvSpPr>
            <p:spPr bwMode="gray">
              <a:xfrm>
                <a:off x="1039813" y="2689226"/>
                <a:ext cx="66675" cy="71438"/>
              </a:xfrm>
              <a:custGeom>
                <a:avLst/>
                <a:gdLst>
                  <a:gd name="T0" fmla="*/ 2147483647 w 159"/>
                  <a:gd name="T1" fmla="*/ 2147483647 h 169"/>
                  <a:gd name="T2" fmla="*/ 2147483647 w 159"/>
                  <a:gd name="T3" fmla="*/ 2147483647 h 169"/>
                  <a:gd name="T4" fmla="*/ 2147483647 w 159"/>
                  <a:gd name="T5" fmla="*/ 2147483647 h 169"/>
                  <a:gd name="T6" fmla="*/ 2138459727 w 159"/>
                  <a:gd name="T7" fmla="*/ 2147483647 h 169"/>
                  <a:gd name="T8" fmla="*/ 1990925145 w 159"/>
                  <a:gd name="T9" fmla="*/ 2147483647 h 169"/>
                  <a:gd name="T10" fmla="*/ 1990925145 w 159"/>
                  <a:gd name="T11" fmla="*/ 2147483647 h 169"/>
                  <a:gd name="T12" fmla="*/ 2138459727 w 159"/>
                  <a:gd name="T13" fmla="*/ 2039318182 h 169"/>
                  <a:gd name="T14" fmla="*/ 2147483647 w 159"/>
                  <a:gd name="T15" fmla="*/ 2147483647 h 169"/>
                  <a:gd name="T16" fmla="*/ 2147483647 w 159"/>
                  <a:gd name="T17" fmla="*/ 2147483647 h 169"/>
                  <a:gd name="T18" fmla="*/ 2147483647 w 159"/>
                  <a:gd name="T19" fmla="*/ 2147483647 h 169"/>
                  <a:gd name="T20" fmla="*/ 2147483647 w 159"/>
                  <a:gd name="T21" fmla="*/ 226570901 h 169"/>
                  <a:gd name="T22" fmla="*/ 2147483647 w 159"/>
                  <a:gd name="T23" fmla="*/ 226570901 h 169"/>
                  <a:gd name="T24" fmla="*/ 2064780497 w 159"/>
                  <a:gd name="T25" fmla="*/ 0 h 169"/>
                  <a:gd name="T26" fmla="*/ 1917245915 w 159"/>
                  <a:gd name="T27" fmla="*/ 0 h 169"/>
                  <a:gd name="T28" fmla="*/ 0 w 159"/>
                  <a:gd name="T29" fmla="*/ 2147483647 h 169"/>
                  <a:gd name="T30" fmla="*/ 0 w 159"/>
                  <a:gd name="T31" fmla="*/ 2147483647 h 169"/>
                  <a:gd name="T32" fmla="*/ 1990925145 w 159"/>
                  <a:gd name="T33" fmla="*/ 2147483647 h 169"/>
                  <a:gd name="T34" fmla="*/ 2147483647 w 159"/>
                  <a:gd name="T35" fmla="*/ 2147483647 h 169"/>
                  <a:gd name="T36" fmla="*/ 2147483647 w 159"/>
                  <a:gd name="T37" fmla="*/ 2147483647 h 169"/>
                  <a:gd name="T38" fmla="*/ 2147483647 w 159"/>
                  <a:gd name="T39" fmla="*/ 2147483647 h 169"/>
                  <a:gd name="T40" fmla="*/ 2147483647 w 159"/>
                  <a:gd name="T41" fmla="*/ 226570901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9"/>
                  <a:gd name="T64" fmla="*/ 0 h 169"/>
                  <a:gd name="T65" fmla="*/ 159 w 159"/>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9" h="169">
                    <a:moveTo>
                      <a:pt x="132" y="126"/>
                    </a:moveTo>
                    <a:lnTo>
                      <a:pt x="132" y="126"/>
                    </a:lnTo>
                    <a:cubicBezTo>
                      <a:pt x="132" y="130"/>
                      <a:pt x="130" y="133"/>
                      <a:pt x="129" y="135"/>
                    </a:cubicBezTo>
                    <a:lnTo>
                      <a:pt x="29" y="142"/>
                    </a:lnTo>
                    <a:cubicBezTo>
                      <a:pt x="28" y="140"/>
                      <a:pt x="27" y="136"/>
                      <a:pt x="27" y="130"/>
                    </a:cubicBezTo>
                    <a:lnTo>
                      <a:pt x="27" y="38"/>
                    </a:lnTo>
                    <a:cubicBezTo>
                      <a:pt x="27" y="32"/>
                      <a:pt x="28" y="29"/>
                      <a:pt x="29" y="27"/>
                    </a:cubicBezTo>
                    <a:lnTo>
                      <a:pt x="129" y="29"/>
                    </a:lnTo>
                    <a:cubicBezTo>
                      <a:pt x="130" y="31"/>
                      <a:pt x="132" y="34"/>
                      <a:pt x="132" y="39"/>
                    </a:cubicBezTo>
                    <a:lnTo>
                      <a:pt x="132" y="126"/>
                    </a:lnTo>
                    <a:close/>
                    <a:moveTo>
                      <a:pt x="133" y="3"/>
                    </a:moveTo>
                    <a:lnTo>
                      <a:pt x="133" y="3"/>
                    </a:lnTo>
                    <a:lnTo>
                      <a:pt x="28" y="0"/>
                    </a:lnTo>
                    <a:lnTo>
                      <a:pt x="26" y="0"/>
                    </a:lnTo>
                    <a:cubicBezTo>
                      <a:pt x="11" y="0"/>
                      <a:pt x="0" y="16"/>
                      <a:pt x="0" y="38"/>
                    </a:cubicBezTo>
                    <a:lnTo>
                      <a:pt x="0" y="130"/>
                    </a:lnTo>
                    <a:cubicBezTo>
                      <a:pt x="0" y="153"/>
                      <a:pt x="11" y="169"/>
                      <a:pt x="27" y="169"/>
                    </a:cubicBezTo>
                    <a:lnTo>
                      <a:pt x="132" y="161"/>
                    </a:lnTo>
                    <a:cubicBezTo>
                      <a:pt x="147" y="160"/>
                      <a:pt x="159" y="145"/>
                      <a:pt x="159" y="126"/>
                    </a:cubicBezTo>
                    <a:lnTo>
                      <a:pt x="159" y="39"/>
                    </a:lnTo>
                    <a:cubicBezTo>
                      <a:pt x="159" y="21"/>
                      <a:pt x="148" y="5"/>
                      <a:pt x="133" y="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46"/>
              <p:cNvSpPr>
                <a:spLocks noEditPoints="1"/>
              </p:cNvSpPr>
              <p:nvPr/>
            </p:nvSpPr>
            <p:spPr bwMode="gray">
              <a:xfrm>
                <a:off x="1150938" y="2689226"/>
                <a:ext cx="57150" cy="60325"/>
              </a:xfrm>
              <a:custGeom>
                <a:avLst/>
                <a:gdLst>
                  <a:gd name="T0" fmla="*/ 2147483647 w 136"/>
                  <a:gd name="T1" fmla="*/ 2147483647 h 144"/>
                  <a:gd name="T2" fmla="*/ 2147483647 w 136"/>
                  <a:gd name="T3" fmla="*/ 2147483647 h 144"/>
                  <a:gd name="T4" fmla="*/ 2147483647 w 136"/>
                  <a:gd name="T5" fmla="*/ 2147483647 h 144"/>
                  <a:gd name="T6" fmla="*/ 2077702958 w 136"/>
                  <a:gd name="T7" fmla="*/ 2147483647 h 144"/>
                  <a:gd name="T8" fmla="*/ 2003537386 w 136"/>
                  <a:gd name="T9" fmla="*/ 2147483647 h 144"/>
                  <a:gd name="T10" fmla="*/ 2003537386 w 136"/>
                  <a:gd name="T11" fmla="*/ 2147483647 h 144"/>
                  <a:gd name="T12" fmla="*/ 2077702958 w 136"/>
                  <a:gd name="T13" fmla="*/ 1985046490 h 144"/>
                  <a:gd name="T14" fmla="*/ 2147483647 w 136"/>
                  <a:gd name="T15" fmla="*/ 2132112976 h 144"/>
                  <a:gd name="T16" fmla="*/ 2147483647 w 136"/>
                  <a:gd name="T17" fmla="*/ 2147483647 h 144"/>
                  <a:gd name="T18" fmla="*/ 2147483647 w 136"/>
                  <a:gd name="T19" fmla="*/ 2147483647 h 144"/>
                  <a:gd name="T20" fmla="*/ 2147483647 w 136"/>
                  <a:gd name="T21" fmla="*/ 147066485 h 144"/>
                  <a:gd name="T22" fmla="*/ 2147483647 w 136"/>
                  <a:gd name="T23" fmla="*/ 147066485 h 144"/>
                  <a:gd name="T24" fmla="*/ 1929371393 w 136"/>
                  <a:gd name="T25" fmla="*/ 0 h 144"/>
                  <a:gd name="T26" fmla="*/ 1780863336 w 136"/>
                  <a:gd name="T27" fmla="*/ 0 h 144"/>
                  <a:gd name="T28" fmla="*/ 0 w 136"/>
                  <a:gd name="T29" fmla="*/ 2147483647 h 144"/>
                  <a:gd name="T30" fmla="*/ 0 w 136"/>
                  <a:gd name="T31" fmla="*/ 2147483647 h 144"/>
                  <a:gd name="T32" fmla="*/ 1855205821 w 136"/>
                  <a:gd name="T33" fmla="*/ 2147483647 h 144"/>
                  <a:gd name="T34" fmla="*/ 2147483647 w 136"/>
                  <a:gd name="T35" fmla="*/ 2147483647 h 144"/>
                  <a:gd name="T36" fmla="*/ 2147483647 w 136"/>
                  <a:gd name="T37" fmla="*/ 2147483647 h 144"/>
                  <a:gd name="T38" fmla="*/ 2147483647 w 136"/>
                  <a:gd name="T39" fmla="*/ 2147483647 h 144"/>
                  <a:gd name="T40" fmla="*/ 2147483647 w 136"/>
                  <a:gd name="T41" fmla="*/ 147066485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6"/>
                  <a:gd name="T64" fmla="*/ 0 h 144"/>
                  <a:gd name="T65" fmla="*/ 136 w 136"/>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6" h="144">
                    <a:moveTo>
                      <a:pt x="109" y="106"/>
                    </a:moveTo>
                    <a:lnTo>
                      <a:pt x="109" y="106"/>
                    </a:lnTo>
                    <a:cubicBezTo>
                      <a:pt x="109" y="108"/>
                      <a:pt x="108" y="110"/>
                      <a:pt x="108" y="111"/>
                    </a:cubicBezTo>
                    <a:lnTo>
                      <a:pt x="28" y="117"/>
                    </a:lnTo>
                    <a:cubicBezTo>
                      <a:pt x="27" y="115"/>
                      <a:pt x="27" y="113"/>
                      <a:pt x="27" y="110"/>
                    </a:cubicBezTo>
                    <a:lnTo>
                      <a:pt x="27" y="33"/>
                    </a:lnTo>
                    <a:cubicBezTo>
                      <a:pt x="27" y="30"/>
                      <a:pt x="27" y="28"/>
                      <a:pt x="28" y="27"/>
                    </a:cubicBezTo>
                    <a:lnTo>
                      <a:pt x="107" y="29"/>
                    </a:lnTo>
                    <a:cubicBezTo>
                      <a:pt x="108" y="30"/>
                      <a:pt x="109" y="32"/>
                      <a:pt x="109" y="34"/>
                    </a:cubicBezTo>
                    <a:lnTo>
                      <a:pt x="109" y="106"/>
                    </a:lnTo>
                    <a:close/>
                    <a:moveTo>
                      <a:pt x="113" y="2"/>
                    </a:moveTo>
                    <a:lnTo>
                      <a:pt x="113" y="2"/>
                    </a:lnTo>
                    <a:lnTo>
                      <a:pt x="26" y="0"/>
                    </a:lnTo>
                    <a:lnTo>
                      <a:pt x="24" y="0"/>
                    </a:lnTo>
                    <a:cubicBezTo>
                      <a:pt x="10" y="0"/>
                      <a:pt x="0" y="14"/>
                      <a:pt x="0" y="33"/>
                    </a:cubicBezTo>
                    <a:lnTo>
                      <a:pt x="0" y="110"/>
                    </a:lnTo>
                    <a:cubicBezTo>
                      <a:pt x="0" y="129"/>
                      <a:pt x="10" y="144"/>
                      <a:pt x="25" y="144"/>
                    </a:cubicBezTo>
                    <a:lnTo>
                      <a:pt x="112" y="137"/>
                    </a:lnTo>
                    <a:cubicBezTo>
                      <a:pt x="125" y="136"/>
                      <a:pt x="136" y="123"/>
                      <a:pt x="136" y="106"/>
                    </a:cubicBezTo>
                    <a:lnTo>
                      <a:pt x="136" y="34"/>
                    </a:lnTo>
                    <a:cubicBezTo>
                      <a:pt x="136" y="18"/>
                      <a:pt x="126" y="4"/>
                      <a:pt x="113" y="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47"/>
              <p:cNvSpPr>
                <a:spLocks/>
              </p:cNvSpPr>
              <p:nvPr/>
            </p:nvSpPr>
            <p:spPr bwMode="gray">
              <a:xfrm>
                <a:off x="1036638" y="2806701"/>
                <a:ext cx="73025" cy="25400"/>
              </a:xfrm>
              <a:custGeom>
                <a:avLst/>
                <a:gdLst>
                  <a:gd name="T0" fmla="*/ 1203405568 w 173"/>
                  <a:gd name="T1" fmla="*/ 2147483647 h 58"/>
                  <a:gd name="T2" fmla="*/ 1203405568 w 173"/>
                  <a:gd name="T3" fmla="*/ 2147483647 h 58"/>
                  <a:gd name="T4" fmla="*/ 1203405568 w 173"/>
                  <a:gd name="T5" fmla="*/ 2147483647 h 58"/>
                  <a:gd name="T6" fmla="*/ 2147483647 w 173"/>
                  <a:gd name="T7" fmla="*/ 2147483647 h 58"/>
                  <a:gd name="T8" fmla="*/ 2147483647 w 173"/>
                  <a:gd name="T9" fmla="*/ 1847643297 h 58"/>
                  <a:gd name="T10" fmla="*/ 2147483647 w 173"/>
                  <a:gd name="T11" fmla="*/ 0 h 58"/>
                  <a:gd name="T12" fmla="*/ 1203405568 w 173"/>
                  <a:gd name="T13" fmla="*/ 1259826424 h 58"/>
                  <a:gd name="T14" fmla="*/ 0 w 173"/>
                  <a:gd name="T15" fmla="*/ 2147483647 h 58"/>
                  <a:gd name="T16" fmla="*/ 1203405568 w 173"/>
                  <a:gd name="T17" fmla="*/ 2147483647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
                  <a:gd name="T28" fmla="*/ 0 h 58"/>
                  <a:gd name="T29" fmla="*/ 173 w 173"/>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 h="58">
                    <a:moveTo>
                      <a:pt x="16" y="58"/>
                    </a:moveTo>
                    <a:lnTo>
                      <a:pt x="16" y="58"/>
                    </a:lnTo>
                    <a:lnTo>
                      <a:pt x="157" y="43"/>
                    </a:lnTo>
                    <a:cubicBezTo>
                      <a:pt x="165" y="43"/>
                      <a:pt x="173" y="33"/>
                      <a:pt x="173" y="22"/>
                    </a:cubicBezTo>
                    <a:cubicBezTo>
                      <a:pt x="173" y="10"/>
                      <a:pt x="165" y="0"/>
                      <a:pt x="156" y="0"/>
                    </a:cubicBezTo>
                    <a:lnTo>
                      <a:pt x="16" y="15"/>
                    </a:lnTo>
                    <a:cubicBezTo>
                      <a:pt x="7" y="15"/>
                      <a:pt x="0" y="25"/>
                      <a:pt x="0" y="37"/>
                    </a:cubicBezTo>
                    <a:cubicBezTo>
                      <a:pt x="0" y="48"/>
                      <a:pt x="7" y="58"/>
                      <a:pt x="16" y="5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Freeform 48"/>
              <p:cNvSpPr>
                <a:spLocks/>
              </p:cNvSpPr>
              <p:nvPr/>
            </p:nvSpPr>
            <p:spPr bwMode="gray">
              <a:xfrm>
                <a:off x="1036638" y="2840038"/>
                <a:ext cx="73025" cy="26988"/>
              </a:xfrm>
              <a:custGeom>
                <a:avLst/>
                <a:gdLst>
                  <a:gd name="T0" fmla="*/ 2147483647 w 173"/>
                  <a:gd name="T1" fmla="*/ 0 h 63"/>
                  <a:gd name="T2" fmla="*/ 2147483647 w 173"/>
                  <a:gd name="T3" fmla="*/ 0 h 63"/>
                  <a:gd name="T4" fmla="*/ 2147483647 w 173"/>
                  <a:gd name="T5" fmla="*/ 0 h 63"/>
                  <a:gd name="T6" fmla="*/ 1203405568 w 173"/>
                  <a:gd name="T7" fmla="*/ 1572315739 h 63"/>
                  <a:gd name="T8" fmla="*/ 0 w 173"/>
                  <a:gd name="T9" fmla="*/ 2147483647 h 63"/>
                  <a:gd name="T10" fmla="*/ 1203405568 w 173"/>
                  <a:gd name="T11" fmla="*/ 2147483647 h 63"/>
                  <a:gd name="T12" fmla="*/ 1203405568 w 173"/>
                  <a:gd name="T13" fmla="*/ 2147483647 h 63"/>
                  <a:gd name="T14" fmla="*/ 2147483647 w 173"/>
                  <a:gd name="T15" fmla="*/ 2147483647 h 63"/>
                  <a:gd name="T16" fmla="*/ 2147483647 w 173"/>
                  <a:gd name="T17" fmla="*/ 1650858102 h 63"/>
                  <a:gd name="T18" fmla="*/ 2147483647 w 173"/>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
                  <a:gd name="T31" fmla="*/ 0 h 63"/>
                  <a:gd name="T32" fmla="*/ 173 w 173"/>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 h="63">
                    <a:moveTo>
                      <a:pt x="156" y="0"/>
                    </a:moveTo>
                    <a:lnTo>
                      <a:pt x="156" y="0"/>
                    </a:lnTo>
                    <a:lnTo>
                      <a:pt x="16" y="20"/>
                    </a:lnTo>
                    <a:cubicBezTo>
                      <a:pt x="7" y="20"/>
                      <a:pt x="0" y="30"/>
                      <a:pt x="0" y="42"/>
                    </a:cubicBezTo>
                    <a:cubicBezTo>
                      <a:pt x="0" y="54"/>
                      <a:pt x="7" y="63"/>
                      <a:pt x="16" y="63"/>
                    </a:cubicBezTo>
                    <a:lnTo>
                      <a:pt x="157" y="43"/>
                    </a:lnTo>
                    <a:cubicBezTo>
                      <a:pt x="165" y="43"/>
                      <a:pt x="173" y="33"/>
                      <a:pt x="173" y="21"/>
                    </a:cubicBezTo>
                    <a:cubicBezTo>
                      <a:pt x="173" y="9"/>
                      <a:pt x="166" y="0"/>
                      <a:pt x="156"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49"/>
              <p:cNvSpPr>
                <a:spLocks/>
              </p:cNvSpPr>
              <p:nvPr/>
            </p:nvSpPr>
            <p:spPr bwMode="gray">
              <a:xfrm>
                <a:off x="1150938" y="2797176"/>
                <a:ext cx="55563" cy="19050"/>
              </a:xfrm>
              <a:custGeom>
                <a:avLst/>
                <a:gdLst>
                  <a:gd name="T0" fmla="*/ 894954504 w 132"/>
                  <a:gd name="T1" fmla="*/ 2147483647 h 45"/>
                  <a:gd name="T2" fmla="*/ 894954504 w 132"/>
                  <a:gd name="T3" fmla="*/ 2147483647 h 45"/>
                  <a:gd name="T4" fmla="*/ 894954504 w 132"/>
                  <a:gd name="T5" fmla="*/ 2147483647 h 45"/>
                  <a:gd name="T6" fmla="*/ 2147483647 w 132"/>
                  <a:gd name="T7" fmla="*/ 2147483647 h 45"/>
                  <a:gd name="T8" fmla="*/ 2147483647 w 132"/>
                  <a:gd name="T9" fmla="*/ 1289782367 h 45"/>
                  <a:gd name="T10" fmla="*/ 2147483647 w 132"/>
                  <a:gd name="T11" fmla="*/ 0 h 45"/>
                  <a:gd name="T12" fmla="*/ 894954504 w 132"/>
                  <a:gd name="T13" fmla="*/ 910392303 h 45"/>
                  <a:gd name="T14" fmla="*/ 0 w 132"/>
                  <a:gd name="T15" fmla="*/ 2124189300 h 45"/>
                  <a:gd name="T16" fmla="*/ 894954504 w 132"/>
                  <a:gd name="T17" fmla="*/ 2147483647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
                  <a:gd name="T28" fmla="*/ 0 h 45"/>
                  <a:gd name="T29" fmla="*/ 132 w 132"/>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 h="45">
                    <a:moveTo>
                      <a:pt x="12" y="45"/>
                    </a:moveTo>
                    <a:lnTo>
                      <a:pt x="12" y="45"/>
                    </a:lnTo>
                    <a:lnTo>
                      <a:pt x="120" y="33"/>
                    </a:lnTo>
                    <a:cubicBezTo>
                      <a:pt x="127" y="33"/>
                      <a:pt x="132" y="26"/>
                      <a:pt x="132" y="17"/>
                    </a:cubicBezTo>
                    <a:cubicBezTo>
                      <a:pt x="132" y="8"/>
                      <a:pt x="127" y="0"/>
                      <a:pt x="120" y="0"/>
                    </a:cubicBezTo>
                    <a:lnTo>
                      <a:pt x="12" y="12"/>
                    </a:lnTo>
                    <a:cubicBezTo>
                      <a:pt x="5" y="12"/>
                      <a:pt x="0" y="19"/>
                      <a:pt x="0" y="28"/>
                    </a:cubicBezTo>
                    <a:cubicBezTo>
                      <a:pt x="0" y="38"/>
                      <a:pt x="5" y="45"/>
                      <a:pt x="12" y="45"/>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50"/>
              <p:cNvSpPr>
                <a:spLocks/>
              </p:cNvSpPr>
              <p:nvPr/>
            </p:nvSpPr>
            <p:spPr bwMode="gray">
              <a:xfrm>
                <a:off x="1150938" y="2822576"/>
                <a:ext cx="55563" cy="20638"/>
              </a:xfrm>
              <a:custGeom>
                <a:avLst/>
                <a:gdLst>
                  <a:gd name="T0" fmla="*/ 2147483647 w 132"/>
                  <a:gd name="T1" fmla="*/ 0 h 49"/>
                  <a:gd name="T2" fmla="*/ 2147483647 w 132"/>
                  <a:gd name="T3" fmla="*/ 0 h 49"/>
                  <a:gd name="T4" fmla="*/ 2147483647 w 132"/>
                  <a:gd name="T5" fmla="*/ 0 h 49"/>
                  <a:gd name="T6" fmla="*/ 894954504 w 132"/>
                  <a:gd name="T7" fmla="*/ 1120785760 h 49"/>
                  <a:gd name="T8" fmla="*/ 0 w 132"/>
                  <a:gd name="T9" fmla="*/ 2147483647 h 49"/>
                  <a:gd name="T10" fmla="*/ 894954504 w 132"/>
                  <a:gd name="T11" fmla="*/ 2147483647 h 49"/>
                  <a:gd name="T12" fmla="*/ 894954504 w 132"/>
                  <a:gd name="T13" fmla="*/ 2147483647 h 49"/>
                  <a:gd name="T14" fmla="*/ 2147483647 w 132"/>
                  <a:gd name="T15" fmla="*/ 2147483647 h 49"/>
                  <a:gd name="T16" fmla="*/ 2147483647 w 132"/>
                  <a:gd name="T17" fmla="*/ 1195469628 h 49"/>
                  <a:gd name="T18" fmla="*/ 2147483647 w 132"/>
                  <a:gd name="T19" fmla="*/ 0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
                  <a:gd name="T31" fmla="*/ 0 h 49"/>
                  <a:gd name="T32" fmla="*/ 132 w 132"/>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 h="49">
                    <a:moveTo>
                      <a:pt x="119" y="0"/>
                    </a:moveTo>
                    <a:lnTo>
                      <a:pt x="119" y="0"/>
                    </a:lnTo>
                    <a:lnTo>
                      <a:pt x="12" y="15"/>
                    </a:lnTo>
                    <a:cubicBezTo>
                      <a:pt x="5" y="15"/>
                      <a:pt x="0" y="23"/>
                      <a:pt x="0" y="32"/>
                    </a:cubicBezTo>
                    <a:cubicBezTo>
                      <a:pt x="0" y="41"/>
                      <a:pt x="5" y="49"/>
                      <a:pt x="12" y="49"/>
                    </a:cubicBezTo>
                    <a:lnTo>
                      <a:pt x="120" y="33"/>
                    </a:lnTo>
                    <a:cubicBezTo>
                      <a:pt x="127" y="33"/>
                      <a:pt x="132" y="25"/>
                      <a:pt x="132" y="16"/>
                    </a:cubicBezTo>
                    <a:cubicBezTo>
                      <a:pt x="132" y="7"/>
                      <a:pt x="127" y="0"/>
                      <a:pt x="11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51"/>
              <p:cNvSpPr>
                <a:spLocks noEditPoints="1"/>
              </p:cNvSpPr>
              <p:nvPr/>
            </p:nvSpPr>
            <p:spPr bwMode="gray">
              <a:xfrm>
                <a:off x="1239838" y="2497138"/>
                <a:ext cx="38100" cy="50800"/>
              </a:xfrm>
              <a:custGeom>
                <a:avLst/>
                <a:gdLst>
                  <a:gd name="T0" fmla="*/ 1467912195 w 91"/>
                  <a:gd name="T1" fmla="*/ 2147483647 h 121"/>
                  <a:gd name="T2" fmla="*/ 1467912195 w 91"/>
                  <a:gd name="T3" fmla="*/ 2147483647 h 121"/>
                  <a:gd name="T4" fmla="*/ 1541185193 w 91"/>
                  <a:gd name="T5" fmla="*/ 1554095012 h 121"/>
                  <a:gd name="T6" fmla="*/ 2147483647 w 91"/>
                  <a:gd name="T7" fmla="*/ 2147483647 h 121"/>
                  <a:gd name="T8" fmla="*/ 2147483647 w 91"/>
                  <a:gd name="T9" fmla="*/ 2147483647 h 121"/>
                  <a:gd name="T10" fmla="*/ 2147483647 w 91"/>
                  <a:gd name="T11" fmla="*/ 2147483647 h 121"/>
                  <a:gd name="T12" fmla="*/ 2147483647 w 91"/>
                  <a:gd name="T13" fmla="*/ 2147483647 h 121"/>
                  <a:gd name="T14" fmla="*/ 1614633620 w 91"/>
                  <a:gd name="T15" fmla="*/ 2147483647 h 121"/>
                  <a:gd name="T16" fmla="*/ 1467912195 w 91"/>
                  <a:gd name="T17" fmla="*/ 2147483647 h 121"/>
                  <a:gd name="T18" fmla="*/ 1467912195 w 91"/>
                  <a:gd name="T19" fmla="*/ 2147483647 h 121"/>
                  <a:gd name="T20" fmla="*/ 220169433 w 91"/>
                  <a:gd name="T21" fmla="*/ 2147483647 h 121"/>
                  <a:gd name="T22" fmla="*/ 220169433 w 91"/>
                  <a:gd name="T23" fmla="*/ 2147483647 h 121"/>
                  <a:gd name="T24" fmla="*/ 1394464187 w 91"/>
                  <a:gd name="T25" fmla="*/ 2147483647 h 121"/>
                  <a:gd name="T26" fmla="*/ 2147483647 w 91"/>
                  <a:gd name="T27" fmla="*/ 2147483647 h 121"/>
                  <a:gd name="T28" fmla="*/ 2147483647 w 91"/>
                  <a:gd name="T29" fmla="*/ 2147483647 h 121"/>
                  <a:gd name="T30" fmla="*/ 2147483647 w 91"/>
                  <a:gd name="T31" fmla="*/ 2147483647 h 121"/>
                  <a:gd name="T32" fmla="*/ 2147483647 w 91"/>
                  <a:gd name="T33" fmla="*/ 2147483647 h 121"/>
                  <a:gd name="T34" fmla="*/ 2147483647 w 91"/>
                  <a:gd name="T35" fmla="*/ 1257975934 h 121"/>
                  <a:gd name="T36" fmla="*/ 1688081627 w 91"/>
                  <a:gd name="T37" fmla="*/ 74029874 h 121"/>
                  <a:gd name="T38" fmla="*/ 1394464187 w 91"/>
                  <a:gd name="T39" fmla="*/ 0 h 121"/>
                  <a:gd name="T40" fmla="*/ 0 w 91"/>
                  <a:gd name="T41" fmla="*/ 2147483647 h 121"/>
                  <a:gd name="T42" fmla="*/ 0 w 91"/>
                  <a:gd name="T43" fmla="*/ 2147483647 h 121"/>
                  <a:gd name="T44" fmla="*/ 220169433 w 91"/>
                  <a:gd name="T45" fmla="*/ 2147483647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1"/>
                  <a:gd name="T70" fmla="*/ 0 h 121"/>
                  <a:gd name="T71" fmla="*/ 91 w 91"/>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1" h="121">
                    <a:moveTo>
                      <a:pt x="20" y="32"/>
                    </a:moveTo>
                    <a:lnTo>
                      <a:pt x="20" y="32"/>
                    </a:lnTo>
                    <a:cubicBezTo>
                      <a:pt x="20" y="27"/>
                      <a:pt x="20" y="24"/>
                      <a:pt x="21" y="21"/>
                    </a:cubicBezTo>
                    <a:lnTo>
                      <a:pt x="68" y="37"/>
                    </a:lnTo>
                    <a:cubicBezTo>
                      <a:pt x="69" y="38"/>
                      <a:pt x="71" y="42"/>
                      <a:pt x="71" y="48"/>
                    </a:cubicBezTo>
                    <a:lnTo>
                      <a:pt x="71" y="91"/>
                    </a:lnTo>
                    <a:cubicBezTo>
                      <a:pt x="71" y="96"/>
                      <a:pt x="70" y="99"/>
                      <a:pt x="69" y="101"/>
                    </a:cubicBezTo>
                    <a:lnTo>
                      <a:pt x="22" y="97"/>
                    </a:lnTo>
                    <a:cubicBezTo>
                      <a:pt x="21" y="95"/>
                      <a:pt x="20" y="90"/>
                      <a:pt x="20" y="84"/>
                    </a:cubicBezTo>
                    <a:lnTo>
                      <a:pt x="20" y="32"/>
                    </a:lnTo>
                    <a:close/>
                    <a:moveTo>
                      <a:pt x="3" y="104"/>
                    </a:moveTo>
                    <a:lnTo>
                      <a:pt x="3" y="104"/>
                    </a:lnTo>
                    <a:cubicBezTo>
                      <a:pt x="8" y="114"/>
                      <a:pt x="14" y="116"/>
                      <a:pt x="19" y="116"/>
                    </a:cubicBezTo>
                    <a:lnTo>
                      <a:pt x="71" y="121"/>
                    </a:lnTo>
                    <a:lnTo>
                      <a:pt x="72" y="121"/>
                    </a:lnTo>
                    <a:cubicBezTo>
                      <a:pt x="83" y="120"/>
                      <a:pt x="91" y="107"/>
                      <a:pt x="91" y="91"/>
                    </a:cubicBezTo>
                    <a:lnTo>
                      <a:pt x="91" y="48"/>
                    </a:lnTo>
                    <a:cubicBezTo>
                      <a:pt x="91" y="35"/>
                      <a:pt x="85" y="20"/>
                      <a:pt x="73" y="17"/>
                    </a:cubicBezTo>
                    <a:lnTo>
                      <a:pt x="23" y="1"/>
                    </a:lnTo>
                    <a:lnTo>
                      <a:pt x="19" y="0"/>
                    </a:lnTo>
                    <a:cubicBezTo>
                      <a:pt x="7" y="0"/>
                      <a:pt x="0" y="13"/>
                      <a:pt x="0" y="32"/>
                    </a:cubicBezTo>
                    <a:lnTo>
                      <a:pt x="0" y="84"/>
                    </a:lnTo>
                    <a:cubicBezTo>
                      <a:pt x="0" y="91"/>
                      <a:pt x="1" y="98"/>
                      <a:pt x="3" y="10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52"/>
              <p:cNvSpPr>
                <a:spLocks noEditPoints="1"/>
              </p:cNvSpPr>
              <p:nvPr/>
            </p:nvSpPr>
            <p:spPr bwMode="gray">
              <a:xfrm>
                <a:off x="1239838" y="2593976"/>
                <a:ext cx="38100" cy="53975"/>
              </a:xfrm>
              <a:custGeom>
                <a:avLst/>
                <a:gdLst>
                  <a:gd name="T0" fmla="*/ 1467912195 w 91"/>
                  <a:gd name="T1" fmla="*/ 2147483647 h 127"/>
                  <a:gd name="T2" fmla="*/ 1467912195 w 91"/>
                  <a:gd name="T3" fmla="*/ 2147483647 h 127"/>
                  <a:gd name="T4" fmla="*/ 1541185193 w 91"/>
                  <a:gd name="T5" fmla="*/ 1612078125 h 127"/>
                  <a:gd name="T6" fmla="*/ 2147483647 w 91"/>
                  <a:gd name="T7" fmla="*/ 2147483647 h 127"/>
                  <a:gd name="T8" fmla="*/ 2147483647 w 91"/>
                  <a:gd name="T9" fmla="*/ 2147483647 h 127"/>
                  <a:gd name="T10" fmla="*/ 2147483647 w 91"/>
                  <a:gd name="T11" fmla="*/ 2147483647 h 127"/>
                  <a:gd name="T12" fmla="*/ 2147483647 w 91"/>
                  <a:gd name="T13" fmla="*/ 2147483647 h 127"/>
                  <a:gd name="T14" fmla="*/ 1614633620 w 91"/>
                  <a:gd name="T15" fmla="*/ 2147483647 h 127"/>
                  <a:gd name="T16" fmla="*/ 1467912195 w 91"/>
                  <a:gd name="T17" fmla="*/ 2147483647 h 127"/>
                  <a:gd name="T18" fmla="*/ 1467912195 w 91"/>
                  <a:gd name="T19" fmla="*/ 2147483647 h 127"/>
                  <a:gd name="T20" fmla="*/ 1394464187 w 91"/>
                  <a:gd name="T21" fmla="*/ 2147483647 h 127"/>
                  <a:gd name="T22" fmla="*/ 1394464187 w 91"/>
                  <a:gd name="T23" fmla="*/ 2147483647 h 127"/>
                  <a:gd name="T24" fmla="*/ 2147483647 w 91"/>
                  <a:gd name="T25" fmla="*/ 2147483647 h 127"/>
                  <a:gd name="T26" fmla="*/ 2147483647 w 91"/>
                  <a:gd name="T27" fmla="*/ 2147483647 h 127"/>
                  <a:gd name="T28" fmla="*/ 2147483647 w 91"/>
                  <a:gd name="T29" fmla="*/ 2147483647 h 127"/>
                  <a:gd name="T30" fmla="*/ 2147483647 w 91"/>
                  <a:gd name="T31" fmla="*/ 997953125 h 127"/>
                  <a:gd name="T32" fmla="*/ 1541185193 w 91"/>
                  <a:gd name="T33" fmla="*/ 0 h 127"/>
                  <a:gd name="T34" fmla="*/ 1394464187 w 91"/>
                  <a:gd name="T35" fmla="*/ 0 h 127"/>
                  <a:gd name="T36" fmla="*/ 0 w 91"/>
                  <a:gd name="T37" fmla="*/ 2147483647 h 127"/>
                  <a:gd name="T38" fmla="*/ 0 w 91"/>
                  <a:gd name="T39" fmla="*/ 2147483647 h 127"/>
                  <a:gd name="T40" fmla="*/ 1394464187 w 91"/>
                  <a:gd name="T41" fmla="*/ 2147483647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127"/>
                  <a:gd name="T65" fmla="*/ 91 w 91"/>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127">
                    <a:moveTo>
                      <a:pt x="20" y="30"/>
                    </a:moveTo>
                    <a:lnTo>
                      <a:pt x="20" y="30"/>
                    </a:lnTo>
                    <a:cubicBezTo>
                      <a:pt x="20" y="26"/>
                      <a:pt x="20" y="23"/>
                      <a:pt x="21" y="21"/>
                    </a:cubicBezTo>
                    <a:lnTo>
                      <a:pt x="68" y="32"/>
                    </a:lnTo>
                    <a:cubicBezTo>
                      <a:pt x="69" y="33"/>
                      <a:pt x="71" y="37"/>
                      <a:pt x="71" y="42"/>
                    </a:cubicBezTo>
                    <a:lnTo>
                      <a:pt x="71" y="97"/>
                    </a:lnTo>
                    <a:cubicBezTo>
                      <a:pt x="71" y="102"/>
                      <a:pt x="70" y="105"/>
                      <a:pt x="69" y="106"/>
                    </a:cubicBezTo>
                    <a:lnTo>
                      <a:pt x="22" y="107"/>
                    </a:lnTo>
                    <a:cubicBezTo>
                      <a:pt x="21" y="105"/>
                      <a:pt x="20" y="101"/>
                      <a:pt x="20" y="95"/>
                    </a:cubicBezTo>
                    <a:lnTo>
                      <a:pt x="20" y="30"/>
                    </a:lnTo>
                    <a:close/>
                    <a:moveTo>
                      <a:pt x="19" y="127"/>
                    </a:moveTo>
                    <a:lnTo>
                      <a:pt x="19" y="127"/>
                    </a:lnTo>
                    <a:lnTo>
                      <a:pt x="72" y="126"/>
                    </a:lnTo>
                    <a:cubicBezTo>
                      <a:pt x="83" y="125"/>
                      <a:pt x="91" y="113"/>
                      <a:pt x="91" y="97"/>
                    </a:cubicBezTo>
                    <a:lnTo>
                      <a:pt x="91" y="42"/>
                    </a:lnTo>
                    <a:cubicBezTo>
                      <a:pt x="91" y="29"/>
                      <a:pt x="85" y="15"/>
                      <a:pt x="73" y="13"/>
                    </a:cubicBezTo>
                    <a:lnTo>
                      <a:pt x="21" y="0"/>
                    </a:lnTo>
                    <a:lnTo>
                      <a:pt x="19" y="0"/>
                    </a:lnTo>
                    <a:cubicBezTo>
                      <a:pt x="7" y="0"/>
                      <a:pt x="0" y="13"/>
                      <a:pt x="0" y="30"/>
                    </a:cubicBezTo>
                    <a:lnTo>
                      <a:pt x="0" y="95"/>
                    </a:lnTo>
                    <a:cubicBezTo>
                      <a:pt x="0" y="114"/>
                      <a:pt x="8" y="127"/>
                      <a:pt x="19" y="12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Freeform 53"/>
              <p:cNvSpPr>
                <a:spLocks noEditPoints="1"/>
              </p:cNvSpPr>
              <p:nvPr/>
            </p:nvSpPr>
            <p:spPr bwMode="gray">
              <a:xfrm>
                <a:off x="1238250" y="2692401"/>
                <a:ext cx="38100" cy="52388"/>
              </a:xfrm>
              <a:custGeom>
                <a:avLst/>
                <a:gdLst>
                  <a:gd name="T0" fmla="*/ 1331682954 w 94"/>
                  <a:gd name="T1" fmla="*/ 2147483647 h 123"/>
                  <a:gd name="T2" fmla="*/ 1331682954 w 94"/>
                  <a:gd name="T3" fmla="*/ 2147483647 h 123"/>
                  <a:gd name="T4" fmla="*/ 1398382273 w 94"/>
                  <a:gd name="T5" fmla="*/ 1545222393 h 123"/>
                  <a:gd name="T6" fmla="*/ 2147483647 w 94"/>
                  <a:gd name="T7" fmla="*/ 1699781048 h 123"/>
                  <a:gd name="T8" fmla="*/ 2147483647 w 94"/>
                  <a:gd name="T9" fmla="*/ 2147483647 h 123"/>
                  <a:gd name="T10" fmla="*/ 2147483647 w 94"/>
                  <a:gd name="T11" fmla="*/ 2147483647 h 123"/>
                  <a:gd name="T12" fmla="*/ 2147483647 w 94"/>
                  <a:gd name="T13" fmla="*/ 2147483647 h 123"/>
                  <a:gd name="T14" fmla="*/ 1398382273 w 94"/>
                  <a:gd name="T15" fmla="*/ 2147483647 h 123"/>
                  <a:gd name="T16" fmla="*/ 1331682954 w 94"/>
                  <a:gd name="T17" fmla="*/ 2147483647 h 123"/>
                  <a:gd name="T18" fmla="*/ 1331682954 w 94"/>
                  <a:gd name="T19" fmla="*/ 2147483647 h 123"/>
                  <a:gd name="T20" fmla="*/ 1198613435 w 94"/>
                  <a:gd name="T21" fmla="*/ 2147483647 h 123"/>
                  <a:gd name="T22" fmla="*/ 1198613435 w 94"/>
                  <a:gd name="T23" fmla="*/ 2147483647 h 123"/>
                  <a:gd name="T24" fmla="*/ 2147483647 w 94"/>
                  <a:gd name="T25" fmla="*/ 2147483647 h 123"/>
                  <a:gd name="T26" fmla="*/ 2147483647 w 94"/>
                  <a:gd name="T27" fmla="*/ 2147483647 h 123"/>
                  <a:gd name="T28" fmla="*/ 2147483647 w 94"/>
                  <a:gd name="T29" fmla="*/ 2147483647 h 123"/>
                  <a:gd name="T30" fmla="*/ 2147483647 w 94"/>
                  <a:gd name="T31" fmla="*/ 154558655 h 123"/>
                  <a:gd name="T32" fmla="*/ 1265148195 w 94"/>
                  <a:gd name="T33" fmla="*/ 0 h 123"/>
                  <a:gd name="T34" fmla="*/ 1131914116 w 94"/>
                  <a:gd name="T35" fmla="*/ 0 h 123"/>
                  <a:gd name="T36" fmla="*/ 0 w 94"/>
                  <a:gd name="T37" fmla="*/ 2147483647 h 123"/>
                  <a:gd name="T38" fmla="*/ 0 w 94"/>
                  <a:gd name="T39" fmla="*/ 2147483647 h 123"/>
                  <a:gd name="T40" fmla="*/ 1198613435 w 94"/>
                  <a:gd name="T41" fmla="*/ 2147483647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23"/>
                  <a:gd name="T65" fmla="*/ 94 w 94"/>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23">
                    <a:moveTo>
                      <a:pt x="20" y="30"/>
                    </a:moveTo>
                    <a:lnTo>
                      <a:pt x="20" y="30"/>
                    </a:lnTo>
                    <a:cubicBezTo>
                      <a:pt x="20" y="25"/>
                      <a:pt x="20" y="22"/>
                      <a:pt x="21" y="20"/>
                    </a:cubicBezTo>
                    <a:lnTo>
                      <a:pt x="72" y="22"/>
                    </a:lnTo>
                    <a:cubicBezTo>
                      <a:pt x="73" y="23"/>
                      <a:pt x="74" y="26"/>
                      <a:pt x="74" y="31"/>
                    </a:cubicBezTo>
                    <a:lnTo>
                      <a:pt x="74" y="89"/>
                    </a:lnTo>
                    <a:cubicBezTo>
                      <a:pt x="74" y="93"/>
                      <a:pt x="73" y="95"/>
                      <a:pt x="72" y="97"/>
                    </a:cubicBezTo>
                    <a:lnTo>
                      <a:pt x="21" y="102"/>
                    </a:lnTo>
                    <a:cubicBezTo>
                      <a:pt x="20" y="100"/>
                      <a:pt x="20" y="97"/>
                      <a:pt x="20" y="92"/>
                    </a:cubicBezTo>
                    <a:lnTo>
                      <a:pt x="20" y="30"/>
                    </a:lnTo>
                    <a:close/>
                    <a:moveTo>
                      <a:pt x="18" y="123"/>
                    </a:moveTo>
                    <a:lnTo>
                      <a:pt x="18" y="123"/>
                    </a:lnTo>
                    <a:lnTo>
                      <a:pt x="77" y="117"/>
                    </a:lnTo>
                    <a:cubicBezTo>
                      <a:pt x="87" y="116"/>
                      <a:pt x="94" y="104"/>
                      <a:pt x="94" y="89"/>
                    </a:cubicBezTo>
                    <a:lnTo>
                      <a:pt x="94" y="31"/>
                    </a:lnTo>
                    <a:cubicBezTo>
                      <a:pt x="94" y="18"/>
                      <a:pt x="89" y="4"/>
                      <a:pt x="78" y="2"/>
                    </a:cubicBezTo>
                    <a:lnTo>
                      <a:pt x="19" y="0"/>
                    </a:lnTo>
                    <a:lnTo>
                      <a:pt x="17" y="0"/>
                    </a:lnTo>
                    <a:cubicBezTo>
                      <a:pt x="7" y="0"/>
                      <a:pt x="0" y="12"/>
                      <a:pt x="0" y="30"/>
                    </a:cubicBezTo>
                    <a:lnTo>
                      <a:pt x="0" y="92"/>
                    </a:lnTo>
                    <a:cubicBezTo>
                      <a:pt x="0" y="111"/>
                      <a:pt x="7" y="123"/>
                      <a:pt x="18" y="12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Freeform 54"/>
              <p:cNvSpPr>
                <a:spLocks/>
              </p:cNvSpPr>
              <p:nvPr/>
            </p:nvSpPr>
            <p:spPr bwMode="gray">
              <a:xfrm>
                <a:off x="1238250" y="2787651"/>
                <a:ext cx="38100" cy="15875"/>
              </a:xfrm>
              <a:custGeom>
                <a:avLst/>
                <a:gdLst>
                  <a:gd name="T0" fmla="*/ 649325744 w 88"/>
                  <a:gd name="T1" fmla="*/ 2147483647 h 38"/>
                  <a:gd name="T2" fmla="*/ 649325744 w 88"/>
                  <a:gd name="T3" fmla="*/ 2147483647 h 38"/>
                  <a:gd name="T4" fmla="*/ 649325744 w 88"/>
                  <a:gd name="T5" fmla="*/ 2147483647 h 38"/>
                  <a:gd name="T6" fmla="*/ 2147483647 w 88"/>
                  <a:gd name="T7" fmla="*/ 2147483647 h 38"/>
                  <a:gd name="T8" fmla="*/ 2147483647 w 88"/>
                  <a:gd name="T9" fmla="*/ 1093580289 h 38"/>
                  <a:gd name="T10" fmla="*/ 2147483647 w 88"/>
                  <a:gd name="T11" fmla="*/ 0 h 38"/>
                  <a:gd name="T12" fmla="*/ 649325744 w 88"/>
                  <a:gd name="T13" fmla="*/ 583265882 h 38"/>
                  <a:gd name="T14" fmla="*/ 0 w 88"/>
                  <a:gd name="T15" fmla="*/ 1677020796 h 38"/>
                  <a:gd name="T16" fmla="*/ 649325744 w 88"/>
                  <a:gd name="T17" fmla="*/ 2147483647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38"/>
                  <a:gd name="T29" fmla="*/ 88 w 8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38">
                    <a:moveTo>
                      <a:pt x="8" y="38"/>
                    </a:moveTo>
                    <a:lnTo>
                      <a:pt x="8" y="38"/>
                    </a:lnTo>
                    <a:lnTo>
                      <a:pt x="81" y="31"/>
                    </a:lnTo>
                    <a:cubicBezTo>
                      <a:pt x="85" y="31"/>
                      <a:pt x="88" y="24"/>
                      <a:pt x="88" y="15"/>
                    </a:cubicBezTo>
                    <a:cubicBezTo>
                      <a:pt x="88" y="7"/>
                      <a:pt x="85" y="0"/>
                      <a:pt x="80" y="0"/>
                    </a:cubicBezTo>
                    <a:lnTo>
                      <a:pt x="8" y="8"/>
                    </a:lnTo>
                    <a:cubicBezTo>
                      <a:pt x="4" y="8"/>
                      <a:pt x="0" y="14"/>
                      <a:pt x="0" y="23"/>
                    </a:cubicBezTo>
                    <a:cubicBezTo>
                      <a:pt x="0" y="31"/>
                      <a:pt x="4" y="38"/>
                      <a:pt x="8" y="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Freeform 55"/>
              <p:cNvSpPr>
                <a:spLocks/>
              </p:cNvSpPr>
              <p:nvPr/>
            </p:nvSpPr>
            <p:spPr bwMode="gray">
              <a:xfrm>
                <a:off x="1239838" y="2809876"/>
                <a:ext cx="36513" cy="17463"/>
              </a:xfrm>
              <a:custGeom>
                <a:avLst/>
                <a:gdLst>
                  <a:gd name="T0" fmla="*/ 2147483647 w 87"/>
                  <a:gd name="T1" fmla="*/ 0 h 42"/>
                  <a:gd name="T2" fmla="*/ 2147483647 w 87"/>
                  <a:gd name="T3" fmla="*/ 0 h 42"/>
                  <a:gd name="T4" fmla="*/ 517497490 w 87"/>
                  <a:gd name="T5" fmla="*/ 862487175 h 42"/>
                  <a:gd name="T6" fmla="*/ 0 w 87"/>
                  <a:gd name="T7" fmla="*/ 1940725558 h 42"/>
                  <a:gd name="T8" fmla="*/ 517497490 w 87"/>
                  <a:gd name="T9" fmla="*/ 2147483647 h 42"/>
                  <a:gd name="T10" fmla="*/ 591476185 w 87"/>
                  <a:gd name="T11" fmla="*/ 2147483647 h 42"/>
                  <a:gd name="T12" fmla="*/ 2147483647 w 87"/>
                  <a:gd name="T13" fmla="*/ 2147483647 h 42"/>
                  <a:gd name="T14" fmla="*/ 2147483647 w 87"/>
                  <a:gd name="T15" fmla="*/ 1078238798 h 42"/>
                  <a:gd name="T16" fmla="*/ 2147483647 w 87"/>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42"/>
                  <a:gd name="T29" fmla="*/ 87 w 87"/>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42">
                    <a:moveTo>
                      <a:pt x="79" y="0"/>
                    </a:moveTo>
                    <a:lnTo>
                      <a:pt x="79" y="0"/>
                    </a:lnTo>
                    <a:lnTo>
                      <a:pt x="7" y="12"/>
                    </a:lnTo>
                    <a:cubicBezTo>
                      <a:pt x="3" y="12"/>
                      <a:pt x="0" y="18"/>
                      <a:pt x="0" y="27"/>
                    </a:cubicBezTo>
                    <a:cubicBezTo>
                      <a:pt x="0" y="35"/>
                      <a:pt x="3" y="42"/>
                      <a:pt x="7" y="42"/>
                    </a:cubicBezTo>
                    <a:lnTo>
                      <a:pt x="8" y="42"/>
                    </a:lnTo>
                    <a:lnTo>
                      <a:pt x="80" y="31"/>
                    </a:lnTo>
                    <a:cubicBezTo>
                      <a:pt x="84" y="31"/>
                      <a:pt x="87" y="24"/>
                      <a:pt x="87" y="15"/>
                    </a:cubicBezTo>
                    <a:cubicBezTo>
                      <a:pt x="87" y="7"/>
                      <a:pt x="84" y="0"/>
                      <a:pt x="7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Freeform 56"/>
              <p:cNvSpPr>
                <a:spLocks/>
              </p:cNvSpPr>
              <p:nvPr/>
            </p:nvSpPr>
            <p:spPr bwMode="gray">
              <a:xfrm>
                <a:off x="1306513" y="2787651"/>
                <a:ext cx="25400" cy="11113"/>
              </a:xfrm>
              <a:custGeom>
                <a:avLst/>
                <a:gdLst>
                  <a:gd name="T0" fmla="*/ 455196363 w 60"/>
                  <a:gd name="T1" fmla="*/ 2030239527 h 26"/>
                  <a:gd name="T2" fmla="*/ 455196363 w 60"/>
                  <a:gd name="T3" fmla="*/ 2030239527 h 26"/>
                  <a:gd name="T4" fmla="*/ 455196363 w 60"/>
                  <a:gd name="T5" fmla="*/ 2030239527 h 26"/>
                  <a:gd name="T6" fmla="*/ 2147483647 w 60"/>
                  <a:gd name="T7" fmla="*/ 1639830006 h 26"/>
                  <a:gd name="T8" fmla="*/ 2147483647 w 60"/>
                  <a:gd name="T9" fmla="*/ 859010537 h 26"/>
                  <a:gd name="T10" fmla="*/ 2147483647 w 60"/>
                  <a:gd name="T11" fmla="*/ 0 h 26"/>
                  <a:gd name="T12" fmla="*/ 455196363 w 60"/>
                  <a:gd name="T13" fmla="*/ 390409521 h 26"/>
                  <a:gd name="T14" fmla="*/ 0 w 60"/>
                  <a:gd name="T15" fmla="*/ 1249420058 h 26"/>
                  <a:gd name="T16" fmla="*/ 455196363 w 60"/>
                  <a:gd name="T17" fmla="*/ 203023952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26"/>
                  <a:gd name="T29" fmla="*/ 60 w 60"/>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26">
                    <a:moveTo>
                      <a:pt x="6" y="26"/>
                    </a:moveTo>
                    <a:lnTo>
                      <a:pt x="6" y="26"/>
                    </a:lnTo>
                    <a:lnTo>
                      <a:pt x="55" y="21"/>
                    </a:lnTo>
                    <a:cubicBezTo>
                      <a:pt x="58" y="21"/>
                      <a:pt x="60" y="16"/>
                      <a:pt x="60" y="11"/>
                    </a:cubicBezTo>
                    <a:cubicBezTo>
                      <a:pt x="60" y="5"/>
                      <a:pt x="58" y="0"/>
                      <a:pt x="55" y="0"/>
                    </a:cubicBezTo>
                    <a:lnTo>
                      <a:pt x="6" y="5"/>
                    </a:lnTo>
                    <a:cubicBezTo>
                      <a:pt x="3" y="5"/>
                      <a:pt x="0" y="10"/>
                      <a:pt x="0" y="16"/>
                    </a:cubicBezTo>
                    <a:cubicBezTo>
                      <a:pt x="0" y="21"/>
                      <a:pt x="3" y="26"/>
                      <a:pt x="6" y="2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Freeform 57"/>
              <p:cNvSpPr>
                <a:spLocks/>
              </p:cNvSpPr>
              <p:nvPr/>
            </p:nvSpPr>
            <p:spPr bwMode="gray">
              <a:xfrm>
                <a:off x="1306513" y="2803526"/>
                <a:ext cx="25400" cy="11113"/>
              </a:xfrm>
              <a:custGeom>
                <a:avLst/>
                <a:gdLst>
                  <a:gd name="T0" fmla="*/ 2147483647 w 60"/>
                  <a:gd name="T1" fmla="*/ 0 h 28"/>
                  <a:gd name="T2" fmla="*/ 2147483647 w 60"/>
                  <a:gd name="T3" fmla="*/ 0 h 28"/>
                  <a:gd name="T4" fmla="*/ 2147483647 w 60"/>
                  <a:gd name="T5" fmla="*/ 0 h 28"/>
                  <a:gd name="T6" fmla="*/ 455196363 w 60"/>
                  <a:gd name="T7" fmla="*/ 437601364 h 28"/>
                  <a:gd name="T8" fmla="*/ 0 w 60"/>
                  <a:gd name="T9" fmla="*/ 1125351198 h 28"/>
                  <a:gd name="T10" fmla="*/ 455196363 w 60"/>
                  <a:gd name="T11" fmla="*/ 1750563418 h 28"/>
                  <a:gd name="T12" fmla="*/ 455196363 w 60"/>
                  <a:gd name="T13" fmla="*/ 1750563418 h 28"/>
                  <a:gd name="T14" fmla="*/ 2147483647 w 60"/>
                  <a:gd name="T15" fmla="*/ 1250425235 h 28"/>
                  <a:gd name="T16" fmla="*/ 2147483647 w 60"/>
                  <a:gd name="T17" fmla="*/ 625212617 h 28"/>
                  <a:gd name="T18" fmla="*/ 2147483647 w 60"/>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28"/>
                  <a:gd name="T32" fmla="*/ 60 w 6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28">
                    <a:moveTo>
                      <a:pt x="55" y="0"/>
                    </a:moveTo>
                    <a:lnTo>
                      <a:pt x="55" y="0"/>
                    </a:lnTo>
                    <a:lnTo>
                      <a:pt x="6" y="7"/>
                    </a:lnTo>
                    <a:cubicBezTo>
                      <a:pt x="3" y="7"/>
                      <a:pt x="0" y="12"/>
                      <a:pt x="0" y="18"/>
                    </a:cubicBezTo>
                    <a:cubicBezTo>
                      <a:pt x="0" y="23"/>
                      <a:pt x="3" y="28"/>
                      <a:pt x="6" y="28"/>
                    </a:cubicBezTo>
                    <a:lnTo>
                      <a:pt x="55" y="20"/>
                    </a:lnTo>
                    <a:cubicBezTo>
                      <a:pt x="58" y="20"/>
                      <a:pt x="60" y="16"/>
                      <a:pt x="60" y="10"/>
                    </a:cubicBezTo>
                    <a:cubicBezTo>
                      <a:pt x="60" y="4"/>
                      <a:pt x="58" y="0"/>
                      <a:pt x="5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Freeform 58"/>
              <p:cNvSpPr>
                <a:spLocks noEditPoints="1"/>
              </p:cNvSpPr>
              <p:nvPr/>
            </p:nvSpPr>
            <p:spPr bwMode="gray">
              <a:xfrm>
                <a:off x="1306513" y="2517776"/>
                <a:ext cx="26988" cy="34925"/>
              </a:xfrm>
              <a:custGeom>
                <a:avLst/>
                <a:gdLst>
                  <a:gd name="T0" fmla="*/ 1100511095 w 63"/>
                  <a:gd name="T1" fmla="*/ 1639029829 h 83"/>
                  <a:gd name="T2" fmla="*/ 1100511095 w 63"/>
                  <a:gd name="T3" fmla="*/ 1639029829 h 83"/>
                  <a:gd name="T4" fmla="*/ 1179236805 w 63"/>
                  <a:gd name="T5" fmla="*/ 1043051115 h 83"/>
                  <a:gd name="T6" fmla="*/ 2147483647 w 63"/>
                  <a:gd name="T7" fmla="*/ 1862655025 h 83"/>
                  <a:gd name="T8" fmla="*/ 2147483647 w 63"/>
                  <a:gd name="T9" fmla="*/ 2147483647 h 83"/>
                  <a:gd name="T10" fmla="*/ 2147483647 w 63"/>
                  <a:gd name="T11" fmla="*/ 2147483647 h 83"/>
                  <a:gd name="T12" fmla="*/ 2147483647 w 63"/>
                  <a:gd name="T13" fmla="*/ 2147483647 h 83"/>
                  <a:gd name="T14" fmla="*/ 1257779167 w 63"/>
                  <a:gd name="T15" fmla="*/ 2147483647 h 83"/>
                  <a:gd name="T16" fmla="*/ 1100511095 w 63"/>
                  <a:gd name="T17" fmla="*/ 2147483647 h 83"/>
                  <a:gd name="T18" fmla="*/ 1100511095 w 63"/>
                  <a:gd name="T19" fmla="*/ 1639029829 h 83"/>
                  <a:gd name="T20" fmla="*/ 235810863 w 63"/>
                  <a:gd name="T21" fmla="*/ 2147483647 h 83"/>
                  <a:gd name="T22" fmla="*/ 235810863 w 63"/>
                  <a:gd name="T23" fmla="*/ 2147483647 h 83"/>
                  <a:gd name="T24" fmla="*/ 1100511095 w 63"/>
                  <a:gd name="T25" fmla="*/ 2147483647 h 83"/>
                  <a:gd name="T26" fmla="*/ 2147483647 w 63"/>
                  <a:gd name="T27" fmla="*/ 2147483647 h 83"/>
                  <a:gd name="T28" fmla="*/ 2147483647 w 63"/>
                  <a:gd name="T29" fmla="*/ 2147483647 h 83"/>
                  <a:gd name="T30" fmla="*/ 2147483647 w 63"/>
                  <a:gd name="T31" fmla="*/ 2147483647 h 83"/>
                  <a:gd name="T32" fmla="*/ 2147483647 w 63"/>
                  <a:gd name="T33" fmla="*/ 2147483647 h 83"/>
                  <a:gd name="T34" fmla="*/ 2147483647 w 63"/>
                  <a:gd name="T35" fmla="*/ 893968072 h 83"/>
                  <a:gd name="T36" fmla="*/ 1179236805 w 63"/>
                  <a:gd name="T37" fmla="*/ 0 h 83"/>
                  <a:gd name="T38" fmla="*/ 1100511095 w 63"/>
                  <a:gd name="T39" fmla="*/ 0 h 83"/>
                  <a:gd name="T40" fmla="*/ 0 w 63"/>
                  <a:gd name="T41" fmla="*/ 1639029829 h 83"/>
                  <a:gd name="T42" fmla="*/ 0 w 63"/>
                  <a:gd name="T43" fmla="*/ 2147483647 h 83"/>
                  <a:gd name="T44" fmla="*/ 235810863 w 63"/>
                  <a:gd name="T45" fmla="*/ 2147483647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83"/>
                  <a:gd name="T71" fmla="*/ 63 w 63"/>
                  <a:gd name="T72" fmla="*/ 83 h 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83">
                    <a:moveTo>
                      <a:pt x="14" y="22"/>
                    </a:moveTo>
                    <a:lnTo>
                      <a:pt x="14" y="22"/>
                    </a:lnTo>
                    <a:cubicBezTo>
                      <a:pt x="14" y="18"/>
                      <a:pt x="14" y="16"/>
                      <a:pt x="15" y="14"/>
                    </a:cubicBezTo>
                    <a:lnTo>
                      <a:pt x="48" y="25"/>
                    </a:lnTo>
                    <a:cubicBezTo>
                      <a:pt x="48" y="25"/>
                      <a:pt x="50" y="28"/>
                      <a:pt x="50" y="33"/>
                    </a:cubicBezTo>
                    <a:lnTo>
                      <a:pt x="50" y="63"/>
                    </a:lnTo>
                    <a:cubicBezTo>
                      <a:pt x="50" y="66"/>
                      <a:pt x="49" y="69"/>
                      <a:pt x="48" y="70"/>
                    </a:cubicBezTo>
                    <a:lnTo>
                      <a:pt x="16" y="67"/>
                    </a:lnTo>
                    <a:cubicBezTo>
                      <a:pt x="15" y="66"/>
                      <a:pt x="14" y="62"/>
                      <a:pt x="14" y="58"/>
                    </a:cubicBezTo>
                    <a:lnTo>
                      <a:pt x="14" y="22"/>
                    </a:lnTo>
                    <a:close/>
                    <a:moveTo>
                      <a:pt x="3" y="72"/>
                    </a:moveTo>
                    <a:lnTo>
                      <a:pt x="3" y="72"/>
                    </a:lnTo>
                    <a:cubicBezTo>
                      <a:pt x="6" y="79"/>
                      <a:pt x="11" y="80"/>
                      <a:pt x="14" y="80"/>
                    </a:cubicBezTo>
                    <a:lnTo>
                      <a:pt x="50" y="83"/>
                    </a:lnTo>
                    <a:cubicBezTo>
                      <a:pt x="58" y="82"/>
                      <a:pt x="63" y="74"/>
                      <a:pt x="63" y="63"/>
                    </a:cubicBezTo>
                    <a:lnTo>
                      <a:pt x="63" y="33"/>
                    </a:lnTo>
                    <a:cubicBezTo>
                      <a:pt x="63" y="24"/>
                      <a:pt x="59" y="13"/>
                      <a:pt x="52" y="12"/>
                    </a:cubicBezTo>
                    <a:lnTo>
                      <a:pt x="15" y="0"/>
                    </a:lnTo>
                    <a:lnTo>
                      <a:pt x="14" y="0"/>
                    </a:lnTo>
                    <a:cubicBezTo>
                      <a:pt x="6" y="0"/>
                      <a:pt x="0" y="9"/>
                      <a:pt x="0" y="22"/>
                    </a:cubicBezTo>
                    <a:lnTo>
                      <a:pt x="0" y="58"/>
                    </a:lnTo>
                    <a:cubicBezTo>
                      <a:pt x="0" y="63"/>
                      <a:pt x="1" y="68"/>
                      <a:pt x="3" y="7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Freeform 59"/>
              <p:cNvSpPr>
                <a:spLocks noEditPoints="1"/>
              </p:cNvSpPr>
              <p:nvPr/>
            </p:nvSpPr>
            <p:spPr bwMode="gray">
              <a:xfrm>
                <a:off x="1306513" y="2611438"/>
                <a:ext cx="25400" cy="34925"/>
              </a:xfrm>
              <a:custGeom>
                <a:avLst/>
                <a:gdLst>
                  <a:gd name="T0" fmla="*/ 2147483647 w 59"/>
                  <a:gd name="T1" fmla="*/ 2147483647 h 81"/>
                  <a:gd name="T2" fmla="*/ 2147483647 w 59"/>
                  <a:gd name="T3" fmla="*/ 2147483647 h 81"/>
                  <a:gd name="T4" fmla="*/ 2147483647 w 59"/>
                  <a:gd name="T5" fmla="*/ 2147483647 h 81"/>
                  <a:gd name="T6" fmla="*/ 1196909993 w 59"/>
                  <a:gd name="T7" fmla="*/ 2147483647 h 81"/>
                  <a:gd name="T8" fmla="*/ 1117029576 w 59"/>
                  <a:gd name="T9" fmla="*/ 2147483647 h 81"/>
                  <a:gd name="T10" fmla="*/ 1117029576 w 59"/>
                  <a:gd name="T11" fmla="*/ 1522974906 h 81"/>
                  <a:gd name="T12" fmla="*/ 1196909993 w 59"/>
                  <a:gd name="T13" fmla="*/ 1042025749 h 81"/>
                  <a:gd name="T14" fmla="*/ 2147483647 w 59"/>
                  <a:gd name="T15" fmla="*/ 1683415182 h 81"/>
                  <a:gd name="T16" fmla="*/ 2147483647 w 59"/>
                  <a:gd name="T17" fmla="*/ 2147483647 h 81"/>
                  <a:gd name="T18" fmla="*/ 2147483647 w 59"/>
                  <a:gd name="T19" fmla="*/ 2147483647 h 81"/>
                  <a:gd name="T20" fmla="*/ 2147483647 w 59"/>
                  <a:gd name="T21" fmla="*/ 641203597 h 81"/>
                  <a:gd name="T22" fmla="*/ 2147483647 w 59"/>
                  <a:gd name="T23" fmla="*/ 641203597 h 81"/>
                  <a:gd name="T24" fmla="*/ 1196909993 w 59"/>
                  <a:gd name="T25" fmla="*/ 0 h 81"/>
                  <a:gd name="T26" fmla="*/ 1037334278 w 59"/>
                  <a:gd name="T27" fmla="*/ 0 h 81"/>
                  <a:gd name="T28" fmla="*/ 0 w 59"/>
                  <a:gd name="T29" fmla="*/ 1522974906 h 81"/>
                  <a:gd name="T30" fmla="*/ 0 w 59"/>
                  <a:gd name="T31" fmla="*/ 2147483647 h 81"/>
                  <a:gd name="T32" fmla="*/ 1037334278 w 59"/>
                  <a:gd name="T33" fmla="*/ 2147483647 h 81"/>
                  <a:gd name="T34" fmla="*/ 2147483647 w 59"/>
                  <a:gd name="T35" fmla="*/ 2147483647 h 81"/>
                  <a:gd name="T36" fmla="*/ 2147483647 w 59"/>
                  <a:gd name="T37" fmla="*/ 2147483647 h 81"/>
                  <a:gd name="T38" fmla="*/ 2147483647 w 59"/>
                  <a:gd name="T39" fmla="*/ 2147483647 h 81"/>
                  <a:gd name="T40" fmla="*/ 2147483647 w 59"/>
                  <a:gd name="T41" fmla="*/ 641203597 h 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81"/>
                  <a:gd name="T65" fmla="*/ 59 w 59"/>
                  <a:gd name="T66" fmla="*/ 81 h 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81">
                    <a:moveTo>
                      <a:pt x="46" y="62"/>
                    </a:moveTo>
                    <a:lnTo>
                      <a:pt x="46" y="62"/>
                    </a:lnTo>
                    <a:cubicBezTo>
                      <a:pt x="46" y="64"/>
                      <a:pt x="45" y="66"/>
                      <a:pt x="45" y="67"/>
                    </a:cubicBezTo>
                    <a:lnTo>
                      <a:pt x="15" y="67"/>
                    </a:lnTo>
                    <a:cubicBezTo>
                      <a:pt x="14" y="66"/>
                      <a:pt x="14" y="64"/>
                      <a:pt x="14" y="61"/>
                    </a:cubicBezTo>
                    <a:lnTo>
                      <a:pt x="14" y="19"/>
                    </a:lnTo>
                    <a:cubicBezTo>
                      <a:pt x="14" y="16"/>
                      <a:pt x="14" y="15"/>
                      <a:pt x="15" y="13"/>
                    </a:cubicBezTo>
                    <a:lnTo>
                      <a:pt x="44" y="21"/>
                    </a:lnTo>
                    <a:cubicBezTo>
                      <a:pt x="45" y="21"/>
                      <a:pt x="46" y="23"/>
                      <a:pt x="46" y="27"/>
                    </a:cubicBezTo>
                    <a:lnTo>
                      <a:pt x="46" y="62"/>
                    </a:lnTo>
                    <a:close/>
                    <a:moveTo>
                      <a:pt x="48" y="8"/>
                    </a:moveTo>
                    <a:lnTo>
                      <a:pt x="48" y="8"/>
                    </a:lnTo>
                    <a:lnTo>
                      <a:pt x="15" y="0"/>
                    </a:lnTo>
                    <a:lnTo>
                      <a:pt x="13" y="0"/>
                    </a:lnTo>
                    <a:cubicBezTo>
                      <a:pt x="6" y="0"/>
                      <a:pt x="0" y="8"/>
                      <a:pt x="0" y="19"/>
                    </a:cubicBezTo>
                    <a:lnTo>
                      <a:pt x="0" y="61"/>
                    </a:lnTo>
                    <a:cubicBezTo>
                      <a:pt x="0" y="72"/>
                      <a:pt x="6" y="81"/>
                      <a:pt x="13" y="81"/>
                    </a:cubicBezTo>
                    <a:lnTo>
                      <a:pt x="47" y="80"/>
                    </a:lnTo>
                    <a:cubicBezTo>
                      <a:pt x="54" y="80"/>
                      <a:pt x="59" y="72"/>
                      <a:pt x="59" y="62"/>
                    </a:cubicBezTo>
                    <a:lnTo>
                      <a:pt x="59" y="27"/>
                    </a:lnTo>
                    <a:cubicBezTo>
                      <a:pt x="59" y="17"/>
                      <a:pt x="54" y="9"/>
                      <a:pt x="48" y="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Freeform 60"/>
              <p:cNvSpPr>
                <a:spLocks noEditPoints="1"/>
              </p:cNvSpPr>
              <p:nvPr/>
            </p:nvSpPr>
            <p:spPr bwMode="gray">
              <a:xfrm>
                <a:off x="1306513" y="2698751"/>
                <a:ext cx="25400" cy="33338"/>
              </a:xfrm>
              <a:custGeom>
                <a:avLst/>
                <a:gdLst>
                  <a:gd name="T0" fmla="*/ 2147483647 w 61"/>
                  <a:gd name="T1" fmla="*/ 2147483647 h 79"/>
                  <a:gd name="T2" fmla="*/ 2147483647 w 61"/>
                  <a:gd name="T3" fmla="*/ 2147483647 h 79"/>
                  <a:gd name="T4" fmla="*/ 2147483647 w 61"/>
                  <a:gd name="T5" fmla="*/ 2147483647 h 79"/>
                  <a:gd name="T6" fmla="*/ 1010825895 w 61"/>
                  <a:gd name="T7" fmla="*/ 2147483647 h 79"/>
                  <a:gd name="T8" fmla="*/ 938525003 w 61"/>
                  <a:gd name="T9" fmla="*/ 2147483647 h 79"/>
                  <a:gd name="T10" fmla="*/ 938525003 w 61"/>
                  <a:gd name="T11" fmla="*/ 1427877512 h 79"/>
                  <a:gd name="T12" fmla="*/ 1010825895 w 61"/>
                  <a:gd name="T13" fmla="*/ 976968824 h 79"/>
                  <a:gd name="T14" fmla="*/ 2147483647 w 61"/>
                  <a:gd name="T15" fmla="*/ 1052120272 h 79"/>
                  <a:gd name="T16" fmla="*/ 2147483647 w 61"/>
                  <a:gd name="T17" fmla="*/ 1503028960 h 79"/>
                  <a:gd name="T18" fmla="*/ 2147483647 w 61"/>
                  <a:gd name="T19" fmla="*/ 2147483647 h 79"/>
                  <a:gd name="T20" fmla="*/ 2147483647 w 61"/>
                  <a:gd name="T21" fmla="*/ 75151448 h 79"/>
                  <a:gd name="T22" fmla="*/ 2147483647 w 61"/>
                  <a:gd name="T23" fmla="*/ 75151448 h 79"/>
                  <a:gd name="T24" fmla="*/ 938525003 w 61"/>
                  <a:gd name="T25" fmla="*/ 0 h 79"/>
                  <a:gd name="T26" fmla="*/ 794096439 w 61"/>
                  <a:gd name="T27" fmla="*/ 0 h 79"/>
                  <a:gd name="T28" fmla="*/ 0 w 61"/>
                  <a:gd name="T29" fmla="*/ 1427877512 h 79"/>
                  <a:gd name="T30" fmla="*/ 0 w 61"/>
                  <a:gd name="T31" fmla="*/ 2147483647 h 79"/>
                  <a:gd name="T32" fmla="*/ 866397331 w 61"/>
                  <a:gd name="T33" fmla="*/ 2147483647 h 79"/>
                  <a:gd name="T34" fmla="*/ 2147483647 w 61"/>
                  <a:gd name="T35" fmla="*/ 2147483647 h 79"/>
                  <a:gd name="T36" fmla="*/ 2147483647 w 61"/>
                  <a:gd name="T37" fmla="*/ 2147483647 h 79"/>
                  <a:gd name="T38" fmla="*/ 2147483647 w 61"/>
                  <a:gd name="T39" fmla="*/ 1503028960 h 79"/>
                  <a:gd name="T40" fmla="*/ 2147483647 w 61"/>
                  <a:gd name="T41" fmla="*/ 75151448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79"/>
                  <a:gd name="T65" fmla="*/ 61 w 61"/>
                  <a:gd name="T66" fmla="*/ 79 h 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79">
                    <a:moveTo>
                      <a:pt x="48" y="57"/>
                    </a:moveTo>
                    <a:lnTo>
                      <a:pt x="48" y="57"/>
                    </a:lnTo>
                    <a:cubicBezTo>
                      <a:pt x="48" y="60"/>
                      <a:pt x="47" y="61"/>
                      <a:pt x="47" y="62"/>
                    </a:cubicBezTo>
                    <a:lnTo>
                      <a:pt x="14" y="66"/>
                    </a:lnTo>
                    <a:cubicBezTo>
                      <a:pt x="14" y="64"/>
                      <a:pt x="13" y="62"/>
                      <a:pt x="13" y="59"/>
                    </a:cubicBezTo>
                    <a:lnTo>
                      <a:pt x="13" y="19"/>
                    </a:lnTo>
                    <a:cubicBezTo>
                      <a:pt x="13" y="16"/>
                      <a:pt x="13" y="14"/>
                      <a:pt x="14" y="13"/>
                    </a:cubicBezTo>
                    <a:lnTo>
                      <a:pt x="47" y="14"/>
                    </a:lnTo>
                    <a:cubicBezTo>
                      <a:pt x="47" y="15"/>
                      <a:pt x="48" y="17"/>
                      <a:pt x="48" y="20"/>
                    </a:cubicBezTo>
                    <a:lnTo>
                      <a:pt x="48" y="57"/>
                    </a:lnTo>
                    <a:close/>
                    <a:moveTo>
                      <a:pt x="49" y="1"/>
                    </a:moveTo>
                    <a:lnTo>
                      <a:pt x="49" y="1"/>
                    </a:lnTo>
                    <a:lnTo>
                      <a:pt x="13" y="0"/>
                    </a:lnTo>
                    <a:lnTo>
                      <a:pt x="11" y="0"/>
                    </a:lnTo>
                    <a:cubicBezTo>
                      <a:pt x="4" y="0"/>
                      <a:pt x="0" y="7"/>
                      <a:pt x="0" y="19"/>
                    </a:cubicBezTo>
                    <a:lnTo>
                      <a:pt x="0" y="59"/>
                    </a:lnTo>
                    <a:cubicBezTo>
                      <a:pt x="0" y="72"/>
                      <a:pt x="4" y="79"/>
                      <a:pt x="12" y="79"/>
                    </a:cubicBezTo>
                    <a:lnTo>
                      <a:pt x="50" y="75"/>
                    </a:lnTo>
                    <a:cubicBezTo>
                      <a:pt x="56" y="75"/>
                      <a:pt x="61" y="67"/>
                      <a:pt x="61" y="57"/>
                    </a:cubicBezTo>
                    <a:lnTo>
                      <a:pt x="61" y="20"/>
                    </a:lnTo>
                    <a:cubicBezTo>
                      <a:pt x="61" y="12"/>
                      <a:pt x="58" y="3"/>
                      <a:pt x="49" y="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Freeform 61"/>
              <p:cNvSpPr>
                <a:spLocks/>
              </p:cNvSpPr>
              <p:nvPr/>
            </p:nvSpPr>
            <p:spPr bwMode="gray">
              <a:xfrm>
                <a:off x="1450975" y="2792413"/>
                <a:ext cx="106363" cy="20638"/>
              </a:xfrm>
              <a:custGeom>
                <a:avLst/>
                <a:gdLst>
                  <a:gd name="T0" fmla="*/ 2147483647 w 256"/>
                  <a:gd name="T1" fmla="*/ 0 h 50"/>
                  <a:gd name="T2" fmla="*/ 2147483647 w 256"/>
                  <a:gd name="T3" fmla="*/ 0 h 50"/>
                  <a:gd name="T4" fmla="*/ 1291054868 w 256"/>
                  <a:gd name="T5" fmla="*/ 0 h 50"/>
                  <a:gd name="T6" fmla="*/ 0 w 256"/>
                  <a:gd name="T7" fmla="*/ 1758056285 h 50"/>
                  <a:gd name="T8" fmla="*/ 1291054868 w 256"/>
                  <a:gd name="T9" fmla="*/ 2147483647 h 50"/>
                  <a:gd name="T10" fmla="*/ 2147483647 w 256"/>
                  <a:gd name="T11" fmla="*/ 2147483647 h 50"/>
                  <a:gd name="T12" fmla="*/ 2147483647 w 256"/>
                  <a:gd name="T13" fmla="*/ 1758056285 h 50"/>
                  <a:gd name="T14" fmla="*/ 2147483647 w 256"/>
                  <a:gd name="T15" fmla="*/ 0 h 50"/>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50"/>
                  <a:gd name="T26" fmla="*/ 256 w 256"/>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50">
                    <a:moveTo>
                      <a:pt x="237" y="0"/>
                    </a:moveTo>
                    <a:lnTo>
                      <a:pt x="237" y="0"/>
                    </a:lnTo>
                    <a:lnTo>
                      <a:pt x="18" y="0"/>
                    </a:lnTo>
                    <a:cubicBezTo>
                      <a:pt x="8" y="0"/>
                      <a:pt x="0" y="11"/>
                      <a:pt x="0" y="25"/>
                    </a:cubicBezTo>
                    <a:cubicBezTo>
                      <a:pt x="0" y="39"/>
                      <a:pt x="8" y="50"/>
                      <a:pt x="18" y="50"/>
                    </a:cubicBezTo>
                    <a:lnTo>
                      <a:pt x="237" y="50"/>
                    </a:lnTo>
                    <a:cubicBezTo>
                      <a:pt x="248" y="50"/>
                      <a:pt x="256" y="39"/>
                      <a:pt x="256" y="25"/>
                    </a:cubicBezTo>
                    <a:cubicBezTo>
                      <a:pt x="256" y="11"/>
                      <a:pt x="248" y="0"/>
                      <a:pt x="23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Freeform 62"/>
              <p:cNvSpPr>
                <a:spLocks/>
              </p:cNvSpPr>
              <p:nvPr/>
            </p:nvSpPr>
            <p:spPr bwMode="gray">
              <a:xfrm>
                <a:off x="1450975" y="2835276"/>
                <a:ext cx="106363" cy="20638"/>
              </a:xfrm>
              <a:custGeom>
                <a:avLst/>
                <a:gdLst>
                  <a:gd name="T0" fmla="*/ 2147483647 w 256"/>
                  <a:gd name="T1" fmla="*/ 0 h 51"/>
                  <a:gd name="T2" fmla="*/ 2147483647 w 256"/>
                  <a:gd name="T3" fmla="*/ 0 h 51"/>
                  <a:gd name="T4" fmla="*/ 1291054868 w 256"/>
                  <a:gd name="T5" fmla="*/ 0 h 51"/>
                  <a:gd name="T6" fmla="*/ 0 w 256"/>
                  <a:gd name="T7" fmla="*/ 1656710594 h 51"/>
                  <a:gd name="T8" fmla="*/ 1291054868 w 256"/>
                  <a:gd name="T9" fmla="*/ 2147483647 h 51"/>
                  <a:gd name="T10" fmla="*/ 2147483647 w 256"/>
                  <a:gd name="T11" fmla="*/ 2147483647 h 51"/>
                  <a:gd name="T12" fmla="*/ 2147483647 w 256"/>
                  <a:gd name="T13" fmla="*/ 1656710594 h 51"/>
                  <a:gd name="T14" fmla="*/ 2147483647 w 256"/>
                  <a:gd name="T15" fmla="*/ 0 h 51"/>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51"/>
                  <a:gd name="T26" fmla="*/ 256 w 256"/>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51">
                    <a:moveTo>
                      <a:pt x="237" y="0"/>
                    </a:moveTo>
                    <a:lnTo>
                      <a:pt x="237" y="0"/>
                    </a:lnTo>
                    <a:lnTo>
                      <a:pt x="18" y="0"/>
                    </a:lnTo>
                    <a:cubicBezTo>
                      <a:pt x="8" y="0"/>
                      <a:pt x="0" y="11"/>
                      <a:pt x="0" y="25"/>
                    </a:cubicBezTo>
                    <a:cubicBezTo>
                      <a:pt x="0" y="39"/>
                      <a:pt x="8" y="51"/>
                      <a:pt x="18" y="51"/>
                    </a:cubicBezTo>
                    <a:lnTo>
                      <a:pt x="237" y="51"/>
                    </a:lnTo>
                    <a:cubicBezTo>
                      <a:pt x="248" y="51"/>
                      <a:pt x="256" y="39"/>
                      <a:pt x="256" y="25"/>
                    </a:cubicBezTo>
                    <a:cubicBezTo>
                      <a:pt x="256" y="11"/>
                      <a:pt x="248" y="0"/>
                      <a:pt x="23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95" name="文本框 650"/>
          <p:cNvSpPr txBox="1"/>
          <p:nvPr/>
        </p:nvSpPr>
        <p:spPr bwMode="gray">
          <a:xfrm>
            <a:off x="4626474" y="1162397"/>
            <a:ext cx="1661631" cy="238363"/>
          </a:xfrm>
          <a:prstGeom prst="roundRect">
            <a:avLst/>
          </a:prstGeom>
          <a:noFill/>
        </p:spPr>
        <p:txBody>
          <a:bodyPr wrap="square" lIns="0" tIns="0" rIns="0" bIns="0" rtlCol="0" anchor="ctr" anchorCtr="0">
            <a:spAutoFit/>
          </a:bodyPr>
          <a:lstStyle/>
          <a:p>
            <a:pPr algn="ctr"/>
            <a:r>
              <a:rPr lang="en-US" altLang="zh-CN" sz="1400" b="1" dirty="0">
                <a:solidFill>
                  <a:srgbClr val="7F7F7F"/>
                </a:solidFill>
                <a:latin typeface="Huawei Sans" panose="020C0503030203020204" pitchFamily="34" charset="0"/>
              </a:rPr>
              <a:t>Operations center</a:t>
            </a:r>
            <a:endParaRPr lang="en-US" altLang="zh-CN" sz="14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文本框 650"/>
          <p:cNvSpPr txBox="1"/>
          <p:nvPr/>
        </p:nvSpPr>
        <p:spPr bwMode="gray">
          <a:xfrm>
            <a:off x="4883480" y="2559090"/>
            <a:ext cx="935371" cy="476726"/>
          </a:xfrm>
          <a:prstGeom prst="roundRect">
            <a:avLst/>
          </a:prstGeom>
          <a:noFill/>
        </p:spPr>
        <p:txBody>
          <a:bodyPr wrap="square" lIns="0" tIns="0" rIns="0" bIns="0" rtlCol="0" anchor="ctr" anchorCtr="0">
            <a:spAutoFit/>
          </a:bodyPr>
          <a:lstStyle/>
          <a:p>
            <a:pPr algn="ctr"/>
            <a:r>
              <a:rPr lang="en-US" altLang="zh-CN" sz="1400" b="1" dirty="0">
                <a:solidFill>
                  <a:srgbClr val="7F7F7F"/>
                </a:solidFill>
                <a:latin typeface="Huawei Sans" panose="020C0503030203020204" pitchFamily="34" charset="0"/>
              </a:rPr>
              <a:t>Municipal </a:t>
            </a:r>
          </a:p>
          <a:p>
            <a:pPr algn="ctr"/>
            <a:r>
              <a:rPr lang="en-US" altLang="zh-CN" sz="1400" b="1" dirty="0">
                <a:solidFill>
                  <a:srgbClr val="7F7F7F"/>
                </a:solidFill>
                <a:latin typeface="Huawei Sans" panose="020C0503030203020204" pitchFamily="34" charset="0"/>
              </a:rPr>
              <a:t>core</a:t>
            </a:r>
            <a:endParaRPr lang="en-US" altLang="zh-CN" sz="14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文本框 650"/>
          <p:cNvSpPr txBox="1"/>
          <p:nvPr/>
        </p:nvSpPr>
        <p:spPr bwMode="gray">
          <a:xfrm>
            <a:off x="2158144" y="1503843"/>
            <a:ext cx="1262837" cy="476726"/>
          </a:xfrm>
          <a:prstGeom prst="roundRect">
            <a:avLst/>
          </a:prstGeom>
          <a:noFill/>
        </p:spPr>
        <p:txBody>
          <a:bodyPr wrap="square" lIns="0" tIns="0" rIns="0" bIns="0" rtlCol="0" anchor="ctr" anchorCtr="0">
            <a:spAutoFit/>
          </a:bodyPr>
          <a:lstStyle/>
          <a:p>
            <a:pPr algn="ctr"/>
            <a:r>
              <a:rPr lang="en-US" altLang="zh-CN" sz="1400" b="1" dirty="0">
                <a:solidFill>
                  <a:srgbClr val="7F7F7F"/>
                </a:solidFill>
                <a:latin typeface="Huawei Sans" panose="020C0503030203020204" pitchFamily="34" charset="0"/>
              </a:rPr>
              <a:t>Primary data center</a:t>
            </a:r>
            <a:endParaRPr lang="en-US" altLang="zh-CN" sz="14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文本框 650"/>
          <p:cNvSpPr txBox="1"/>
          <p:nvPr/>
        </p:nvSpPr>
        <p:spPr bwMode="gray">
          <a:xfrm>
            <a:off x="7397129" y="1503843"/>
            <a:ext cx="1262837" cy="476726"/>
          </a:xfrm>
          <a:prstGeom prst="roundRect">
            <a:avLst/>
          </a:prstGeom>
          <a:noFill/>
        </p:spPr>
        <p:txBody>
          <a:bodyPr wrap="square" lIns="0" tIns="0" rIns="0" bIns="0" rtlCol="0" anchor="ctr" anchorCtr="0">
            <a:spAutoFit/>
          </a:bodyPr>
          <a:lstStyle/>
          <a:p>
            <a:pPr algn="ctr"/>
            <a:r>
              <a:rPr lang="en-US" altLang="zh-CN" sz="1400" b="1" dirty="0">
                <a:solidFill>
                  <a:srgbClr val="7F7F7F"/>
                </a:solidFill>
                <a:latin typeface="Huawei Sans" panose="020C0503030203020204" pitchFamily="34" charset="0"/>
              </a:rPr>
              <a:t>Backup data center</a:t>
            </a:r>
            <a:endParaRPr lang="en-US" altLang="zh-CN" sz="14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9" name="组合 85"/>
          <p:cNvGrpSpPr>
            <a:grpSpLocks/>
          </p:cNvGrpSpPr>
          <p:nvPr/>
        </p:nvGrpSpPr>
        <p:grpSpPr bwMode="gray">
          <a:xfrm>
            <a:off x="5072090" y="1396597"/>
            <a:ext cx="536768" cy="485307"/>
            <a:chOff x="730250" y="2906712"/>
            <a:chExt cx="1114425" cy="1117600"/>
          </a:xfrm>
        </p:grpSpPr>
        <p:sp>
          <p:nvSpPr>
            <p:cNvPr id="200" name="Freeform 19"/>
            <p:cNvSpPr>
              <a:spLocks/>
            </p:cNvSpPr>
            <p:nvPr/>
          </p:nvSpPr>
          <p:spPr bwMode="gray">
            <a:xfrm>
              <a:off x="730250" y="2906712"/>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3"/>
                    <a:pt x="2063" y="2659"/>
                    <a:pt x="1329" y="2659"/>
                  </a:cubicBezTo>
                  <a:cubicBezTo>
                    <a:pt x="595" y="2659"/>
                    <a:pt x="0" y="2063"/>
                    <a:pt x="0" y="1329"/>
                  </a:cubicBezTo>
                  <a:cubicBezTo>
                    <a:pt x="0" y="595"/>
                    <a:pt x="595" y="0"/>
                    <a:pt x="1329" y="0"/>
                  </a:cubicBezTo>
                  <a:cubicBezTo>
                    <a:pt x="2063" y="0"/>
                    <a:pt x="2658" y="595"/>
                    <a:pt x="2658" y="1329"/>
                  </a:cubicBezTo>
                  <a:close/>
                </a:path>
              </a:pathLst>
            </a:custGeom>
            <a:solidFill>
              <a:srgbClr val="7F7F7F"/>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1" name="组合 76"/>
            <p:cNvGrpSpPr>
              <a:grpSpLocks/>
            </p:cNvGrpSpPr>
            <p:nvPr/>
          </p:nvGrpSpPr>
          <p:grpSpPr bwMode="gray">
            <a:xfrm>
              <a:off x="857250" y="3159125"/>
              <a:ext cx="860425" cy="611188"/>
              <a:chOff x="857250" y="2938463"/>
              <a:chExt cx="860425" cy="611188"/>
            </a:xfrm>
          </p:grpSpPr>
          <p:sp>
            <p:nvSpPr>
              <p:cNvPr id="202" name="Freeform 58"/>
              <p:cNvSpPr>
                <a:spLocks noEditPoints="1"/>
              </p:cNvSpPr>
              <p:nvPr/>
            </p:nvSpPr>
            <p:spPr bwMode="gray">
              <a:xfrm>
                <a:off x="977900" y="3190875"/>
                <a:ext cx="223838" cy="77788"/>
              </a:xfrm>
              <a:custGeom>
                <a:avLst/>
                <a:gdLst>
                  <a:gd name="T0" fmla="*/ 2147483647 w 536"/>
                  <a:gd name="T1" fmla="*/ 2147483647 h 183"/>
                  <a:gd name="T2" fmla="*/ 2147483647 w 536"/>
                  <a:gd name="T3" fmla="*/ 2147483647 h 183"/>
                  <a:gd name="T4" fmla="*/ 2147483647 w 536"/>
                  <a:gd name="T5" fmla="*/ 2147483647 h 183"/>
                  <a:gd name="T6" fmla="*/ 2147483647 w 536"/>
                  <a:gd name="T7" fmla="*/ 2147483647 h 183"/>
                  <a:gd name="T8" fmla="*/ 2147483647 w 536"/>
                  <a:gd name="T9" fmla="*/ 2147483647 h 183"/>
                  <a:gd name="T10" fmla="*/ 2147483647 w 536"/>
                  <a:gd name="T11" fmla="*/ 2147483647 h 183"/>
                  <a:gd name="T12" fmla="*/ 2147483647 w 536"/>
                  <a:gd name="T13" fmla="*/ 2147483647 h 183"/>
                  <a:gd name="T14" fmla="*/ 2147483647 w 536"/>
                  <a:gd name="T15" fmla="*/ 2147483647 h 183"/>
                  <a:gd name="T16" fmla="*/ 2147483647 w 536"/>
                  <a:gd name="T17" fmla="*/ 2147483647 h 183"/>
                  <a:gd name="T18" fmla="*/ 2147483647 w 536"/>
                  <a:gd name="T19" fmla="*/ 2147483647 h 183"/>
                  <a:gd name="T20" fmla="*/ 2147483647 w 536"/>
                  <a:gd name="T21" fmla="*/ 2147483647 h 183"/>
                  <a:gd name="T22" fmla="*/ 2147483647 w 536"/>
                  <a:gd name="T23" fmla="*/ 2147483647 h 183"/>
                  <a:gd name="T24" fmla="*/ 2147483647 w 536"/>
                  <a:gd name="T25" fmla="*/ 2147483647 h 183"/>
                  <a:gd name="T26" fmla="*/ 2147483647 w 536"/>
                  <a:gd name="T27" fmla="*/ 2147483647 h 183"/>
                  <a:gd name="T28" fmla="*/ 2147483647 w 536"/>
                  <a:gd name="T29" fmla="*/ 2147483647 h 183"/>
                  <a:gd name="T30" fmla="*/ 2147483647 w 536"/>
                  <a:gd name="T31" fmla="*/ 2147483647 h 183"/>
                  <a:gd name="T32" fmla="*/ 2147483647 w 536"/>
                  <a:gd name="T33" fmla="*/ 2147483647 h 183"/>
                  <a:gd name="T34" fmla="*/ 2147483647 w 536"/>
                  <a:gd name="T35" fmla="*/ 2147483647 h 183"/>
                  <a:gd name="T36" fmla="*/ 2147483647 w 536"/>
                  <a:gd name="T37" fmla="*/ 1152050057 h 183"/>
                  <a:gd name="T38" fmla="*/ 2147483647 w 536"/>
                  <a:gd name="T39" fmla="*/ 0 h 183"/>
                  <a:gd name="T40" fmla="*/ 2147483647 w 536"/>
                  <a:gd name="T41" fmla="*/ 1152050057 h 183"/>
                  <a:gd name="T42" fmla="*/ 2147483647 w 536"/>
                  <a:gd name="T43" fmla="*/ 2147483647 h 183"/>
                  <a:gd name="T44" fmla="*/ 291242471 w 536"/>
                  <a:gd name="T45" fmla="*/ 2147483647 h 183"/>
                  <a:gd name="T46" fmla="*/ 2147483647 w 536"/>
                  <a:gd name="T47" fmla="*/ 2147483647 h 1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36"/>
                  <a:gd name="T73" fmla="*/ 0 h 183"/>
                  <a:gd name="T74" fmla="*/ 536 w 536"/>
                  <a:gd name="T75" fmla="*/ 183 h 1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36" h="183">
                    <a:moveTo>
                      <a:pt x="49" y="153"/>
                    </a:moveTo>
                    <a:lnTo>
                      <a:pt x="49" y="153"/>
                    </a:lnTo>
                    <a:lnTo>
                      <a:pt x="49" y="163"/>
                    </a:lnTo>
                    <a:lnTo>
                      <a:pt x="49" y="153"/>
                    </a:lnTo>
                    <a:close/>
                    <a:moveTo>
                      <a:pt x="226" y="50"/>
                    </a:moveTo>
                    <a:lnTo>
                      <a:pt x="226" y="50"/>
                    </a:lnTo>
                    <a:cubicBezTo>
                      <a:pt x="237" y="44"/>
                      <a:pt x="252" y="40"/>
                      <a:pt x="268" y="40"/>
                    </a:cubicBezTo>
                    <a:cubicBezTo>
                      <a:pt x="284" y="40"/>
                      <a:pt x="299" y="44"/>
                      <a:pt x="310" y="50"/>
                    </a:cubicBezTo>
                    <a:lnTo>
                      <a:pt x="471" y="143"/>
                    </a:lnTo>
                    <a:lnTo>
                      <a:pt x="65" y="143"/>
                    </a:lnTo>
                    <a:lnTo>
                      <a:pt x="226" y="50"/>
                    </a:lnTo>
                    <a:close/>
                    <a:moveTo>
                      <a:pt x="49" y="183"/>
                    </a:moveTo>
                    <a:lnTo>
                      <a:pt x="49" y="183"/>
                    </a:lnTo>
                    <a:lnTo>
                      <a:pt x="487" y="183"/>
                    </a:lnTo>
                    <a:cubicBezTo>
                      <a:pt x="513" y="183"/>
                      <a:pt x="528" y="176"/>
                      <a:pt x="532" y="160"/>
                    </a:cubicBezTo>
                    <a:cubicBezTo>
                      <a:pt x="536" y="144"/>
                      <a:pt x="527" y="129"/>
                      <a:pt x="503" y="116"/>
                    </a:cubicBezTo>
                    <a:lnTo>
                      <a:pt x="330" y="15"/>
                    </a:lnTo>
                    <a:cubicBezTo>
                      <a:pt x="313" y="6"/>
                      <a:pt x="291" y="0"/>
                      <a:pt x="268" y="0"/>
                    </a:cubicBezTo>
                    <a:cubicBezTo>
                      <a:pt x="245" y="0"/>
                      <a:pt x="223" y="6"/>
                      <a:pt x="206" y="15"/>
                    </a:cubicBezTo>
                    <a:lnTo>
                      <a:pt x="33" y="116"/>
                    </a:lnTo>
                    <a:cubicBezTo>
                      <a:pt x="9" y="130"/>
                      <a:pt x="0" y="144"/>
                      <a:pt x="4" y="160"/>
                    </a:cubicBezTo>
                    <a:cubicBezTo>
                      <a:pt x="8" y="176"/>
                      <a:pt x="23" y="183"/>
                      <a:pt x="49" y="18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Freeform 59"/>
              <p:cNvSpPr>
                <a:spLocks noEditPoints="1"/>
              </p:cNvSpPr>
              <p:nvPr/>
            </p:nvSpPr>
            <p:spPr bwMode="gray">
              <a:xfrm>
                <a:off x="976313" y="3279775"/>
                <a:ext cx="223838" cy="114300"/>
              </a:xfrm>
              <a:custGeom>
                <a:avLst/>
                <a:gdLst>
                  <a:gd name="T0" fmla="*/ 2147483647 w 535"/>
                  <a:gd name="T1" fmla="*/ 2147483647 h 269"/>
                  <a:gd name="T2" fmla="*/ 2147483647 w 535"/>
                  <a:gd name="T3" fmla="*/ 2147483647 h 269"/>
                  <a:gd name="T4" fmla="*/ 2147483647 w 535"/>
                  <a:gd name="T5" fmla="*/ 2147483647 h 269"/>
                  <a:gd name="T6" fmla="*/ 2147483647 w 535"/>
                  <a:gd name="T7" fmla="*/ 2147483647 h 269"/>
                  <a:gd name="T8" fmla="*/ 2147483647 w 535"/>
                  <a:gd name="T9" fmla="*/ 2147483647 h 269"/>
                  <a:gd name="T10" fmla="*/ 2147483647 w 535"/>
                  <a:gd name="T11" fmla="*/ 2147483647 h 269"/>
                  <a:gd name="T12" fmla="*/ 2147483647 w 535"/>
                  <a:gd name="T13" fmla="*/ 2147483647 h 269"/>
                  <a:gd name="T14" fmla="*/ 2147483647 w 535"/>
                  <a:gd name="T15" fmla="*/ 2147483647 h 269"/>
                  <a:gd name="T16" fmla="*/ 2147483647 w 535"/>
                  <a:gd name="T17" fmla="*/ 2147483647 h 269"/>
                  <a:gd name="T18" fmla="*/ 2147483647 w 535"/>
                  <a:gd name="T19" fmla="*/ 2147483647 h 269"/>
                  <a:gd name="T20" fmla="*/ 2147483647 w 535"/>
                  <a:gd name="T21" fmla="*/ 2147483647 h 269"/>
                  <a:gd name="T22" fmla="*/ 2147483647 w 535"/>
                  <a:gd name="T23" fmla="*/ 2147483647 h 269"/>
                  <a:gd name="T24" fmla="*/ 2147483647 w 535"/>
                  <a:gd name="T25" fmla="*/ 2147483647 h 269"/>
                  <a:gd name="T26" fmla="*/ 2147483647 w 535"/>
                  <a:gd name="T27" fmla="*/ 2147483647 h 269"/>
                  <a:gd name="T28" fmla="*/ 2147483647 w 535"/>
                  <a:gd name="T29" fmla="*/ 2147483647 h 269"/>
                  <a:gd name="T30" fmla="*/ 2147483647 w 535"/>
                  <a:gd name="T31" fmla="*/ 2147483647 h 269"/>
                  <a:gd name="T32" fmla="*/ 2147483647 w 535"/>
                  <a:gd name="T33" fmla="*/ 2147483647 h 269"/>
                  <a:gd name="T34" fmla="*/ 2147483647 w 535"/>
                  <a:gd name="T35" fmla="*/ 1534279918 h 269"/>
                  <a:gd name="T36" fmla="*/ 2147483647 w 535"/>
                  <a:gd name="T37" fmla="*/ 0 h 269"/>
                  <a:gd name="T38" fmla="*/ 2147483647 w 535"/>
                  <a:gd name="T39" fmla="*/ 2147483647 h 269"/>
                  <a:gd name="T40" fmla="*/ 2147483647 w 535"/>
                  <a:gd name="T41" fmla="*/ 1534279918 h 269"/>
                  <a:gd name="T42" fmla="*/ 2147483647 w 535"/>
                  <a:gd name="T43" fmla="*/ 0 h 269"/>
                  <a:gd name="T44" fmla="*/ 2147483647 w 535"/>
                  <a:gd name="T45" fmla="*/ 2147483647 h 269"/>
                  <a:gd name="T46" fmla="*/ 2147483647 w 535"/>
                  <a:gd name="T47" fmla="*/ 1534279918 h 269"/>
                  <a:gd name="T48" fmla="*/ 2147483647 w 535"/>
                  <a:gd name="T49" fmla="*/ 0 h 269"/>
                  <a:gd name="T50" fmla="*/ 2147483647 w 535"/>
                  <a:gd name="T51" fmla="*/ 2147483647 h 269"/>
                  <a:gd name="T52" fmla="*/ 2147483647 w 535"/>
                  <a:gd name="T53" fmla="*/ 1534279918 h 269"/>
                  <a:gd name="T54" fmla="*/ 2147483647 w 535"/>
                  <a:gd name="T55" fmla="*/ 0 h 269"/>
                  <a:gd name="T56" fmla="*/ 2147483647 w 535"/>
                  <a:gd name="T57" fmla="*/ 2147483647 h 269"/>
                  <a:gd name="T58" fmla="*/ 0 w 535"/>
                  <a:gd name="T59" fmla="*/ 2147483647 h 269"/>
                  <a:gd name="T60" fmla="*/ 1464811352 w 535"/>
                  <a:gd name="T61" fmla="*/ 2147483647 h 269"/>
                  <a:gd name="T62" fmla="*/ 2147483647 w 535"/>
                  <a:gd name="T63" fmla="*/ 2147483647 h 2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35"/>
                  <a:gd name="T97" fmla="*/ 0 h 269"/>
                  <a:gd name="T98" fmla="*/ 535 w 535"/>
                  <a:gd name="T99" fmla="*/ 269 h 2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35" h="269">
                    <a:moveTo>
                      <a:pt x="495" y="229"/>
                    </a:moveTo>
                    <a:lnTo>
                      <a:pt x="495" y="229"/>
                    </a:lnTo>
                    <a:lnTo>
                      <a:pt x="40" y="229"/>
                    </a:lnTo>
                    <a:lnTo>
                      <a:pt x="40" y="205"/>
                    </a:lnTo>
                    <a:lnTo>
                      <a:pt x="69" y="205"/>
                    </a:lnTo>
                    <a:cubicBezTo>
                      <a:pt x="80" y="205"/>
                      <a:pt x="89" y="196"/>
                      <a:pt x="89" y="185"/>
                    </a:cubicBezTo>
                    <a:lnTo>
                      <a:pt x="89" y="40"/>
                    </a:lnTo>
                    <a:lnTo>
                      <a:pt x="114" y="40"/>
                    </a:lnTo>
                    <a:lnTo>
                      <a:pt x="114" y="185"/>
                    </a:lnTo>
                    <a:cubicBezTo>
                      <a:pt x="114" y="196"/>
                      <a:pt x="123" y="205"/>
                      <a:pt x="134" y="205"/>
                    </a:cubicBezTo>
                    <a:lnTo>
                      <a:pt x="184" y="205"/>
                    </a:lnTo>
                    <a:cubicBezTo>
                      <a:pt x="195" y="205"/>
                      <a:pt x="204" y="196"/>
                      <a:pt x="204" y="185"/>
                    </a:cubicBezTo>
                    <a:lnTo>
                      <a:pt x="204" y="40"/>
                    </a:lnTo>
                    <a:lnTo>
                      <a:pt x="229" y="40"/>
                    </a:lnTo>
                    <a:lnTo>
                      <a:pt x="229" y="185"/>
                    </a:lnTo>
                    <a:cubicBezTo>
                      <a:pt x="229" y="196"/>
                      <a:pt x="238" y="205"/>
                      <a:pt x="249" y="205"/>
                    </a:cubicBezTo>
                    <a:lnTo>
                      <a:pt x="299" y="205"/>
                    </a:lnTo>
                    <a:cubicBezTo>
                      <a:pt x="310" y="205"/>
                      <a:pt x="319" y="196"/>
                      <a:pt x="319" y="185"/>
                    </a:cubicBezTo>
                    <a:lnTo>
                      <a:pt x="319" y="40"/>
                    </a:lnTo>
                    <a:lnTo>
                      <a:pt x="344" y="40"/>
                    </a:lnTo>
                    <a:lnTo>
                      <a:pt x="344" y="185"/>
                    </a:lnTo>
                    <a:cubicBezTo>
                      <a:pt x="344" y="196"/>
                      <a:pt x="353" y="205"/>
                      <a:pt x="364" y="205"/>
                    </a:cubicBezTo>
                    <a:lnTo>
                      <a:pt x="414" y="205"/>
                    </a:lnTo>
                    <a:cubicBezTo>
                      <a:pt x="425" y="205"/>
                      <a:pt x="434" y="196"/>
                      <a:pt x="434" y="185"/>
                    </a:cubicBezTo>
                    <a:lnTo>
                      <a:pt x="434" y="40"/>
                    </a:lnTo>
                    <a:lnTo>
                      <a:pt x="459" y="40"/>
                    </a:lnTo>
                    <a:lnTo>
                      <a:pt x="459" y="185"/>
                    </a:lnTo>
                    <a:cubicBezTo>
                      <a:pt x="459" y="196"/>
                      <a:pt x="468" y="205"/>
                      <a:pt x="479" y="205"/>
                    </a:cubicBezTo>
                    <a:lnTo>
                      <a:pt x="495" y="205"/>
                    </a:lnTo>
                    <a:lnTo>
                      <a:pt x="495" y="229"/>
                    </a:lnTo>
                    <a:close/>
                    <a:moveTo>
                      <a:pt x="535" y="249"/>
                    </a:moveTo>
                    <a:lnTo>
                      <a:pt x="535" y="249"/>
                    </a:lnTo>
                    <a:lnTo>
                      <a:pt x="535" y="185"/>
                    </a:lnTo>
                    <a:cubicBezTo>
                      <a:pt x="535" y="174"/>
                      <a:pt x="526" y="165"/>
                      <a:pt x="515" y="165"/>
                    </a:cubicBezTo>
                    <a:lnTo>
                      <a:pt x="499" y="165"/>
                    </a:lnTo>
                    <a:lnTo>
                      <a:pt x="499" y="20"/>
                    </a:lnTo>
                    <a:cubicBezTo>
                      <a:pt x="499" y="9"/>
                      <a:pt x="490" y="0"/>
                      <a:pt x="479" y="0"/>
                    </a:cubicBezTo>
                    <a:lnTo>
                      <a:pt x="414" y="0"/>
                    </a:lnTo>
                    <a:cubicBezTo>
                      <a:pt x="403" y="0"/>
                      <a:pt x="394" y="9"/>
                      <a:pt x="394" y="20"/>
                    </a:cubicBezTo>
                    <a:lnTo>
                      <a:pt x="394" y="165"/>
                    </a:lnTo>
                    <a:lnTo>
                      <a:pt x="384" y="165"/>
                    </a:lnTo>
                    <a:lnTo>
                      <a:pt x="384" y="20"/>
                    </a:lnTo>
                    <a:cubicBezTo>
                      <a:pt x="384" y="9"/>
                      <a:pt x="375" y="0"/>
                      <a:pt x="364" y="0"/>
                    </a:cubicBezTo>
                    <a:lnTo>
                      <a:pt x="299" y="0"/>
                    </a:lnTo>
                    <a:cubicBezTo>
                      <a:pt x="288" y="0"/>
                      <a:pt x="279" y="9"/>
                      <a:pt x="279" y="20"/>
                    </a:cubicBezTo>
                    <a:lnTo>
                      <a:pt x="279" y="165"/>
                    </a:lnTo>
                    <a:lnTo>
                      <a:pt x="269" y="165"/>
                    </a:lnTo>
                    <a:lnTo>
                      <a:pt x="269" y="20"/>
                    </a:lnTo>
                    <a:cubicBezTo>
                      <a:pt x="269" y="9"/>
                      <a:pt x="260" y="0"/>
                      <a:pt x="249" y="0"/>
                    </a:cubicBezTo>
                    <a:lnTo>
                      <a:pt x="184" y="0"/>
                    </a:lnTo>
                    <a:cubicBezTo>
                      <a:pt x="173" y="0"/>
                      <a:pt x="164" y="9"/>
                      <a:pt x="164" y="20"/>
                    </a:cubicBezTo>
                    <a:lnTo>
                      <a:pt x="164" y="165"/>
                    </a:lnTo>
                    <a:lnTo>
                      <a:pt x="154" y="165"/>
                    </a:lnTo>
                    <a:lnTo>
                      <a:pt x="154" y="20"/>
                    </a:lnTo>
                    <a:cubicBezTo>
                      <a:pt x="154" y="9"/>
                      <a:pt x="145" y="0"/>
                      <a:pt x="134" y="0"/>
                    </a:cubicBezTo>
                    <a:lnTo>
                      <a:pt x="69" y="0"/>
                    </a:lnTo>
                    <a:cubicBezTo>
                      <a:pt x="58" y="0"/>
                      <a:pt x="49" y="9"/>
                      <a:pt x="49" y="20"/>
                    </a:cubicBezTo>
                    <a:lnTo>
                      <a:pt x="49" y="165"/>
                    </a:lnTo>
                    <a:lnTo>
                      <a:pt x="20" y="165"/>
                    </a:lnTo>
                    <a:cubicBezTo>
                      <a:pt x="9" y="165"/>
                      <a:pt x="0" y="174"/>
                      <a:pt x="0" y="185"/>
                    </a:cubicBezTo>
                    <a:lnTo>
                      <a:pt x="0" y="249"/>
                    </a:lnTo>
                    <a:cubicBezTo>
                      <a:pt x="0" y="260"/>
                      <a:pt x="9" y="269"/>
                      <a:pt x="20" y="269"/>
                    </a:cubicBezTo>
                    <a:lnTo>
                      <a:pt x="515" y="269"/>
                    </a:lnTo>
                    <a:cubicBezTo>
                      <a:pt x="526" y="269"/>
                      <a:pt x="535" y="260"/>
                      <a:pt x="535" y="24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Freeform 60"/>
              <p:cNvSpPr>
                <a:spLocks noEditPoints="1"/>
              </p:cNvSpPr>
              <p:nvPr/>
            </p:nvSpPr>
            <p:spPr bwMode="gray">
              <a:xfrm>
                <a:off x="857250" y="2938463"/>
                <a:ext cx="860425" cy="611188"/>
              </a:xfrm>
              <a:custGeom>
                <a:avLst/>
                <a:gdLst>
                  <a:gd name="T0" fmla="*/ 2147483647 w 2052"/>
                  <a:gd name="T1" fmla="*/ 2147483647 h 1453"/>
                  <a:gd name="T2" fmla="*/ 2147483647 w 2052"/>
                  <a:gd name="T3" fmla="*/ 2147483647 h 1453"/>
                  <a:gd name="T4" fmla="*/ 2147483647 w 2052"/>
                  <a:gd name="T5" fmla="*/ 2147483647 h 1453"/>
                  <a:gd name="T6" fmla="*/ 2147483647 w 2052"/>
                  <a:gd name="T7" fmla="*/ 2147483647 h 1453"/>
                  <a:gd name="T8" fmla="*/ 2147483647 w 2052"/>
                  <a:gd name="T9" fmla="*/ 2147483647 h 1453"/>
                  <a:gd name="T10" fmla="*/ 2147483647 w 2052"/>
                  <a:gd name="T11" fmla="*/ 2147483647 h 1453"/>
                  <a:gd name="T12" fmla="*/ 2147483647 w 2052"/>
                  <a:gd name="T13" fmla="*/ 2147483647 h 1453"/>
                  <a:gd name="T14" fmla="*/ 2147483647 w 2052"/>
                  <a:gd name="T15" fmla="*/ 2147483647 h 1453"/>
                  <a:gd name="T16" fmla="*/ 2147483647 w 2052"/>
                  <a:gd name="T17" fmla="*/ 2147483647 h 1453"/>
                  <a:gd name="T18" fmla="*/ 2147483647 w 2052"/>
                  <a:gd name="T19" fmla="*/ 2147483647 h 1453"/>
                  <a:gd name="T20" fmla="*/ 2147483647 w 2052"/>
                  <a:gd name="T21" fmla="*/ 2147483647 h 1453"/>
                  <a:gd name="T22" fmla="*/ 2147483647 w 2052"/>
                  <a:gd name="T23" fmla="*/ 2147483647 h 1453"/>
                  <a:gd name="T24" fmla="*/ 2147483647 w 2052"/>
                  <a:gd name="T25" fmla="*/ 2147483647 h 1453"/>
                  <a:gd name="T26" fmla="*/ 2147483647 w 2052"/>
                  <a:gd name="T27" fmla="*/ 2147483647 h 1453"/>
                  <a:gd name="T28" fmla="*/ 2147483647 w 2052"/>
                  <a:gd name="T29" fmla="*/ 2147483647 h 1453"/>
                  <a:gd name="T30" fmla="*/ 2147483647 w 2052"/>
                  <a:gd name="T31" fmla="*/ 2147483647 h 1453"/>
                  <a:gd name="T32" fmla="*/ 2147483647 w 2052"/>
                  <a:gd name="T33" fmla="*/ 2147483647 h 1453"/>
                  <a:gd name="T34" fmla="*/ 2147483647 w 2052"/>
                  <a:gd name="T35" fmla="*/ 2147483647 h 1453"/>
                  <a:gd name="T36" fmla="*/ 2147483647 w 2052"/>
                  <a:gd name="T37" fmla="*/ 2147483647 h 1453"/>
                  <a:gd name="T38" fmla="*/ 2147483647 w 2052"/>
                  <a:gd name="T39" fmla="*/ 2147483647 h 1453"/>
                  <a:gd name="T40" fmla="*/ 2147483647 w 2052"/>
                  <a:gd name="T41" fmla="*/ 2147483647 h 1453"/>
                  <a:gd name="T42" fmla="*/ 2147483647 w 2052"/>
                  <a:gd name="T43" fmla="*/ 2147483647 h 1453"/>
                  <a:gd name="T44" fmla="*/ 2147483647 w 2052"/>
                  <a:gd name="T45" fmla="*/ 2147483647 h 1453"/>
                  <a:gd name="T46" fmla="*/ 2147483647 w 2052"/>
                  <a:gd name="T47" fmla="*/ 2147483647 h 1453"/>
                  <a:gd name="T48" fmla="*/ 2147483647 w 2052"/>
                  <a:gd name="T49" fmla="*/ 0 h 1453"/>
                  <a:gd name="T50" fmla="*/ 2147483647 w 2052"/>
                  <a:gd name="T51" fmla="*/ 2147483647 h 1453"/>
                  <a:gd name="T52" fmla="*/ 2147483647 w 2052"/>
                  <a:gd name="T53" fmla="*/ 2147483647 h 1453"/>
                  <a:gd name="T54" fmla="*/ 2147483647 w 2052"/>
                  <a:gd name="T55" fmla="*/ 2147483647 h 1453"/>
                  <a:gd name="T56" fmla="*/ 2147483647 w 2052"/>
                  <a:gd name="T57" fmla="*/ 2147483647 h 1453"/>
                  <a:gd name="T58" fmla="*/ 0 w 2052"/>
                  <a:gd name="T59" fmla="*/ 2147483647 h 1453"/>
                  <a:gd name="T60" fmla="*/ 1990472057 w 2052"/>
                  <a:gd name="T61" fmla="*/ 2147483647 h 1453"/>
                  <a:gd name="T62" fmla="*/ 2147483647 w 2052"/>
                  <a:gd name="T63" fmla="*/ 2147483647 h 1453"/>
                  <a:gd name="T64" fmla="*/ 2147483647 w 2052"/>
                  <a:gd name="T65" fmla="*/ 2147483647 h 1453"/>
                  <a:gd name="T66" fmla="*/ 2147483647 w 2052"/>
                  <a:gd name="T67" fmla="*/ 2147483647 h 1453"/>
                  <a:gd name="T68" fmla="*/ 2147483647 w 2052"/>
                  <a:gd name="T69" fmla="*/ 2147483647 h 1453"/>
                  <a:gd name="T70" fmla="*/ 2147483647 w 2052"/>
                  <a:gd name="T71" fmla="*/ 2147483647 h 1453"/>
                  <a:gd name="T72" fmla="*/ 2147483647 w 2052"/>
                  <a:gd name="T73" fmla="*/ 2147483647 h 1453"/>
                  <a:gd name="T74" fmla="*/ 2147483647 w 2052"/>
                  <a:gd name="T75" fmla="*/ 2147483647 h 14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52"/>
                  <a:gd name="T115" fmla="*/ 0 h 1453"/>
                  <a:gd name="T116" fmla="*/ 2052 w 2052"/>
                  <a:gd name="T117" fmla="*/ 1453 h 14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52" h="1453">
                    <a:moveTo>
                      <a:pt x="1998" y="672"/>
                    </a:moveTo>
                    <a:lnTo>
                      <a:pt x="1998" y="672"/>
                    </a:lnTo>
                    <a:cubicBezTo>
                      <a:pt x="1998" y="687"/>
                      <a:pt x="1986" y="699"/>
                      <a:pt x="1972" y="699"/>
                    </a:cubicBezTo>
                    <a:lnTo>
                      <a:pt x="1342" y="699"/>
                    </a:lnTo>
                    <a:cubicBezTo>
                      <a:pt x="1328" y="699"/>
                      <a:pt x="1316" y="687"/>
                      <a:pt x="1316" y="672"/>
                    </a:cubicBezTo>
                    <a:lnTo>
                      <a:pt x="1316" y="80"/>
                    </a:lnTo>
                    <a:cubicBezTo>
                      <a:pt x="1316" y="65"/>
                      <a:pt x="1328" y="53"/>
                      <a:pt x="1342" y="53"/>
                    </a:cubicBezTo>
                    <a:lnTo>
                      <a:pt x="1972" y="53"/>
                    </a:lnTo>
                    <a:cubicBezTo>
                      <a:pt x="1986" y="53"/>
                      <a:pt x="1998" y="65"/>
                      <a:pt x="1998" y="80"/>
                    </a:cubicBezTo>
                    <a:lnTo>
                      <a:pt x="1998" y="672"/>
                    </a:lnTo>
                    <a:close/>
                    <a:moveTo>
                      <a:pt x="1630" y="1319"/>
                    </a:moveTo>
                    <a:lnTo>
                      <a:pt x="1630" y="1319"/>
                    </a:lnTo>
                    <a:cubicBezTo>
                      <a:pt x="1613" y="1326"/>
                      <a:pt x="1600" y="1340"/>
                      <a:pt x="1593" y="1357"/>
                    </a:cubicBezTo>
                    <a:lnTo>
                      <a:pt x="955" y="1357"/>
                    </a:lnTo>
                    <a:cubicBezTo>
                      <a:pt x="951" y="1357"/>
                      <a:pt x="948" y="1357"/>
                      <a:pt x="945" y="1359"/>
                    </a:cubicBezTo>
                    <a:lnTo>
                      <a:pt x="906" y="1273"/>
                    </a:lnTo>
                    <a:lnTo>
                      <a:pt x="730" y="1273"/>
                    </a:lnTo>
                    <a:lnTo>
                      <a:pt x="730" y="1199"/>
                    </a:lnTo>
                    <a:lnTo>
                      <a:pt x="1087" y="1199"/>
                    </a:lnTo>
                    <a:cubicBezTo>
                      <a:pt x="1102" y="1199"/>
                      <a:pt x="1114" y="1187"/>
                      <a:pt x="1114" y="1173"/>
                    </a:cubicBezTo>
                    <a:lnTo>
                      <a:pt x="1114" y="493"/>
                    </a:lnTo>
                    <a:cubicBezTo>
                      <a:pt x="1114" y="478"/>
                      <a:pt x="1102" y="466"/>
                      <a:pt x="1087" y="466"/>
                    </a:cubicBezTo>
                    <a:lnTo>
                      <a:pt x="584" y="466"/>
                    </a:lnTo>
                    <a:lnTo>
                      <a:pt x="584" y="341"/>
                    </a:lnTo>
                    <a:cubicBezTo>
                      <a:pt x="606" y="337"/>
                      <a:pt x="625" y="321"/>
                      <a:pt x="634" y="300"/>
                    </a:cubicBezTo>
                    <a:lnTo>
                      <a:pt x="1262" y="300"/>
                    </a:lnTo>
                    <a:lnTo>
                      <a:pt x="1262" y="672"/>
                    </a:lnTo>
                    <a:cubicBezTo>
                      <a:pt x="1262" y="716"/>
                      <a:pt x="1298" y="752"/>
                      <a:pt x="1342" y="752"/>
                    </a:cubicBezTo>
                    <a:lnTo>
                      <a:pt x="1630" y="752"/>
                    </a:lnTo>
                    <a:lnTo>
                      <a:pt x="1630" y="1319"/>
                    </a:lnTo>
                    <a:close/>
                    <a:moveTo>
                      <a:pt x="232" y="1357"/>
                    </a:moveTo>
                    <a:lnTo>
                      <a:pt x="232" y="1357"/>
                    </a:lnTo>
                    <a:lnTo>
                      <a:pt x="248" y="1327"/>
                    </a:lnTo>
                    <a:lnTo>
                      <a:pt x="871" y="1327"/>
                    </a:lnTo>
                    <a:lnTo>
                      <a:pt x="885" y="1357"/>
                    </a:lnTo>
                    <a:lnTo>
                      <a:pt x="232" y="1357"/>
                    </a:lnTo>
                    <a:close/>
                    <a:moveTo>
                      <a:pt x="424" y="1199"/>
                    </a:moveTo>
                    <a:lnTo>
                      <a:pt x="424" y="1199"/>
                    </a:lnTo>
                    <a:lnTo>
                      <a:pt x="677" y="1199"/>
                    </a:lnTo>
                    <a:lnTo>
                      <a:pt x="677" y="1273"/>
                    </a:lnTo>
                    <a:lnTo>
                      <a:pt x="424" y="1273"/>
                    </a:lnTo>
                    <a:lnTo>
                      <a:pt x="424" y="1199"/>
                    </a:lnTo>
                    <a:close/>
                    <a:moveTo>
                      <a:pt x="54" y="519"/>
                    </a:moveTo>
                    <a:lnTo>
                      <a:pt x="54" y="519"/>
                    </a:lnTo>
                    <a:lnTo>
                      <a:pt x="1060" y="519"/>
                    </a:lnTo>
                    <a:lnTo>
                      <a:pt x="1060" y="1146"/>
                    </a:lnTo>
                    <a:lnTo>
                      <a:pt x="54" y="1146"/>
                    </a:lnTo>
                    <a:lnTo>
                      <a:pt x="54" y="519"/>
                    </a:lnTo>
                    <a:close/>
                    <a:moveTo>
                      <a:pt x="1972" y="0"/>
                    </a:moveTo>
                    <a:lnTo>
                      <a:pt x="1972" y="0"/>
                    </a:lnTo>
                    <a:lnTo>
                      <a:pt x="1342" y="0"/>
                    </a:lnTo>
                    <a:cubicBezTo>
                      <a:pt x="1298" y="0"/>
                      <a:pt x="1262" y="35"/>
                      <a:pt x="1262" y="80"/>
                    </a:cubicBezTo>
                    <a:lnTo>
                      <a:pt x="1262" y="247"/>
                    </a:lnTo>
                    <a:lnTo>
                      <a:pt x="634" y="247"/>
                    </a:lnTo>
                    <a:cubicBezTo>
                      <a:pt x="623" y="222"/>
                      <a:pt x="598" y="204"/>
                      <a:pt x="570" y="204"/>
                    </a:cubicBezTo>
                    <a:cubicBezTo>
                      <a:pt x="531" y="204"/>
                      <a:pt x="500" y="235"/>
                      <a:pt x="500" y="273"/>
                    </a:cubicBezTo>
                    <a:cubicBezTo>
                      <a:pt x="500" y="297"/>
                      <a:pt x="512" y="318"/>
                      <a:pt x="530" y="331"/>
                    </a:cubicBezTo>
                    <a:lnTo>
                      <a:pt x="530" y="466"/>
                    </a:lnTo>
                    <a:lnTo>
                      <a:pt x="27" y="466"/>
                    </a:lnTo>
                    <a:cubicBezTo>
                      <a:pt x="12" y="466"/>
                      <a:pt x="0" y="478"/>
                      <a:pt x="0" y="493"/>
                    </a:cubicBezTo>
                    <a:lnTo>
                      <a:pt x="0" y="1173"/>
                    </a:lnTo>
                    <a:cubicBezTo>
                      <a:pt x="0" y="1187"/>
                      <a:pt x="12" y="1199"/>
                      <a:pt x="27" y="1199"/>
                    </a:cubicBezTo>
                    <a:lnTo>
                      <a:pt x="370" y="1199"/>
                    </a:lnTo>
                    <a:lnTo>
                      <a:pt x="370" y="1273"/>
                    </a:lnTo>
                    <a:lnTo>
                      <a:pt x="216" y="1273"/>
                    </a:lnTo>
                    <a:lnTo>
                      <a:pt x="143" y="1410"/>
                    </a:lnTo>
                    <a:lnTo>
                      <a:pt x="955" y="1410"/>
                    </a:lnTo>
                    <a:lnTo>
                      <a:pt x="968" y="1410"/>
                    </a:lnTo>
                    <a:lnTo>
                      <a:pt x="1593" y="1410"/>
                    </a:lnTo>
                    <a:cubicBezTo>
                      <a:pt x="1603" y="1435"/>
                      <a:pt x="1628" y="1453"/>
                      <a:pt x="1657" y="1453"/>
                    </a:cubicBezTo>
                    <a:cubicBezTo>
                      <a:pt x="1695" y="1453"/>
                      <a:pt x="1726" y="1422"/>
                      <a:pt x="1726" y="1383"/>
                    </a:cubicBezTo>
                    <a:cubicBezTo>
                      <a:pt x="1726" y="1354"/>
                      <a:pt x="1709" y="1330"/>
                      <a:pt x="1684" y="1319"/>
                    </a:cubicBezTo>
                    <a:lnTo>
                      <a:pt x="1684" y="752"/>
                    </a:lnTo>
                    <a:lnTo>
                      <a:pt x="1972" y="752"/>
                    </a:lnTo>
                    <a:cubicBezTo>
                      <a:pt x="2016" y="752"/>
                      <a:pt x="2052" y="716"/>
                      <a:pt x="2052" y="672"/>
                    </a:cubicBezTo>
                    <a:lnTo>
                      <a:pt x="2052" y="80"/>
                    </a:lnTo>
                    <a:cubicBezTo>
                      <a:pt x="2052" y="35"/>
                      <a:pt x="2016" y="0"/>
                      <a:pt x="197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Freeform 61"/>
              <p:cNvSpPr>
                <a:spLocks noEditPoints="1"/>
              </p:cNvSpPr>
              <p:nvPr/>
            </p:nvSpPr>
            <p:spPr bwMode="gray">
              <a:xfrm>
                <a:off x="1441450" y="3062288"/>
                <a:ext cx="61913" cy="63500"/>
              </a:xfrm>
              <a:custGeom>
                <a:avLst/>
                <a:gdLst>
                  <a:gd name="T0" fmla="*/ 2147483647 w 148"/>
                  <a:gd name="T1" fmla="*/ 2147483647 h 152"/>
                  <a:gd name="T2" fmla="*/ 2147483647 w 148"/>
                  <a:gd name="T3" fmla="*/ 2147483647 h 152"/>
                  <a:gd name="T4" fmla="*/ 2147483647 w 148"/>
                  <a:gd name="T5" fmla="*/ 2147483647 h 152"/>
                  <a:gd name="T6" fmla="*/ 2147483647 w 148"/>
                  <a:gd name="T7" fmla="*/ 1895701845 h 152"/>
                  <a:gd name="T8" fmla="*/ 2147483647 w 148"/>
                  <a:gd name="T9" fmla="*/ 1895701845 h 152"/>
                  <a:gd name="T10" fmla="*/ 2147483647 w 148"/>
                  <a:gd name="T11" fmla="*/ 2147483647 h 152"/>
                  <a:gd name="T12" fmla="*/ 2147483647 w 148"/>
                  <a:gd name="T13" fmla="*/ 2147483647 h 152"/>
                  <a:gd name="T14" fmla="*/ 2147483647 w 148"/>
                  <a:gd name="T15" fmla="*/ 2147483647 h 152"/>
                  <a:gd name="T16" fmla="*/ 2147483647 w 148"/>
                  <a:gd name="T17" fmla="*/ 0 h 152"/>
                  <a:gd name="T18" fmla="*/ 2147483647 w 148"/>
                  <a:gd name="T19" fmla="*/ 0 h 152"/>
                  <a:gd name="T20" fmla="*/ 0 w 148"/>
                  <a:gd name="T21" fmla="*/ 2147483647 h 152"/>
                  <a:gd name="T22" fmla="*/ 2147483647 w 148"/>
                  <a:gd name="T23" fmla="*/ 2147483647 h 152"/>
                  <a:gd name="T24" fmla="*/ 2147483647 w 148"/>
                  <a:gd name="T25" fmla="*/ 2147483647 h 152"/>
                  <a:gd name="T26" fmla="*/ 2147483647 w 148"/>
                  <a:gd name="T27" fmla="*/ 2147483647 h 152"/>
                  <a:gd name="T28" fmla="*/ 2147483647 w 148"/>
                  <a:gd name="T29" fmla="*/ 2147483647 h 152"/>
                  <a:gd name="T30" fmla="*/ 2147483647 w 148"/>
                  <a:gd name="T31" fmla="*/ 2147483647 h 152"/>
                  <a:gd name="T32" fmla="*/ 2147483647 w 148"/>
                  <a:gd name="T33" fmla="*/ 0 h 152"/>
                  <a:gd name="T34" fmla="*/ 2147483647 w 148"/>
                  <a:gd name="T35" fmla="*/ 0 h 1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8"/>
                  <a:gd name="T55" fmla="*/ 0 h 152"/>
                  <a:gd name="T56" fmla="*/ 148 w 148"/>
                  <a:gd name="T57" fmla="*/ 152 h 15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8" h="152">
                    <a:moveTo>
                      <a:pt x="53" y="92"/>
                    </a:moveTo>
                    <a:lnTo>
                      <a:pt x="53" y="92"/>
                    </a:lnTo>
                    <a:lnTo>
                      <a:pt x="71" y="39"/>
                    </a:lnTo>
                    <a:cubicBezTo>
                      <a:pt x="72" y="35"/>
                      <a:pt x="73" y="31"/>
                      <a:pt x="73" y="26"/>
                    </a:cubicBezTo>
                    <a:lnTo>
                      <a:pt x="74" y="26"/>
                    </a:lnTo>
                    <a:cubicBezTo>
                      <a:pt x="75" y="32"/>
                      <a:pt x="75" y="36"/>
                      <a:pt x="77" y="39"/>
                    </a:cubicBezTo>
                    <a:lnTo>
                      <a:pt x="94" y="92"/>
                    </a:lnTo>
                    <a:lnTo>
                      <a:pt x="53" y="92"/>
                    </a:lnTo>
                    <a:close/>
                    <a:moveTo>
                      <a:pt x="56" y="0"/>
                    </a:moveTo>
                    <a:lnTo>
                      <a:pt x="56" y="0"/>
                    </a:lnTo>
                    <a:lnTo>
                      <a:pt x="0" y="152"/>
                    </a:lnTo>
                    <a:lnTo>
                      <a:pt x="35" y="152"/>
                    </a:lnTo>
                    <a:lnTo>
                      <a:pt x="46" y="117"/>
                    </a:lnTo>
                    <a:lnTo>
                      <a:pt x="102" y="117"/>
                    </a:lnTo>
                    <a:lnTo>
                      <a:pt x="113" y="152"/>
                    </a:lnTo>
                    <a:lnTo>
                      <a:pt x="148" y="152"/>
                    </a:lnTo>
                    <a:lnTo>
                      <a:pt x="94" y="0"/>
                    </a:lnTo>
                    <a:lnTo>
                      <a:pt x="56"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Freeform 62"/>
              <p:cNvSpPr>
                <a:spLocks noEditPoints="1"/>
              </p:cNvSpPr>
              <p:nvPr/>
            </p:nvSpPr>
            <p:spPr bwMode="gray">
              <a:xfrm>
                <a:off x="1511300" y="3079750"/>
                <a:ext cx="46038" cy="66675"/>
              </a:xfrm>
              <a:custGeom>
                <a:avLst/>
                <a:gdLst>
                  <a:gd name="T0" fmla="*/ 2147483647 w 111"/>
                  <a:gd name="T1" fmla="*/ 2147483647 h 161"/>
                  <a:gd name="T2" fmla="*/ 2147483647 w 111"/>
                  <a:gd name="T3" fmla="*/ 2147483647 h 161"/>
                  <a:gd name="T4" fmla="*/ 2147483647 w 111"/>
                  <a:gd name="T5" fmla="*/ 2147483647 h 161"/>
                  <a:gd name="T6" fmla="*/ 2147483647 w 111"/>
                  <a:gd name="T7" fmla="*/ 2147483647 h 161"/>
                  <a:gd name="T8" fmla="*/ 2147483647 w 111"/>
                  <a:gd name="T9" fmla="*/ 2147483647 h 161"/>
                  <a:gd name="T10" fmla="*/ 2147483647 w 111"/>
                  <a:gd name="T11" fmla="*/ 2147483647 h 161"/>
                  <a:gd name="T12" fmla="*/ 2147483647 w 111"/>
                  <a:gd name="T13" fmla="*/ 2147483647 h 161"/>
                  <a:gd name="T14" fmla="*/ 2147483647 w 111"/>
                  <a:gd name="T15" fmla="*/ 1704578263 h 161"/>
                  <a:gd name="T16" fmla="*/ 2147483647 w 111"/>
                  <a:gd name="T17" fmla="*/ 2147483647 h 161"/>
                  <a:gd name="T18" fmla="*/ 2147483647 w 111"/>
                  <a:gd name="T19" fmla="*/ 2147483647 h 161"/>
                  <a:gd name="T20" fmla="*/ 2147483647 w 111"/>
                  <a:gd name="T21" fmla="*/ 0 h 161"/>
                  <a:gd name="T22" fmla="*/ 2147483647 w 111"/>
                  <a:gd name="T23" fmla="*/ 0 h 161"/>
                  <a:gd name="T24" fmla="*/ 2147483647 w 111"/>
                  <a:gd name="T25" fmla="*/ 1349393498 h 161"/>
                  <a:gd name="T26" fmla="*/ 2147483647 w 111"/>
                  <a:gd name="T27" fmla="*/ 1349393498 h 161"/>
                  <a:gd name="T28" fmla="*/ 2147483647 w 111"/>
                  <a:gd name="T29" fmla="*/ 142005326 h 161"/>
                  <a:gd name="T30" fmla="*/ 0 w 111"/>
                  <a:gd name="T31" fmla="*/ 142005326 h 161"/>
                  <a:gd name="T32" fmla="*/ 0 w 111"/>
                  <a:gd name="T33" fmla="*/ 2147483647 h 161"/>
                  <a:gd name="T34" fmla="*/ 2147483647 w 111"/>
                  <a:gd name="T35" fmla="*/ 2147483647 h 161"/>
                  <a:gd name="T36" fmla="*/ 2147483647 w 111"/>
                  <a:gd name="T37" fmla="*/ 2147483647 h 161"/>
                  <a:gd name="T38" fmla="*/ 2147483647 w 111"/>
                  <a:gd name="T39" fmla="*/ 2147483647 h 161"/>
                  <a:gd name="T40" fmla="*/ 2147483647 w 111"/>
                  <a:gd name="T41" fmla="*/ 2147483647 h 161"/>
                  <a:gd name="T42" fmla="*/ 2147483647 w 111"/>
                  <a:gd name="T43" fmla="*/ 2147483647 h 161"/>
                  <a:gd name="T44" fmla="*/ 2147483647 w 111"/>
                  <a:gd name="T45" fmla="*/ 2147483647 h 161"/>
                  <a:gd name="T46" fmla="*/ 2147483647 w 111"/>
                  <a:gd name="T47" fmla="*/ 994380183 h 161"/>
                  <a:gd name="T48" fmla="*/ 2147483647 w 111"/>
                  <a:gd name="T49" fmla="*/ 0 h 16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1"/>
                  <a:gd name="T76" fmla="*/ 0 h 161"/>
                  <a:gd name="T77" fmla="*/ 111 w 111"/>
                  <a:gd name="T78" fmla="*/ 161 h 16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1" h="161">
                    <a:moveTo>
                      <a:pt x="72" y="80"/>
                    </a:moveTo>
                    <a:lnTo>
                      <a:pt x="72" y="80"/>
                    </a:lnTo>
                    <a:cubicBezTo>
                      <a:pt x="68" y="86"/>
                      <a:pt x="61" y="90"/>
                      <a:pt x="54" y="90"/>
                    </a:cubicBezTo>
                    <a:cubicBezTo>
                      <a:pt x="47" y="90"/>
                      <a:pt x="41" y="87"/>
                      <a:pt x="37" y="82"/>
                    </a:cubicBezTo>
                    <a:cubicBezTo>
                      <a:pt x="33" y="77"/>
                      <a:pt x="31" y="71"/>
                      <a:pt x="31" y="63"/>
                    </a:cubicBezTo>
                    <a:lnTo>
                      <a:pt x="31" y="54"/>
                    </a:lnTo>
                    <a:cubicBezTo>
                      <a:pt x="31" y="45"/>
                      <a:pt x="33" y="38"/>
                      <a:pt x="38" y="32"/>
                    </a:cubicBezTo>
                    <a:cubicBezTo>
                      <a:pt x="42" y="27"/>
                      <a:pt x="48" y="24"/>
                      <a:pt x="55" y="24"/>
                    </a:cubicBezTo>
                    <a:cubicBezTo>
                      <a:pt x="71" y="24"/>
                      <a:pt x="79" y="34"/>
                      <a:pt x="79" y="54"/>
                    </a:cubicBezTo>
                    <a:cubicBezTo>
                      <a:pt x="79" y="65"/>
                      <a:pt x="77" y="74"/>
                      <a:pt x="72" y="80"/>
                    </a:cubicBezTo>
                    <a:close/>
                    <a:moveTo>
                      <a:pt x="67" y="0"/>
                    </a:moveTo>
                    <a:lnTo>
                      <a:pt x="67" y="0"/>
                    </a:lnTo>
                    <a:cubicBezTo>
                      <a:pt x="52" y="0"/>
                      <a:pt x="40" y="6"/>
                      <a:pt x="32" y="19"/>
                    </a:cubicBezTo>
                    <a:lnTo>
                      <a:pt x="31" y="19"/>
                    </a:lnTo>
                    <a:lnTo>
                      <a:pt x="31" y="2"/>
                    </a:lnTo>
                    <a:lnTo>
                      <a:pt x="0" y="2"/>
                    </a:lnTo>
                    <a:lnTo>
                      <a:pt x="0" y="161"/>
                    </a:lnTo>
                    <a:lnTo>
                      <a:pt x="31" y="161"/>
                    </a:lnTo>
                    <a:lnTo>
                      <a:pt x="31" y="98"/>
                    </a:lnTo>
                    <a:lnTo>
                      <a:pt x="32" y="98"/>
                    </a:lnTo>
                    <a:cubicBezTo>
                      <a:pt x="39" y="109"/>
                      <a:pt x="49" y="114"/>
                      <a:pt x="62" y="114"/>
                    </a:cubicBezTo>
                    <a:cubicBezTo>
                      <a:pt x="77" y="114"/>
                      <a:pt x="89" y="108"/>
                      <a:pt x="98" y="97"/>
                    </a:cubicBezTo>
                    <a:cubicBezTo>
                      <a:pt x="107" y="87"/>
                      <a:pt x="111" y="72"/>
                      <a:pt x="111" y="54"/>
                    </a:cubicBezTo>
                    <a:cubicBezTo>
                      <a:pt x="111" y="37"/>
                      <a:pt x="107" y="24"/>
                      <a:pt x="100" y="14"/>
                    </a:cubicBezTo>
                    <a:cubicBezTo>
                      <a:pt x="92" y="5"/>
                      <a:pt x="81" y="0"/>
                      <a:pt x="6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Freeform 63"/>
              <p:cNvSpPr>
                <a:spLocks noEditPoints="1"/>
              </p:cNvSpPr>
              <p:nvPr/>
            </p:nvSpPr>
            <p:spPr bwMode="gray">
              <a:xfrm>
                <a:off x="1566863" y="3079750"/>
                <a:ext cx="47625" cy="66675"/>
              </a:xfrm>
              <a:custGeom>
                <a:avLst/>
                <a:gdLst>
                  <a:gd name="T0" fmla="*/ 2147483647 w 112"/>
                  <a:gd name="T1" fmla="*/ 2147483647 h 161"/>
                  <a:gd name="T2" fmla="*/ 2147483647 w 112"/>
                  <a:gd name="T3" fmla="*/ 2147483647 h 161"/>
                  <a:gd name="T4" fmla="*/ 2147483647 w 112"/>
                  <a:gd name="T5" fmla="*/ 2147483647 h 161"/>
                  <a:gd name="T6" fmla="*/ 2147483647 w 112"/>
                  <a:gd name="T7" fmla="*/ 2147483647 h 161"/>
                  <a:gd name="T8" fmla="*/ 2147483647 w 112"/>
                  <a:gd name="T9" fmla="*/ 2147483647 h 161"/>
                  <a:gd name="T10" fmla="*/ 2147483647 w 112"/>
                  <a:gd name="T11" fmla="*/ 2147483647 h 161"/>
                  <a:gd name="T12" fmla="*/ 2147483647 w 112"/>
                  <a:gd name="T13" fmla="*/ 2147483647 h 161"/>
                  <a:gd name="T14" fmla="*/ 2147483647 w 112"/>
                  <a:gd name="T15" fmla="*/ 1704578263 h 161"/>
                  <a:gd name="T16" fmla="*/ 2147483647 w 112"/>
                  <a:gd name="T17" fmla="*/ 2147483647 h 161"/>
                  <a:gd name="T18" fmla="*/ 2147483647 w 112"/>
                  <a:gd name="T19" fmla="*/ 2147483647 h 161"/>
                  <a:gd name="T20" fmla="*/ 2147483647 w 112"/>
                  <a:gd name="T21" fmla="*/ 0 h 161"/>
                  <a:gd name="T22" fmla="*/ 2147483647 w 112"/>
                  <a:gd name="T23" fmla="*/ 0 h 161"/>
                  <a:gd name="T24" fmla="*/ 2147483647 w 112"/>
                  <a:gd name="T25" fmla="*/ 1349393498 h 161"/>
                  <a:gd name="T26" fmla="*/ 2147483647 w 112"/>
                  <a:gd name="T27" fmla="*/ 1349393498 h 161"/>
                  <a:gd name="T28" fmla="*/ 2147483647 w 112"/>
                  <a:gd name="T29" fmla="*/ 142005326 h 161"/>
                  <a:gd name="T30" fmla="*/ 0 w 112"/>
                  <a:gd name="T31" fmla="*/ 142005326 h 161"/>
                  <a:gd name="T32" fmla="*/ 0 w 112"/>
                  <a:gd name="T33" fmla="*/ 2147483647 h 161"/>
                  <a:gd name="T34" fmla="*/ 2147483647 w 112"/>
                  <a:gd name="T35" fmla="*/ 2147483647 h 161"/>
                  <a:gd name="T36" fmla="*/ 2147483647 w 112"/>
                  <a:gd name="T37" fmla="*/ 2147483647 h 161"/>
                  <a:gd name="T38" fmla="*/ 2147483647 w 112"/>
                  <a:gd name="T39" fmla="*/ 2147483647 h 161"/>
                  <a:gd name="T40" fmla="*/ 2147483647 w 112"/>
                  <a:gd name="T41" fmla="*/ 2147483647 h 161"/>
                  <a:gd name="T42" fmla="*/ 2147483647 w 112"/>
                  <a:gd name="T43" fmla="*/ 2147483647 h 161"/>
                  <a:gd name="T44" fmla="*/ 2147483647 w 112"/>
                  <a:gd name="T45" fmla="*/ 2147483647 h 161"/>
                  <a:gd name="T46" fmla="*/ 2147483647 w 112"/>
                  <a:gd name="T47" fmla="*/ 994380183 h 161"/>
                  <a:gd name="T48" fmla="*/ 2147483647 w 112"/>
                  <a:gd name="T49" fmla="*/ 0 h 16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161"/>
                  <a:gd name="T77" fmla="*/ 112 w 112"/>
                  <a:gd name="T78" fmla="*/ 161 h 16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161">
                    <a:moveTo>
                      <a:pt x="72" y="80"/>
                    </a:moveTo>
                    <a:lnTo>
                      <a:pt x="72" y="80"/>
                    </a:lnTo>
                    <a:cubicBezTo>
                      <a:pt x="68" y="86"/>
                      <a:pt x="62" y="90"/>
                      <a:pt x="54" y="90"/>
                    </a:cubicBezTo>
                    <a:cubicBezTo>
                      <a:pt x="47" y="90"/>
                      <a:pt x="42" y="87"/>
                      <a:pt x="37" y="82"/>
                    </a:cubicBezTo>
                    <a:cubicBezTo>
                      <a:pt x="33" y="77"/>
                      <a:pt x="31" y="71"/>
                      <a:pt x="31" y="63"/>
                    </a:cubicBezTo>
                    <a:lnTo>
                      <a:pt x="31" y="54"/>
                    </a:lnTo>
                    <a:cubicBezTo>
                      <a:pt x="31" y="45"/>
                      <a:pt x="33" y="38"/>
                      <a:pt x="38" y="32"/>
                    </a:cubicBezTo>
                    <a:cubicBezTo>
                      <a:pt x="43" y="27"/>
                      <a:pt x="48" y="24"/>
                      <a:pt x="56" y="24"/>
                    </a:cubicBezTo>
                    <a:cubicBezTo>
                      <a:pt x="71" y="24"/>
                      <a:pt x="79" y="34"/>
                      <a:pt x="79" y="54"/>
                    </a:cubicBezTo>
                    <a:cubicBezTo>
                      <a:pt x="79" y="65"/>
                      <a:pt x="77" y="74"/>
                      <a:pt x="72" y="80"/>
                    </a:cubicBezTo>
                    <a:close/>
                    <a:moveTo>
                      <a:pt x="67" y="0"/>
                    </a:moveTo>
                    <a:lnTo>
                      <a:pt x="67" y="0"/>
                    </a:lnTo>
                    <a:cubicBezTo>
                      <a:pt x="52" y="0"/>
                      <a:pt x="40" y="6"/>
                      <a:pt x="32" y="19"/>
                    </a:cubicBezTo>
                    <a:lnTo>
                      <a:pt x="32" y="2"/>
                    </a:lnTo>
                    <a:lnTo>
                      <a:pt x="0" y="2"/>
                    </a:lnTo>
                    <a:lnTo>
                      <a:pt x="0" y="161"/>
                    </a:lnTo>
                    <a:lnTo>
                      <a:pt x="32" y="161"/>
                    </a:lnTo>
                    <a:lnTo>
                      <a:pt x="32" y="98"/>
                    </a:lnTo>
                    <a:cubicBezTo>
                      <a:pt x="39" y="109"/>
                      <a:pt x="49" y="114"/>
                      <a:pt x="62" y="114"/>
                    </a:cubicBezTo>
                    <a:cubicBezTo>
                      <a:pt x="77" y="114"/>
                      <a:pt x="89" y="108"/>
                      <a:pt x="98" y="97"/>
                    </a:cubicBezTo>
                    <a:cubicBezTo>
                      <a:pt x="107" y="87"/>
                      <a:pt x="112" y="72"/>
                      <a:pt x="112" y="54"/>
                    </a:cubicBezTo>
                    <a:cubicBezTo>
                      <a:pt x="112" y="37"/>
                      <a:pt x="108" y="24"/>
                      <a:pt x="100" y="14"/>
                    </a:cubicBezTo>
                    <a:cubicBezTo>
                      <a:pt x="92" y="5"/>
                      <a:pt x="81" y="0"/>
                      <a:pt x="67"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Freeform 64"/>
              <p:cNvSpPr>
                <a:spLocks/>
              </p:cNvSpPr>
              <p:nvPr/>
            </p:nvSpPr>
            <p:spPr bwMode="gray">
              <a:xfrm>
                <a:off x="1622425" y="3079750"/>
                <a:ext cx="33338" cy="47625"/>
              </a:xfrm>
              <a:custGeom>
                <a:avLst/>
                <a:gdLst>
                  <a:gd name="T0" fmla="*/ 2147483647 w 83"/>
                  <a:gd name="T1" fmla="*/ 2147483647 h 114"/>
                  <a:gd name="T2" fmla="*/ 2147483647 w 83"/>
                  <a:gd name="T3" fmla="*/ 2147483647 h 114"/>
                  <a:gd name="T4" fmla="*/ 2147483647 w 83"/>
                  <a:gd name="T5" fmla="*/ 2147483647 h 114"/>
                  <a:gd name="T6" fmla="*/ 2008916952 w 83"/>
                  <a:gd name="T7" fmla="*/ 2147483647 h 114"/>
                  <a:gd name="T8" fmla="*/ 2147483647 w 83"/>
                  <a:gd name="T9" fmla="*/ 1749798063 h 114"/>
                  <a:gd name="T10" fmla="*/ 2147483647 w 83"/>
                  <a:gd name="T11" fmla="*/ 1604068905 h 114"/>
                  <a:gd name="T12" fmla="*/ 2147483647 w 83"/>
                  <a:gd name="T13" fmla="*/ 2114383313 h 114"/>
                  <a:gd name="T14" fmla="*/ 2147483647 w 83"/>
                  <a:gd name="T15" fmla="*/ 291632941 h 114"/>
                  <a:gd name="T16" fmla="*/ 2147483647 w 83"/>
                  <a:gd name="T17" fmla="*/ 0 h 114"/>
                  <a:gd name="T18" fmla="*/ 842480180 w 83"/>
                  <a:gd name="T19" fmla="*/ 656217773 h 114"/>
                  <a:gd name="T20" fmla="*/ 0 w 83"/>
                  <a:gd name="T21" fmla="*/ 2147483647 h 114"/>
                  <a:gd name="T22" fmla="*/ 518362520 w 83"/>
                  <a:gd name="T23" fmla="*/ 2147483647 h 114"/>
                  <a:gd name="T24" fmla="*/ 2147483647 w 83"/>
                  <a:gd name="T25" fmla="*/ 2147483647 h 114"/>
                  <a:gd name="T26" fmla="*/ 2147483647 w 83"/>
                  <a:gd name="T27" fmla="*/ 2147483647 h 114"/>
                  <a:gd name="T28" fmla="*/ 2073611550 w 83"/>
                  <a:gd name="T29" fmla="*/ 2147483647 h 114"/>
                  <a:gd name="T30" fmla="*/ 0 w 83"/>
                  <a:gd name="T31" fmla="*/ 2147483647 h 114"/>
                  <a:gd name="T32" fmla="*/ 0 w 83"/>
                  <a:gd name="T33" fmla="*/ 2147483647 h 114"/>
                  <a:gd name="T34" fmla="*/ 2138467215 w 83"/>
                  <a:gd name="T35" fmla="*/ 2147483647 h 114"/>
                  <a:gd name="T36" fmla="*/ 2147483647 w 83"/>
                  <a:gd name="T37" fmla="*/ 2147483647 h 114"/>
                  <a:gd name="T38" fmla="*/ 2147483647 w 83"/>
                  <a:gd name="T39" fmla="*/ 2147483647 h 114"/>
                  <a:gd name="T40" fmla="*/ 2147483647 w 83"/>
                  <a:gd name="T41" fmla="*/ 2147483647 h 114"/>
                  <a:gd name="T42" fmla="*/ 2147483647 w 83"/>
                  <a:gd name="T43" fmla="*/ 2147483647 h 1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3"/>
                  <a:gd name="T67" fmla="*/ 0 h 114"/>
                  <a:gd name="T68" fmla="*/ 83 w 83"/>
                  <a:gd name="T69" fmla="*/ 114 h 1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3" h="114">
                    <a:moveTo>
                      <a:pt x="67" y="53"/>
                    </a:moveTo>
                    <a:lnTo>
                      <a:pt x="67" y="53"/>
                    </a:lnTo>
                    <a:cubicBezTo>
                      <a:pt x="62" y="50"/>
                      <a:pt x="55" y="47"/>
                      <a:pt x="45" y="44"/>
                    </a:cubicBezTo>
                    <a:cubicBezTo>
                      <a:pt x="36" y="41"/>
                      <a:pt x="31" y="37"/>
                      <a:pt x="31" y="32"/>
                    </a:cubicBezTo>
                    <a:cubicBezTo>
                      <a:pt x="31" y="29"/>
                      <a:pt x="33" y="26"/>
                      <a:pt x="36" y="24"/>
                    </a:cubicBezTo>
                    <a:cubicBezTo>
                      <a:pt x="39" y="23"/>
                      <a:pt x="43" y="22"/>
                      <a:pt x="48" y="22"/>
                    </a:cubicBezTo>
                    <a:cubicBezTo>
                      <a:pt x="58" y="22"/>
                      <a:pt x="68" y="24"/>
                      <a:pt x="76" y="29"/>
                    </a:cubicBezTo>
                    <a:lnTo>
                      <a:pt x="76" y="4"/>
                    </a:lnTo>
                    <a:cubicBezTo>
                      <a:pt x="67" y="1"/>
                      <a:pt x="57" y="0"/>
                      <a:pt x="47" y="0"/>
                    </a:cubicBezTo>
                    <a:cubicBezTo>
                      <a:pt x="33" y="0"/>
                      <a:pt x="22" y="3"/>
                      <a:pt x="13" y="9"/>
                    </a:cubicBezTo>
                    <a:cubicBezTo>
                      <a:pt x="5" y="15"/>
                      <a:pt x="0" y="23"/>
                      <a:pt x="0" y="34"/>
                    </a:cubicBezTo>
                    <a:cubicBezTo>
                      <a:pt x="0" y="43"/>
                      <a:pt x="3" y="50"/>
                      <a:pt x="8" y="55"/>
                    </a:cubicBezTo>
                    <a:cubicBezTo>
                      <a:pt x="13" y="60"/>
                      <a:pt x="22" y="65"/>
                      <a:pt x="36" y="69"/>
                    </a:cubicBezTo>
                    <a:cubicBezTo>
                      <a:pt x="47" y="72"/>
                      <a:pt x="52" y="76"/>
                      <a:pt x="52" y="81"/>
                    </a:cubicBezTo>
                    <a:cubicBezTo>
                      <a:pt x="52" y="88"/>
                      <a:pt x="45" y="92"/>
                      <a:pt x="32" y="92"/>
                    </a:cubicBezTo>
                    <a:cubicBezTo>
                      <a:pt x="22" y="92"/>
                      <a:pt x="11" y="89"/>
                      <a:pt x="0" y="82"/>
                    </a:cubicBezTo>
                    <a:lnTo>
                      <a:pt x="0" y="108"/>
                    </a:lnTo>
                    <a:cubicBezTo>
                      <a:pt x="10" y="112"/>
                      <a:pt x="21" y="114"/>
                      <a:pt x="33" y="114"/>
                    </a:cubicBezTo>
                    <a:cubicBezTo>
                      <a:pt x="48" y="114"/>
                      <a:pt x="60" y="111"/>
                      <a:pt x="69" y="105"/>
                    </a:cubicBezTo>
                    <a:cubicBezTo>
                      <a:pt x="78" y="98"/>
                      <a:pt x="83" y="90"/>
                      <a:pt x="83" y="79"/>
                    </a:cubicBezTo>
                    <a:cubicBezTo>
                      <a:pt x="83" y="73"/>
                      <a:pt x="81" y="68"/>
                      <a:pt x="79" y="63"/>
                    </a:cubicBezTo>
                    <a:cubicBezTo>
                      <a:pt x="76" y="59"/>
                      <a:pt x="72" y="55"/>
                      <a:pt x="67" y="5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09" name="Oval 2"/>
          <p:cNvSpPr>
            <a:spLocks noChangeArrowheads="1"/>
          </p:cNvSpPr>
          <p:nvPr/>
        </p:nvSpPr>
        <p:spPr bwMode="gray">
          <a:xfrm>
            <a:off x="2789219" y="2884313"/>
            <a:ext cx="948093" cy="378386"/>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0" name="Oval 2"/>
          <p:cNvSpPr>
            <a:spLocks noChangeArrowheads="1"/>
          </p:cNvSpPr>
          <p:nvPr/>
        </p:nvSpPr>
        <p:spPr bwMode="gray">
          <a:xfrm>
            <a:off x="6982846" y="2884313"/>
            <a:ext cx="948093" cy="378386"/>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1" name="图片 97" descr="接入交换机.png"/>
          <p:cNvPicPr>
            <a:picLocks noChangeAspect="1"/>
          </p:cNvPicPr>
          <p:nvPr/>
        </p:nvPicPr>
        <p:blipFill>
          <a:blip r:embed="rId4" cstate="print">
            <a:duotone>
              <a:prstClr val="black"/>
              <a:schemeClr val="tx2">
                <a:tint val="45000"/>
                <a:satMod val="400000"/>
              </a:schemeClr>
            </a:duotone>
          </a:blip>
          <a:stretch>
            <a:fillRect/>
          </a:stretch>
        </p:blipFill>
        <p:spPr bwMode="gray">
          <a:xfrm>
            <a:off x="4109920" y="3698868"/>
            <a:ext cx="332708" cy="246117"/>
          </a:xfrm>
          <a:prstGeom prst="rect">
            <a:avLst/>
          </a:prstGeom>
        </p:spPr>
      </p:pic>
      <p:pic>
        <p:nvPicPr>
          <p:cNvPr id="212" name="Picture 2" descr="G:\做的项目\公共\扁平图标切换\更新2015_01_21\oss扁平图标库2015_01_21更新-04.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gray">
          <a:xfrm>
            <a:off x="2883204" y="2952739"/>
            <a:ext cx="332708" cy="246117"/>
          </a:xfrm>
          <a:prstGeom prst="rect">
            <a:avLst/>
          </a:prstGeom>
          <a:noFill/>
        </p:spPr>
      </p:pic>
      <p:pic>
        <p:nvPicPr>
          <p:cNvPr id="213" name="Picture 2" descr="G:\做的项目\公共\扁平图标切换\更新2015_01_21\oss扁平图标库2015_01_21更新-04.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gray">
          <a:xfrm>
            <a:off x="3345052" y="2952739"/>
            <a:ext cx="332708" cy="246117"/>
          </a:xfrm>
          <a:prstGeom prst="rect">
            <a:avLst/>
          </a:prstGeom>
          <a:noFill/>
        </p:spPr>
      </p:pic>
      <p:pic>
        <p:nvPicPr>
          <p:cNvPr id="214" name="Picture 2" descr="G:\做的项目\公共\扁平图标切换\更新2015_01_21\oss扁平图标库2015_01_21更新-04.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gray">
          <a:xfrm>
            <a:off x="7080311" y="2952739"/>
            <a:ext cx="332708" cy="246117"/>
          </a:xfrm>
          <a:prstGeom prst="rect">
            <a:avLst/>
          </a:prstGeom>
          <a:noFill/>
        </p:spPr>
      </p:pic>
      <p:pic>
        <p:nvPicPr>
          <p:cNvPr id="215" name="Picture 2" descr="G:\做的项目\公共\扁平图标切换\更新2015_01_21\oss扁平图标库2015_01_21更新-04.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gray">
          <a:xfrm>
            <a:off x="7542159" y="2952739"/>
            <a:ext cx="332708" cy="246117"/>
          </a:xfrm>
          <a:prstGeom prst="rect">
            <a:avLst/>
          </a:prstGeom>
          <a:noFill/>
        </p:spPr>
      </p:pic>
      <p:grpSp>
        <p:nvGrpSpPr>
          <p:cNvPr id="216" name="组合 216"/>
          <p:cNvGrpSpPr>
            <a:grpSpLocks/>
          </p:cNvGrpSpPr>
          <p:nvPr/>
        </p:nvGrpSpPr>
        <p:grpSpPr bwMode="gray">
          <a:xfrm>
            <a:off x="4858663" y="3499314"/>
            <a:ext cx="649490" cy="587221"/>
            <a:chOff x="6383338" y="2019300"/>
            <a:chExt cx="1116013" cy="1116013"/>
          </a:xfrm>
        </p:grpSpPr>
        <p:sp>
          <p:nvSpPr>
            <p:cNvPr id="217" name="Freeform 140"/>
            <p:cNvSpPr>
              <a:spLocks/>
            </p:cNvSpPr>
            <p:nvPr/>
          </p:nvSpPr>
          <p:spPr bwMode="gray">
            <a:xfrm>
              <a:off x="6383338" y="2019300"/>
              <a:ext cx="1116013"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30" y="2658"/>
                  </a:cubicBezTo>
                  <a:cubicBezTo>
                    <a:pt x="596" y="2658"/>
                    <a:pt x="0" y="2063"/>
                    <a:pt x="0" y="1329"/>
                  </a:cubicBezTo>
                  <a:cubicBezTo>
                    <a:pt x="0" y="595"/>
                    <a:pt x="596" y="0"/>
                    <a:pt x="1330"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8" name="组合 192"/>
            <p:cNvGrpSpPr>
              <a:grpSpLocks/>
            </p:cNvGrpSpPr>
            <p:nvPr/>
          </p:nvGrpSpPr>
          <p:grpSpPr bwMode="gray">
            <a:xfrm>
              <a:off x="6623050" y="2249488"/>
              <a:ext cx="636588" cy="657225"/>
              <a:chOff x="6623050" y="2249488"/>
              <a:chExt cx="636588" cy="657225"/>
            </a:xfrm>
          </p:grpSpPr>
          <p:sp>
            <p:nvSpPr>
              <p:cNvPr id="219" name="Freeform 141"/>
              <p:cNvSpPr>
                <a:spLocks noEditPoints="1"/>
              </p:cNvSpPr>
              <p:nvPr/>
            </p:nvSpPr>
            <p:spPr bwMode="gray">
              <a:xfrm>
                <a:off x="6858000" y="2308225"/>
                <a:ext cx="166688" cy="166688"/>
              </a:xfrm>
              <a:custGeom>
                <a:avLst/>
                <a:gdLst>
                  <a:gd name="T0" fmla="*/ 2147483647 w 398"/>
                  <a:gd name="T1" fmla="*/ 2147483647 h 398"/>
                  <a:gd name="T2" fmla="*/ 2147483647 w 398"/>
                  <a:gd name="T3" fmla="*/ 2147483647 h 398"/>
                  <a:gd name="T4" fmla="*/ 2147483647 w 398"/>
                  <a:gd name="T5" fmla="*/ 2147483647 h 398"/>
                  <a:gd name="T6" fmla="*/ 2147483647 w 398"/>
                  <a:gd name="T7" fmla="*/ 2147483647 h 398"/>
                  <a:gd name="T8" fmla="*/ 2147483647 w 398"/>
                  <a:gd name="T9" fmla="*/ 2147483647 h 398"/>
                  <a:gd name="T10" fmla="*/ 2147483647 w 398"/>
                  <a:gd name="T11" fmla="*/ 2147483647 h 398"/>
                  <a:gd name="T12" fmla="*/ 2147483647 w 398"/>
                  <a:gd name="T13" fmla="*/ 2147483647 h 398"/>
                  <a:gd name="T14" fmla="*/ 2147483647 w 398"/>
                  <a:gd name="T15" fmla="*/ 2147483647 h 398"/>
                  <a:gd name="T16" fmla="*/ 2147483647 w 398"/>
                  <a:gd name="T17" fmla="*/ 2147483647 h 398"/>
                  <a:gd name="T18" fmla="*/ 2147483647 w 398"/>
                  <a:gd name="T19" fmla="*/ 2147483647 h 398"/>
                  <a:gd name="T20" fmla="*/ 2147483647 w 398"/>
                  <a:gd name="T21" fmla="*/ 2147483647 h 398"/>
                  <a:gd name="T22" fmla="*/ 2147483647 w 398"/>
                  <a:gd name="T23" fmla="*/ 2147483647 h 398"/>
                  <a:gd name="T24" fmla="*/ 2147483647 w 398"/>
                  <a:gd name="T25" fmla="*/ 2147483647 h 398"/>
                  <a:gd name="T26" fmla="*/ 2147483647 w 398"/>
                  <a:gd name="T27" fmla="*/ 2147483647 h 398"/>
                  <a:gd name="T28" fmla="*/ 2147483647 w 398"/>
                  <a:gd name="T29" fmla="*/ 2147483647 h 398"/>
                  <a:gd name="T30" fmla="*/ 2147483647 w 398"/>
                  <a:gd name="T31" fmla="*/ 2147483647 h 398"/>
                  <a:gd name="T32" fmla="*/ 2147483647 w 398"/>
                  <a:gd name="T33" fmla="*/ 2147483647 h 398"/>
                  <a:gd name="T34" fmla="*/ 2147483647 w 398"/>
                  <a:gd name="T35" fmla="*/ 2147483647 h 398"/>
                  <a:gd name="T36" fmla="*/ 2147483647 w 398"/>
                  <a:gd name="T37" fmla="*/ 0 h 398"/>
                  <a:gd name="T38" fmla="*/ 2147483647 w 398"/>
                  <a:gd name="T39" fmla="*/ 0 h 398"/>
                  <a:gd name="T40" fmla="*/ 2147483647 w 398"/>
                  <a:gd name="T41" fmla="*/ 0 h 398"/>
                  <a:gd name="T42" fmla="*/ 2147483647 w 398"/>
                  <a:gd name="T43" fmla="*/ 2147483647 h 398"/>
                  <a:gd name="T44" fmla="*/ 2147483647 w 398"/>
                  <a:gd name="T45" fmla="*/ 2147483647 h 398"/>
                  <a:gd name="T46" fmla="*/ 2147483647 w 398"/>
                  <a:gd name="T47" fmla="*/ 2147483647 h 398"/>
                  <a:gd name="T48" fmla="*/ 0 w 398"/>
                  <a:gd name="T49" fmla="*/ 2147483647 h 398"/>
                  <a:gd name="T50" fmla="*/ 0 w 398"/>
                  <a:gd name="T51" fmla="*/ 2147483647 h 398"/>
                  <a:gd name="T52" fmla="*/ 2147483647 w 398"/>
                  <a:gd name="T53" fmla="*/ 2147483647 h 398"/>
                  <a:gd name="T54" fmla="*/ 2147483647 w 398"/>
                  <a:gd name="T55" fmla="*/ 2147483647 h 398"/>
                  <a:gd name="T56" fmla="*/ 2147483647 w 398"/>
                  <a:gd name="T57" fmla="*/ 2147483647 h 398"/>
                  <a:gd name="T58" fmla="*/ 2147483647 w 398"/>
                  <a:gd name="T59" fmla="*/ 2147483647 h 398"/>
                  <a:gd name="T60" fmla="*/ 2147483647 w 398"/>
                  <a:gd name="T61" fmla="*/ 2147483647 h 398"/>
                  <a:gd name="T62" fmla="*/ 2147483647 w 398"/>
                  <a:gd name="T63" fmla="*/ 2147483647 h 398"/>
                  <a:gd name="T64" fmla="*/ 2147483647 w 398"/>
                  <a:gd name="T65" fmla="*/ 2147483647 h 398"/>
                  <a:gd name="T66" fmla="*/ 2147483647 w 398"/>
                  <a:gd name="T67" fmla="*/ 2147483647 h 398"/>
                  <a:gd name="T68" fmla="*/ 2147483647 w 398"/>
                  <a:gd name="T69" fmla="*/ 2147483647 h 398"/>
                  <a:gd name="T70" fmla="*/ 2147483647 w 398"/>
                  <a:gd name="T71" fmla="*/ 2147483647 h 398"/>
                  <a:gd name="T72" fmla="*/ 2147483647 w 398"/>
                  <a:gd name="T73" fmla="*/ 2147483647 h 398"/>
                  <a:gd name="T74" fmla="*/ 2147483647 w 398"/>
                  <a:gd name="T75" fmla="*/ 2147483647 h 398"/>
                  <a:gd name="T76" fmla="*/ 2147483647 w 398"/>
                  <a:gd name="T77" fmla="*/ 2147483647 h 398"/>
                  <a:gd name="T78" fmla="*/ 2147483647 w 398"/>
                  <a:gd name="T79" fmla="*/ 0 h 3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98"/>
                  <a:gd name="T121" fmla="*/ 0 h 398"/>
                  <a:gd name="T122" fmla="*/ 398 w 398"/>
                  <a:gd name="T123" fmla="*/ 398 h 3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98" h="398">
                    <a:moveTo>
                      <a:pt x="331" y="182"/>
                    </a:moveTo>
                    <a:lnTo>
                      <a:pt x="331" y="182"/>
                    </a:lnTo>
                    <a:lnTo>
                      <a:pt x="331" y="216"/>
                    </a:lnTo>
                    <a:lnTo>
                      <a:pt x="249" y="216"/>
                    </a:lnTo>
                    <a:cubicBezTo>
                      <a:pt x="231" y="216"/>
                      <a:pt x="216" y="231"/>
                      <a:pt x="216" y="249"/>
                    </a:cubicBezTo>
                    <a:lnTo>
                      <a:pt x="216" y="331"/>
                    </a:lnTo>
                    <a:lnTo>
                      <a:pt x="182" y="331"/>
                    </a:lnTo>
                    <a:lnTo>
                      <a:pt x="182" y="249"/>
                    </a:lnTo>
                    <a:cubicBezTo>
                      <a:pt x="182" y="231"/>
                      <a:pt x="167" y="216"/>
                      <a:pt x="149" y="216"/>
                    </a:cubicBezTo>
                    <a:lnTo>
                      <a:pt x="67" y="216"/>
                    </a:lnTo>
                    <a:lnTo>
                      <a:pt x="67" y="182"/>
                    </a:lnTo>
                    <a:lnTo>
                      <a:pt x="149" y="182"/>
                    </a:lnTo>
                    <a:cubicBezTo>
                      <a:pt x="167" y="182"/>
                      <a:pt x="182" y="167"/>
                      <a:pt x="182" y="149"/>
                    </a:cubicBezTo>
                    <a:lnTo>
                      <a:pt x="182" y="67"/>
                    </a:lnTo>
                    <a:lnTo>
                      <a:pt x="216" y="67"/>
                    </a:lnTo>
                    <a:lnTo>
                      <a:pt x="216" y="149"/>
                    </a:lnTo>
                    <a:cubicBezTo>
                      <a:pt x="216" y="167"/>
                      <a:pt x="231" y="182"/>
                      <a:pt x="249" y="182"/>
                    </a:cubicBezTo>
                    <a:lnTo>
                      <a:pt x="331" y="182"/>
                    </a:lnTo>
                    <a:close/>
                    <a:moveTo>
                      <a:pt x="249" y="0"/>
                    </a:moveTo>
                    <a:lnTo>
                      <a:pt x="249" y="0"/>
                    </a:lnTo>
                    <a:lnTo>
                      <a:pt x="149" y="0"/>
                    </a:lnTo>
                    <a:cubicBezTo>
                      <a:pt x="130" y="0"/>
                      <a:pt x="115" y="15"/>
                      <a:pt x="115" y="33"/>
                    </a:cubicBezTo>
                    <a:lnTo>
                      <a:pt x="115" y="115"/>
                    </a:lnTo>
                    <a:lnTo>
                      <a:pt x="33" y="115"/>
                    </a:lnTo>
                    <a:cubicBezTo>
                      <a:pt x="15" y="115"/>
                      <a:pt x="0" y="130"/>
                      <a:pt x="0" y="149"/>
                    </a:cubicBezTo>
                    <a:lnTo>
                      <a:pt x="0" y="249"/>
                    </a:lnTo>
                    <a:cubicBezTo>
                      <a:pt x="0" y="267"/>
                      <a:pt x="15" y="282"/>
                      <a:pt x="33" y="282"/>
                    </a:cubicBezTo>
                    <a:lnTo>
                      <a:pt x="115" y="282"/>
                    </a:lnTo>
                    <a:lnTo>
                      <a:pt x="115" y="364"/>
                    </a:lnTo>
                    <a:cubicBezTo>
                      <a:pt x="115" y="383"/>
                      <a:pt x="130" y="398"/>
                      <a:pt x="149" y="398"/>
                    </a:cubicBezTo>
                    <a:lnTo>
                      <a:pt x="249" y="398"/>
                    </a:lnTo>
                    <a:cubicBezTo>
                      <a:pt x="268" y="398"/>
                      <a:pt x="282" y="383"/>
                      <a:pt x="282" y="364"/>
                    </a:cubicBezTo>
                    <a:lnTo>
                      <a:pt x="282" y="282"/>
                    </a:lnTo>
                    <a:lnTo>
                      <a:pt x="364" y="282"/>
                    </a:lnTo>
                    <a:cubicBezTo>
                      <a:pt x="383" y="282"/>
                      <a:pt x="398" y="267"/>
                      <a:pt x="398" y="249"/>
                    </a:cubicBezTo>
                    <a:lnTo>
                      <a:pt x="398" y="149"/>
                    </a:lnTo>
                    <a:cubicBezTo>
                      <a:pt x="398" y="130"/>
                      <a:pt x="383" y="115"/>
                      <a:pt x="364" y="115"/>
                    </a:cubicBezTo>
                    <a:lnTo>
                      <a:pt x="282" y="115"/>
                    </a:lnTo>
                    <a:lnTo>
                      <a:pt x="282" y="33"/>
                    </a:lnTo>
                    <a:cubicBezTo>
                      <a:pt x="282" y="15"/>
                      <a:pt x="268" y="0"/>
                      <a:pt x="24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Freeform 142"/>
              <p:cNvSpPr>
                <a:spLocks noEditPoints="1"/>
              </p:cNvSpPr>
              <p:nvPr/>
            </p:nvSpPr>
            <p:spPr bwMode="gray">
              <a:xfrm>
                <a:off x="6743700" y="2473325"/>
                <a:ext cx="74613"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Freeform 143"/>
              <p:cNvSpPr>
                <a:spLocks noEditPoints="1"/>
              </p:cNvSpPr>
              <p:nvPr/>
            </p:nvSpPr>
            <p:spPr bwMode="gray">
              <a:xfrm>
                <a:off x="6743700"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Freeform 144"/>
              <p:cNvSpPr>
                <a:spLocks noEditPoints="1"/>
              </p:cNvSpPr>
              <p:nvPr/>
            </p:nvSpPr>
            <p:spPr bwMode="gray">
              <a:xfrm>
                <a:off x="6743700"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Freeform 145"/>
              <p:cNvSpPr>
                <a:spLocks noEditPoints="1"/>
              </p:cNvSpPr>
              <p:nvPr/>
            </p:nvSpPr>
            <p:spPr bwMode="gray">
              <a:xfrm>
                <a:off x="6743700" y="2738438"/>
                <a:ext cx="74613"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2147483647 w 175"/>
                  <a:gd name="T13" fmla="*/ 0 h 175"/>
                  <a:gd name="T14" fmla="*/ 2147483647 w 175"/>
                  <a:gd name="T15" fmla="*/ 0 h 175"/>
                  <a:gd name="T16" fmla="*/ 2147483647 w 175"/>
                  <a:gd name="T17" fmla="*/ 0 h 175"/>
                  <a:gd name="T18" fmla="*/ 0 w 175"/>
                  <a:gd name="T19" fmla="*/ 2147483647 h 175"/>
                  <a:gd name="T20" fmla="*/ 0 w 175"/>
                  <a:gd name="T21" fmla="*/ 2147483647 h 175"/>
                  <a:gd name="T22" fmla="*/ 2147483647 w 175"/>
                  <a:gd name="T23" fmla="*/ 2147483647 h 175"/>
                  <a:gd name="T24" fmla="*/ 2147483647 w 175"/>
                  <a:gd name="T25" fmla="*/ 2147483647 h 175"/>
                  <a:gd name="T26" fmla="*/ 2147483647 w 175"/>
                  <a:gd name="T27" fmla="*/ 2147483647 h 175"/>
                  <a:gd name="T28" fmla="*/ 2147483647 w 175"/>
                  <a:gd name="T29" fmla="*/ 2147483647 h 175"/>
                  <a:gd name="T30" fmla="*/ 2147483647 w 175"/>
                  <a:gd name="T31" fmla="*/ 0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108" y="108"/>
                    </a:moveTo>
                    <a:lnTo>
                      <a:pt x="108" y="108"/>
                    </a:lnTo>
                    <a:lnTo>
                      <a:pt x="66" y="108"/>
                    </a:lnTo>
                    <a:lnTo>
                      <a:pt x="66" y="66"/>
                    </a:lnTo>
                    <a:lnTo>
                      <a:pt x="108" y="66"/>
                    </a:lnTo>
                    <a:lnTo>
                      <a:pt x="108" y="108"/>
                    </a:lnTo>
                    <a:close/>
                    <a:moveTo>
                      <a:pt x="142" y="0"/>
                    </a:moveTo>
                    <a:lnTo>
                      <a:pt x="142" y="0"/>
                    </a:lnTo>
                    <a:lnTo>
                      <a:pt x="33" y="0"/>
                    </a:lnTo>
                    <a:cubicBezTo>
                      <a:pt x="15" y="0"/>
                      <a:pt x="0" y="14"/>
                      <a:pt x="0" y="33"/>
                    </a:cubicBezTo>
                    <a:lnTo>
                      <a:pt x="0" y="142"/>
                    </a:lnTo>
                    <a:cubicBezTo>
                      <a:pt x="0" y="160"/>
                      <a:pt x="15" y="175"/>
                      <a:pt x="33" y="175"/>
                    </a:cubicBezTo>
                    <a:lnTo>
                      <a:pt x="142" y="175"/>
                    </a:lnTo>
                    <a:cubicBezTo>
                      <a:pt x="160" y="175"/>
                      <a:pt x="175" y="160"/>
                      <a:pt x="175" y="142"/>
                    </a:cubicBezTo>
                    <a:lnTo>
                      <a:pt x="175" y="33"/>
                    </a:lnTo>
                    <a:cubicBezTo>
                      <a:pt x="175" y="14"/>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Freeform 146"/>
              <p:cNvSpPr>
                <a:spLocks noEditPoints="1"/>
              </p:cNvSpPr>
              <p:nvPr/>
            </p:nvSpPr>
            <p:spPr bwMode="gray">
              <a:xfrm>
                <a:off x="6851650" y="25606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0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2147483647 h 176"/>
                  <a:gd name="T26" fmla="*/ 2147483647 w 176"/>
                  <a:gd name="T27" fmla="*/ 0 h 176"/>
                  <a:gd name="T28" fmla="*/ 2147483647 w 176"/>
                  <a:gd name="T29" fmla="*/ 0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34"/>
                    </a:moveTo>
                    <a:lnTo>
                      <a:pt x="0" y="34"/>
                    </a:lnTo>
                    <a:lnTo>
                      <a:pt x="0" y="142"/>
                    </a:lnTo>
                    <a:cubicBezTo>
                      <a:pt x="0" y="161"/>
                      <a:pt x="15" y="176"/>
                      <a:pt x="34" y="176"/>
                    </a:cubicBezTo>
                    <a:lnTo>
                      <a:pt x="142" y="176"/>
                    </a:lnTo>
                    <a:cubicBezTo>
                      <a:pt x="161" y="176"/>
                      <a:pt x="176" y="161"/>
                      <a:pt x="176" y="142"/>
                    </a:cubicBezTo>
                    <a:lnTo>
                      <a:pt x="176" y="34"/>
                    </a:lnTo>
                    <a:cubicBezTo>
                      <a:pt x="176" y="15"/>
                      <a:pt x="161" y="0"/>
                      <a:pt x="142" y="0"/>
                    </a:cubicBezTo>
                    <a:lnTo>
                      <a:pt x="34" y="0"/>
                    </a:lnTo>
                    <a:cubicBezTo>
                      <a:pt x="15" y="0"/>
                      <a:pt x="0" y="15"/>
                      <a:pt x="0" y="3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Freeform 147"/>
              <p:cNvSpPr>
                <a:spLocks noEditPoints="1"/>
              </p:cNvSpPr>
              <p:nvPr/>
            </p:nvSpPr>
            <p:spPr bwMode="gray">
              <a:xfrm>
                <a:off x="6851650" y="26495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2147483647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0 h 176"/>
                  <a:gd name="T26" fmla="*/ 2147483647 w 176"/>
                  <a:gd name="T27" fmla="*/ 0 h 176"/>
                  <a:gd name="T28" fmla="*/ 0 w 176"/>
                  <a:gd name="T29" fmla="*/ 2147483647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143"/>
                    </a:moveTo>
                    <a:lnTo>
                      <a:pt x="0" y="143"/>
                    </a:lnTo>
                    <a:cubicBezTo>
                      <a:pt x="0" y="161"/>
                      <a:pt x="15" y="176"/>
                      <a:pt x="34" y="176"/>
                    </a:cubicBezTo>
                    <a:lnTo>
                      <a:pt x="142" y="176"/>
                    </a:lnTo>
                    <a:cubicBezTo>
                      <a:pt x="161" y="176"/>
                      <a:pt x="176" y="161"/>
                      <a:pt x="176" y="143"/>
                    </a:cubicBezTo>
                    <a:lnTo>
                      <a:pt x="176" y="34"/>
                    </a:lnTo>
                    <a:cubicBezTo>
                      <a:pt x="176" y="15"/>
                      <a:pt x="161" y="0"/>
                      <a:pt x="142" y="0"/>
                    </a:cubicBezTo>
                    <a:lnTo>
                      <a:pt x="34"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Freeform 148"/>
              <p:cNvSpPr>
                <a:spLocks noEditPoints="1"/>
              </p:cNvSpPr>
              <p:nvPr/>
            </p:nvSpPr>
            <p:spPr bwMode="gray">
              <a:xfrm>
                <a:off x="6958013"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7" name="Freeform 149"/>
              <p:cNvSpPr>
                <a:spLocks noEditPoints="1"/>
              </p:cNvSpPr>
              <p:nvPr/>
            </p:nvSpPr>
            <p:spPr bwMode="gray">
              <a:xfrm>
                <a:off x="6958013"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0 h 176"/>
                  <a:gd name="T14" fmla="*/ 2147483647 w 175"/>
                  <a:gd name="T15" fmla="*/ 0 h 176"/>
                  <a:gd name="T16" fmla="*/ 2147483647 w 175"/>
                  <a:gd name="T17" fmla="*/ 0 h 176"/>
                  <a:gd name="T18" fmla="*/ 0 w 175"/>
                  <a:gd name="T19" fmla="*/ 2147483647 h 176"/>
                  <a:gd name="T20" fmla="*/ 0 w 175"/>
                  <a:gd name="T21" fmla="*/ 2147483647 h 176"/>
                  <a:gd name="T22" fmla="*/ 2147483647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0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42" y="0"/>
                    </a:moveTo>
                    <a:lnTo>
                      <a:pt x="142" y="0"/>
                    </a:ln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ubicBezTo>
                      <a:pt x="175" y="15"/>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Freeform 150"/>
              <p:cNvSpPr>
                <a:spLocks noEditPoints="1"/>
              </p:cNvSpPr>
              <p:nvPr/>
            </p:nvSpPr>
            <p:spPr bwMode="gray">
              <a:xfrm>
                <a:off x="7065963" y="2473325"/>
                <a:ext cx="73025"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0 h 176"/>
                  <a:gd name="T24" fmla="*/ 2147483647 w 175"/>
                  <a:gd name="T25" fmla="*/ 0 h 176"/>
                  <a:gd name="T26" fmla="*/ 0 w 175"/>
                  <a:gd name="T27" fmla="*/ 2147483647 h 176"/>
                  <a:gd name="T28" fmla="*/ 0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33" y="176"/>
                    </a:moveTo>
                    <a:lnTo>
                      <a:pt x="33" y="176"/>
                    </a:ln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ubicBezTo>
                      <a:pt x="0" y="161"/>
                      <a:pt x="15" y="176"/>
                      <a:pt x="33" y="1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Freeform 151"/>
              <p:cNvSpPr>
                <a:spLocks noEditPoints="1"/>
              </p:cNvSpPr>
              <p:nvPr/>
            </p:nvSpPr>
            <p:spPr bwMode="gray">
              <a:xfrm>
                <a:off x="7065963" y="25606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2"/>
                    </a:moveTo>
                    <a:lnTo>
                      <a:pt x="0" y="142"/>
                    </a:lnTo>
                    <a:cubicBezTo>
                      <a:pt x="0" y="161"/>
                      <a:pt x="15" y="176"/>
                      <a:pt x="33" y="176"/>
                    </a:cubicBez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Freeform 152"/>
              <p:cNvSpPr>
                <a:spLocks noEditPoints="1"/>
              </p:cNvSpPr>
              <p:nvPr/>
            </p:nvSpPr>
            <p:spPr bwMode="gray">
              <a:xfrm>
                <a:off x="7065963" y="26495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3"/>
                    </a:moveTo>
                    <a:lnTo>
                      <a:pt x="0" y="143"/>
                    </a:lnTo>
                    <a:cubicBezTo>
                      <a:pt x="0" y="161"/>
                      <a:pt x="15" y="176"/>
                      <a:pt x="33" y="176"/>
                    </a:cubicBezTo>
                    <a:lnTo>
                      <a:pt x="142" y="176"/>
                    </a:lnTo>
                    <a:cubicBezTo>
                      <a:pt x="160" y="176"/>
                      <a:pt x="175" y="161"/>
                      <a:pt x="175" y="143"/>
                    </a:cubicBezTo>
                    <a:lnTo>
                      <a:pt x="175" y="34"/>
                    </a:lnTo>
                    <a:cubicBezTo>
                      <a:pt x="175" y="15"/>
                      <a:pt x="160" y="0"/>
                      <a:pt x="142" y="0"/>
                    </a:cubicBezTo>
                    <a:lnTo>
                      <a:pt x="33"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153"/>
              <p:cNvSpPr>
                <a:spLocks noEditPoints="1"/>
              </p:cNvSpPr>
              <p:nvPr/>
            </p:nvSpPr>
            <p:spPr bwMode="gray">
              <a:xfrm>
                <a:off x="7065963" y="2738438"/>
                <a:ext cx="73025"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0 w 175"/>
                  <a:gd name="T13" fmla="*/ 2147483647 h 175"/>
                  <a:gd name="T14" fmla="*/ 0 w 175"/>
                  <a:gd name="T15" fmla="*/ 2147483647 h 175"/>
                  <a:gd name="T16" fmla="*/ 2147483647 w 175"/>
                  <a:gd name="T17" fmla="*/ 2147483647 h 175"/>
                  <a:gd name="T18" fmla="*/ 2147483647 w 175"/>
                  <a:gd name="T19" fmla="*/ 2147483647 h 175"/>
                  <a:gd name="T20" fmla="*/ 2147483647 w 175"/>
                  <a:gd name="T21" fmla="*/ 2147483647 h 175"/>
                  <a:gd name="T22" fmla="*/ 2147483647 w 175"/>
                  <a:gd name="T23" fmla="*/ 2147483647 h 175"/>
                  <a:gd name="T24" fmla="*/ 2147483647 w 175"/>
                  <a:gd name="T25" fmla="*/ 0 h 175"/>
                  <a:gd name="T26" fmla="*/ 2147483647 w 175"/>
                  <a:gd name="T27" fmla="*/ 0 h 175"/>
                  <a:gd name="T28" fmla="*/ 0 w 175"/>
                  <a:gd name="T29" fmla="*/ 2147483647 h 175"/>
                  <a:gd name="T30" fmla="*/ 0 w 175"/>
                  <a:gd name="T31" fmla="*/ 2147483647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66" y="66"/>
                    </a:moveTo>
                    <a:lnTo>
                      <a:pt x="66" y="66"/>
                    </a:lnTo>
                    <a:lnTo>
                      <a:pt x="108" y="66"/>
                    </a:lnTo>
                    <a:lnTo>
                      <a:pt x="108" y="108"/>
                    </a:lnTo>
                    <a:lnTo>
                      <a:pt x="66" y="108"/>
                    </a:lnTo>
                    <a:lnTo>
                      <a:pt x="66" y="66"/>
                    </a:lnTo>
                    <a:close/>
                    <a:moveTo>
                      <a:pt x="0" y="142"/>
                    </a:moveTo>
                    <a:lnTo>
                      <a:pt x="0" y="142"/>
                    </a:lnTo>
                    <a:cubicBezTo>
                      <a:pt x="0" y="160"/>
                      <a:pt x="15" y="175"/>
                      <a:pt x="33" y="175"/>
                    </a:cubicBezTo>
                    <a:lnTo>
                      <a:pt x="142" y="175"/>
                    </a:lnTo>
                    <a:cubicBezTo>
                      <a:pt x="160" y="175"/>
                      <a:pt x="175" y="160"/>
                      <a:pt x="175" y="142"/>
                    </a:cubicBezTo>
                    <a:lnTo>
                      <a:pt x="175" y="33"/>
                    </a:lnTo>
                    <a:cubicBezTo>
                      <a:pt x="175" y="14"/>
                      <a:pt x="160" y="0"/>
                      <a:pt x="142" y="0"/>
                    </a:cubicBezTo>
                    <a:lnTo>
                      <a:pt x="33" y="0"/>
                    </a:lnTo>
                    <a:cubicBezTo>
                      <a:pt x="15" y="0"/>
                      <a:pt x="0" y="14"/>
                      <a:pt x="0" y="33"/>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154"/>
              <p:cNvSpPr>
                <a:spLocks/>
              </p:cNvSpPr>
              <p:nvPr/>
            </p:nvSpPr>
            <p:spPr bwMode="gray">
              <a:xfrm>
                <a:off x="6623050" y="2249488"/>
                <a:ext cx="636588" cy="657225"/>
              </a:xfrm>
              <a:custGeom>
                <a:avLst/>
                <a:gdLst>
                  <a:gd name="T0" fmla="*/ 2147483647 w 1519"/>
                  <a:gd name="T1" fmla="*/ 2147483647 h 1563"/>
                  <a:gd name="T2" fmla="*/ 2147483647 w 1519"/>
                  <a:gd name="T3" fmla="*/ 2147483647 h 1563"/>
                  <a:gd name="T4" fmla="*/ 2147483647 w 1519"/>
                  <a:gd name="T5" fmla="*/ 2147483647 h 1563"/>
                  <a:gd name="T6" fmla="*/ 2147483647 w 1519"/>
                  <a:gd name="T7" fmla="*/ 2147483647 h 1563"/>
                  <a:gd name="T8" fmla="*/ 2147483647 w 1519"/>
                  <a:gd name="T9" fmla="*/ 2147483647 h 1563"/>
                  <a:gd name="T10" fmla="*/ 2147483647 w 1519"/>
                  <a:gd name="T11" fmla="*/ 2147483647 h 1563"/>
                  <a:gd name="T12" fmla="*/ 2147483647 w 1519"/>
                  <a:gd name="T13" fmla="*/ 2147483647 h 1563"/>
                  <a:gd name="T14" fmla="*/ 2147483647 w 1519"/>
                  <a:gd name="T15" fmla="*/ 0 h 1563"/>
                  <a:gd name="T16" fmla="*/ 2147483647 w 1519"/>
                  <a:gd name="T17" fmla="*/ 0 h 1563"/>
                  <a:gd name="T18" fmla="*/ 2147483647 w 1519"/>
                  <a:gd name="T19" fmla="*/ 2147483647 h 1563"/>
                  <a:gd name="T20" fmla="*/ 2147483647 w 1519"/>
                  <a:gd name="T21" fmla="*/ 2147483647 h 1563"/>
                  <a:gd name="T22" fmla="*/ 2147483647 w 1519"/>
                  <a:gd name="T23" fmla="*/ 2147483647 h 1563"/>
                  <a:gd name="T24" fmla="*/ 2147483647 w 1519"/>
                  <a:gd name="T25" fmla="*/ 2147483647 h 1563"/>
                  <a:gd name="T26" fmla="*/ 2147483647 w 1519"/>
                  <a:gd name="T27" fmla="*/ 2147483647 h 1563"/>
                  <a:gd name="T28" fmla="*/ 2147483647 w 1519"/>
                  <a:gd name="T29" fmla="*/ 2147483647 h 1563"/>
                  <a:gd name="T30" fmla="*/ 0 w 1519"/>
                  <a:gd name="T31" fmla="*/ 2147483647 h 1563"/>
                  <a:gd name="T32" fmla="*/ 0 w 1519"/>
                  <a:gd name="T33" fmla="*/ 2147483647 h 1563"/>
                  <a:gd name="T34" fmla="*/ 2147483647 w 1519"/>
                  <a:gd name="T35" fmla="*/ 2147483647 h 1563"/>
                  <a:gd name="T36" fmla="*/ 2147483647 w 1519"/>
                  <a:gd name="T37" fmla="*/ 2147483647 h 1563"/>
                  <a:gd name="T38" fmla="*/ 2147483647 w 1519"/>
                  <a:gd name="T39" fmla="*/ 2147483647 h 1563"/>
                  <a:gd name="T40" fmla="*/ 2147483647 w 1519"/>
                  <a:gd name="T41" fmla="*/ 2147483647 h 1563"/>
                  <a:gd name="T42" fmla="*/ 2147483647 w 1519"/>
                  <a:gd name="T43" fmla="*/ 2147483647 h 1563"/>
                  <a:gd name="T44" fmla="*/ 2147483647 w 1519"/>
                  <a:gd name="T45" fmla="*/ 2147483647 h 1563"/>
                  <a:gd name="T46" fmla="*/ 2147483647 w 1519"/>
                  <a:gd name="T47" fmla="*/ 2147483647 h 1563"/>
                  <a:gd name="T48" fmla="*/ 2147483647 w 1519"/>
                  <a:gd name="T49" fmla="*/ 2147483647 h 1563"/>
                  <a:gd name="T50" fmla="*/ 2147483647 w 1519"/>
                  <a:gd name="T51" fmla="*/ 2147483647 h 1563"/>
                  <a:gd name="T52" fmla="*/ 2147483647 w 1519"/>
                  <a:gd name="T53" fmla="*/ 2147483647 h 1563"/>
                  <a:gd name="T54" fmla="*/ 2147483647 w 1519"/>
                  <a:gd name="T55" fmla="*/ 2147483647 h 1563"/>
                  <a:gd name="T56" fmla="*/ 2147483647 w 1519"/>
                  <a:gd name="T57" fmla="*/ 2147483647 h 1563"/>
                  <a:gd name="T58" fmla="*/ 2147483647 w 1519"/>
                  <a:gd name="T59" fmla="*/ 2147483647 h 1563"/>
                  <a:gd name="T60" fmla="*/ 2147483647 w 1519"/>
                  <a:gd name="T61" fmla="*/ 2147483647 h 1563"/>
                  <a:gd name="T62" fmla="*/ 2147483647 w 1519"/>
                  <a:gd name="T63" fmla="*/ 2147483647 h 1563"/>
                  <a:gd name="T64" fmla="*/ 2147483647 w 1519"/>
                  <a:gd name="T65" fmla="*/ 2147483647 h 1563"/>
                  <a:gd name="T66" fmla="*/ 2147483647 w 1519"/>
                  <a:gd name="T67" fmla="*/ 2147483647 h 1563"/>
                  <a:gd name="T68" fmla="*/ 2147483647 w 1519"/>
                  <a:gd name="T69" fmla="*/ 2147483647 h 1563"/>
                  <a:gd name="T70" fmla="*/ 2147483647 w 1519"/>
                  <a:gd name="T71" fmla="*/ 2147483647 h 1563"/>
                  <a:gd name="T72" fmla="*/ 2147483647 w 1519"/>
                  <a:gd name="T73" fmla="*/ 2147483647 h 1563"/>
                  <a:gd name="T74" fmla="*/ 2147483647 w 1519"/>
                  <a:gd name="T75" fmla="*/ 2147483647 h 1563"/>
                  <a:gd name="T76" fmla="*/ 2147483647 w 1519"/>
                  <a:gd name="T77" fmla="*/ 2147483647 h 1563"/>
                  <a:gd name="T78" fmla="*/ 2147483647 w 1519"/>
                  <a:gd name="T79" fmla="*/ 2147483647 h 1563"/>
                  <a:gd name="T80" fmla="*/ 2147483647 w 1519"/>
                  <a:gd name="T81" fmla="*/ 2147483647 h 1563"/>
                  <a:gd name="T82" fmla="*/ 2147483647 w 1519"/>
                  <a:gd name="T83" fmla="*/ 2147483647 h 1563"/>
                  <a:gd name="T84" fmla="*/ 2147483647 w 1519"/>
                  <a:gd name="T85" fmla="*/ 2147483647 h 1563"/>
                  <a:gd name="T86" fmla="*/ 2147483647 w 1519"/>
                  <a:gd name="T87" fmla="*/ 2147483647 h 1563"/>
                  <a:gd name="T88" fmla="*/ 2147483647 w 1519"/>
                  <a:gd name="T89" fmla="*/ 2147483647 h 1563"/>
                  <a:gd name="T90" fmla="*/ 2147483647 w 1519"/>
                  <a:gd name="T91" fmla="*/ 2147483647 h 1563"/>
                  <a:gd name="T92" fmla="*/ 2147483647 w 1519"/>
                  <a:gd name="T93" fmla="*/ 2147483647 h 1563"/>
                  <a:gd name="T94" fmla="*/ 2147483647 w 1519"/>
                  <a:gd name="T95" fmla="*/ 2147483647 h 156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9"/>
                  <a:gd name="T145" fmla="*/ 0 h 1563"/>
                  <a:gd name="T146" fmla="*/ 1519 w 1519"/>
                  <a:gd name="T147" fmla="*/ 1563 h 156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9" h="1563">
                    <a:moveTo>
                      <a:pt x="1486" y="1273"/>
                    </a:moveTo>
                    <a:lnTo>
                      <a:pt x="1486" y="1273"/>
                    </a:lnTo>
                    <a:lnTo>
                      <a:pt x="1421" y="1273"/>
                    </a:lnTo>
                    <a:lnTo>
                      <a:pt x="1421" y="394"/>
                    </a:lnTo>
                    <a:cubicBezTo>
                      <a:pt x="1421" y="375"/>
                      <a:pt x="1407" y="360"/>
                      <a:pt x="1388" y="360"/>
                    </a:cubicBezTo>
                    <a:lnTo>
                      <a:pt x="1260" y="360"/>
                    </a:lnTo>
                    <a:lnTo>
                      <a:pt x="1260" y="33"/>
                    </a:lnTo>
                    <a:cubicBezTo>
                      <a:pt x="1260" y="14"/>
                      <a:pt x="1245" y="0"/>
                      <a:pt x="1227" y="0"/>
                    </a:cubicBezTo>
                    <a:lnTo>
                      <a:pt x="293" y="0"/>
                    </a:lnTo>
                    <a:cubicBezTo>
                      <a:pt x="275" y="0"/>
                      <a:pt x="260" y="14"/>
                      <a:pt x="260" y="33"/>
                    </a:cubicBezTo>
                    <a:lnTo>
                      <a:pt x="260" y="360"/>
                    </a:lnTo>
                    <a:lnTo>
                      <a:pt x="132" y="360"/>
                    </a:lnTo>
                    <a:cubicBezTo>
                      <a:pt x="113" y="360"/>
                      <a:pt x="98" y="375"/>
                      <a:pt x="98" y="394"/>
                    </a:cubicBezTo>
                    <a:lnTo>
                      <a:pt x="98" y="1273"/>
                    </a:lnTo>
                    <a:lnTo>
                      <a:pt x="34" y="1273"/>
                    </a:lnTo>
                    <a:cubicBezTo>
                      <a:pt x="15" y="1273"/>
                      <a:pt x="0" y="1288"/>
                      <a:pt x="0" y="1307"/>
                    </a:cubicBezTo>
                    <a:lnTo>
                      <a:pt x="0" y="1493"/>
                    </a:lnTo>
                    <a:cubicBezTo>
                      <a:pt x="0" y="1512"/>
                      <a:pt x="15" y="1527"/>
                      <a:pt x="34" y="1527"/>
                    </a:cubicBezTo>
                    <a:lnTo>
                      <a:pt x="976" y="1527"/>
                    </a:lnTo>
                    <a:cubicBezTo>
                      <a:pt x="988" y="1548"/>
                      <a:pt x="1011" y="1563"/>
                      <a:pt x="1037" y="1563"/>
                    </a:cubicBezTo>
                    <a:cubicBezTo>
                      <a:pt x="1075" y="1563"/>
                      <a:pt x="1106" y="1531"/>
                      <a:pt x="1106" y="1493"/>
                    </a:cubicBezTo>
                    <a:cubicBezTo>
                      <a:pt x="1106" y="1455"/>
                      <a:pt x="1075" y="1424"/>
                      <a:pt x="1037" y="1424"/>
                    </a:cubicBezTo>
                    <a:cubicBezTo>
                      <a:pt x="1010" y="1424"/>
                      <a:pt x="988" y="1438"/>
                      <a:pt x="976" y="1460"/>
                    </a:cubicBezTo>
                    <a:lnTo>
                      <a:pt x="67" y="1460"/>
                    </a:lnTo>
                    <a:lnTo>
                      <a:pt x="67" y="1340"/>
                    </a:lnTo>
                    <a:lnTo>
                      <a:pt x="132" y="1340"/>
                    </a:lnTo>
                    <a:cubicBezTo>
                      <a:pt x="150" y="1340"/>
                      <a:pt x="165" y="1325"/>
                      <a:pt x="165" y="1307"/>
                    </a:cubicBezTo>
                    <a:lnTo>
                      <a:pt x="165" y="427"/>
                    </a:lnTo>
                    <a:lnTo>
                      <a:pt x="293" y="427"/>
                    </a:lnTo>
                    <a:cubicBezTo>
                      <a:pt x="312" y="427"/>
                      <a:pt x="327" y="412"/>
                      <a:pt x="327" y="394"/>
                    </a:cubicBezTo>
                    <a:lnTo>
                      <a:pt x="327" y="66"/>
                    </a:lnTo>
                    <a:lnTo>
                      <a:pt x="1193" y="66"/>
                    </a:lnTo>
                    <a:lnTo>
                      <a:pt x="1193" y="394"/>
                    </a:lnTo>
                    <a:cubicBezTo>
                      <a:pt x="1193" y="412"/>
                      <a:pt x="1208" y="427"/>
                      <a:pt x="1227" y="427"/>
                    </a:cubicBezTo>
                    <a:lnTo>
                      <a:pt x="1355" y="427"/>
                    </a:lnTo>
                    <a:lnTo>
                      <a:pt x="1355" y="1307"/>
                    </a:lnTo>
                    <a:cubicBezTo>
                      <a:pt x="1355" y="1325"/>
                      <a:pt x="1370" y="1340"/>
                      <a:pt x="1388" y="1340"/>
                    </a:cubicBezTo>
                    <a:lnTo>
                      <a:pt x="1453" y="1340"/>
                    </a:lnTo>
                    <a:lnTo>
                      <a:pt x="1453" y="1460"/>
                    </a:lnTo>
                    <a:lnTo>
                      <a:pt x="1310" y="1460"/>
                    </a:lnTo>
                    <a:cubicBezTo>
                      <a:pt x="1299" y="1438"/>
                      <a:pt x="1276" y="1424"/>
                      <a:pt x="1250" y="1424"/>
                    </a:cubicBezTo>
                    <a:cubicBezTo>
                      <a:pt x="1211" y="1424"/>
                      <a:pt x="1180" y="1455"/>
                      <a:pt x="1180" y="1493"/>
                    </a:cubicBezTo>
                    <a:cubicBezTo>
                      <a:pt x="1180" y="1531"/>
                      <a:pt x="1211" y="1563"/>
                      <a:pt x="1250" y="1563"/>
                    </a:cubicBezTo>
                    <a:cubicBezTo>
                      <a:pt x="1276" y="1563"/>
                      <a:pt x="1299" y="1548"/>
                      <a:pt x="1310" y="1527"/>
                    </a:cubicBezTo>
                    <a:lnTo>
                      <a:pt x="1486" y="1527"/>
                    </a:lnTo>
                    <a:cubicBezTo>
                      <a:pt x="1505" y="1527"/>
                      <a:pt x="1519" y="1512"/>
                      <a:pt x="1519" y="1493"/>
                    </a:cubicBezTo>
                    <a:lnTo>
                      <a:pt x="1519" y="1307"/>
                    </a:lnTo>
                    <a:cubicBezTo>
                      <a:pt x="1519" y="1288"/>
                      <a:pt x="1505" y="1273"/>
                      <a:pt x="1486" y="127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155"/>
              <p:cNvSpPr>
                <a:spLocks noEditPoints="1"/>
              </p:cNvSpPr>
              <p:nvPr/>
            </p:nvSpPr>
            <p:spPr bwMode="gray">
              <a:xfrm>
                <a:off x="6854825" y="2744788"/>
                <a:ext cx="179388" cy="68263"/>
              </a:xfrm>
              <a:custGeom>
                <a:avLst/>
                <a:gdLst>
                  <a:gd name="T0" fmla="*/ 2147483647 w 431"/>
                  <a:gd name="T1" fmla="*/ 2147483647 h 161"/>
                  <a:gd name="T2" fmla="*/ 2147483647 w 431"/>
                  <a:gd name="T3" fmla="*/ 2147483647 h 161"/>
                  <a:gd name="T4" fmla="*/ 2147483647 w 431"/>
                  <a:gd name="T5" fmla="*/ 2147483647 h 161"/>
                  <a:gd name="T6" fmla="*/ 2147483647 w 431"/>
                  <a:gd name="T7" fmla="*/ 2147483647 h 161"/>
                  <a:gd name="T8" fmla="*/ 2147483647 w 431"/>
                  <a:gd name="T9" fmla="*/ 2147483647 h 161"/>
                  <a:gd name="T10" fmla="*/ 2147483647 w 431"/>
                  <a:gd name="T11" fmla="*/ 2147483647 h 161"/>
                  <a:gd name="T12" fmla="*/ 2147483647 w 431"/>
                  <a:gd name="T13" fmla="*/ 2147483647 h 161"/>
                  <a:gd name="T14" fmla="*/ 2147483647 w 431"/>
                  <a:gd name="T15" fmla="*/ 2147483647 h 161"/>
                  <a:gd name="T16" fmla="*/ 2147483647 w 431"/>
                  <a:gd name="T17" fmla="*/ 2147483647 h 161"/>
                  <a:gd name="T18" fmla="*/ 2147483647 w 431"/>
                  <a:gd name="T19" fmla="*/ 2147483647 h 161"/>
                  <a:gd name="T20" fmla="*/ 2147483647 w 431"/>
                  <a:gd name="T21" fmla="*/ 2147483647 h 161"/>
                  <a:gd name="T22" fmla="*/ 2147483647 w 431"/>
                  <a:gd name="T23" fmla="*/ 0 h 161"/>
                  <a:gd name="T24" fmla="*/ 2147483647 w 431"/>
                  <a:gd name="T25" fmla="*/ 0 h 161"/>
                  <a:gd name="T26" fmla="*/ 0 w 431"/>
                  <a:gd name="T27" fmla="*/ 2147483647 h 161"/>
                  <a:gd name="T28" fmla="*/ 0 w 431"/>
                  <a:gd name="T29" fmla="*/ 2147483647 h 161"/>
                  <a:gd name="T30" fmla="*/ 2147483647 w 431"/>
                  <a:gd name="T31" fmla="*/ 2147483647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1"/>
                  <a:gd name="T49" fmla="*/ 0 h 161"/>
                  <a:gd name="T50" fmla="*/ 431 w 431"/>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1" h="161">
                    <a:moveTo>
                      <a:pt x="67" y="66"/>
                    </a:moveTo>
                    <a:lnTo>
                      <a:pt x="67" y="66"/>
                    </a:lnTo>
                    <a:lnTo>
                      <a:pt x="364" y="66"/>
                    </a:lnTo>
                    <a:lnTo>
                      <a:pt x="364" y="94"/>
                    </a:lnTo>
                    <a:lnTo>
                      <a:pt x="67" y="94"/>
                    </a:lnTo>
                    <a:lnTo>
                      <a:pt x="67" y="66"/>
                    </a:lnTo>
                    <a:close/>
                    <a:moveTo>
                      <a:pt x="33" y="161"/>
                    </a:moveTo>
                    <a:lnTo>
                      <a:pt x="33" y="161"/>
                    </a:lnTo>
                    <a:lnTo>
                      <a:pt x="398" y="161"/>
                    </a:lnTo>
                    <a:cubicBezTo>
                      <a:pt x="416" y="161"/>
                      <a:pt x="431" y="146"/>
                      <a:pt x="431" y="128"/>
                    </a:cubicBezTo>
                    <a:lnTo>
                      <a:pt x="431" y="33"/>
                    </a:lnTo>
                    <a:cubicBezTo>
                      <a:pt x="431" y="15"/>
                      <a:pt x="416" y="0"/>
                      <a:pt x="398" y="0"/>
                    </a:cubicBezTo>
                    <a:lnTo>
                      <a:pt x="33" y="0"/>
                    </a:lnTo>
                    <a:cubicBezTo>
                      <a:pt x="15" y="0"/>
                      <a:pt x="0" y="15"/>
                      <a:pt x="0" y="33"/>
                    </a:cubicBezTo>
                    <a:lnTo>
                      <a:pt x="0" y="128"/>
                    </a:lnTo>
                    <a:cubicBezTo>
                      <a:pt x="0" y="146"/>
                      <a:pt x="15" y="161"/>
                      <a:pt x="33" y="16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234" name="图片 97" descr="接入交换机.png"/>
          <p:cNvPicPr>
            <a:picLocks noChangeAspect="1"/>
          </p:cNvPicPr>
          <p:nvPr/>
        </p:nvPicPr>
        <p:blipFill>
          <a:blip r:embed="rId4" cstate="print">
            <a:duotone>
              <a:prstClr val="black"/>
              <a:schemeClr val="tx2">
                <a:tint val="45000"/>
                <a:satMod val="400000"/>
              </a:schemeClr>
            </a:duotone>
          </a:blip>
          <a:stretch>
            <a:fillRect/>
          </a:stretch>
        </p:blipFill>
        <p:spPr bwMode="gray">
          <a:xfrm>
            <a:off x="8268403" y="3492901"/>
            <a:ext cx="332708" cy="246117"/>
          </a:xfrm>
          <a:prstGeom prst="rect">
            <a:avLst/>
          </a:prstGeom>
        </p:spPr>
      </p:pic>
      <p:sp>
        <p:nvSpPr>
          <p:cNvPr id="235" name="任意多边形 234"/>
          <p:cNvSpPr/>
          <p:nvPr/>
        </p:nvSpPr>
        <p:spPr bwMode="gray">
          <a:xfrm>
            <a:off x="7641203" y="4187246"/>
            <a:ext cx="930542" cy="493195"/>
          </a:xfrm>
          <a:custGeom>
            <a:avLst/>
            <a:gdLst>
              <a:gd name="connsiteX0" fmla="*/ 0 w 1088136"/>
              <a:gd name="connsiteY0" fmla="*/ 1060704 h 1060704"/>
              <a:gd name="connsiteX1" fmla="*/ 1088136 w 1088136"/>
              <a:gd name="connsiteY1" fmla="*/ 0 h 1060704"/>
              <a:gd name="connsiteX0" fmla="*/ 0 w 694944"/>
              <a:gd name="connsiteY0" fmla="*/ 1444752 h 1444752"/>
              <a:gd name="connsiteX1" fmla="*/ 694944 w 694944"/>
              <a:gd name="connsiteY1" fmla="*/ 0 h 1444752"/>
              <a:gd name="connsiteX0" fmla="*/ 240432 w 935376"/>
              <a:gd name="connsiteY0" fmla="*/ 1444752 h 1444752"/>
              <a:gd name="connsiteX1" fmla="*/ 935376 w 935376"/>
              <a:gd name="connsiteY1" fmla="*/ 0 h 1444752"/>
              <a:gd name="connsiteX0" fmla="*/ 225349 w 1039165"/>
              <a:gd name="connsiteY0" fmla="*/ 1124712 h 1124712"/>
              <a:gd name="connsiteX1" fmla="*/ 1039165 w 1039165"/>
              <a:gd name="connsiteY1" fmla="*/ 0 h 1124712"/>
              <a:gd name="connsiteX0" fmla="*/ 279142 w 1092958"/>
              <a:gd name="connsiteY0" fmla="*/ 1149664 h 1149664"/>
              <a:gd name="connsiteX1" fmla="*/ 1092958 w 1092958"/>
              <a:gd name="connsiteY1" fmla="*/ 24952 h 1149664"/>
              <a:gd name="connsiteX0" fmla="*/ 145699 w 2376835"/>
              <a:gd name="connsiteY0" fmla="*/ 455800 h 455799"/>
              <a:gd name="connsiteX1" fmla="*/ 2376835 w 2376835"/>
              <a:gd name="connsiteY1" fmla="*/ 408324 h 455799"/>
              <a:gd name="connsiteX0" fmla="*/ 0 w 2231136"/>
              <a:gd name="connsiteY0" fmla="*/ 153421 h 153420"/>
              <a:gd name="connsiteX1" fmla="*/ 2231136 w 2231136"/>
              <a:gd name="connsiteY1" fmla="*/ 105945 h 153420"/>
              <a:gd name="connsiteX0" fmla="*/ 0 w 1828800"/>
              <a:gd name="connsiteY0" fmla="*/ 28813 h 1077143"/>
              <a:gd name="connsiteX1" fmla="*/ 1828800 w 1828800"/>
              <a:gd name="connsiteY1" fmla="*/ 1077143 h 1077143"/>
              <a:gd name="connsiteX0" fmla="*/ 0 w 1828800"/>
              <a:gd name="connsiteY0" fmla="*/ 35593 h 1083923"/>
              <a:gd name="connsiteX1" fmla="*/ 1828800 w 1828800"/>
              <a:gd name="connsiteY1" fmla="*/ 1083923 h 1083923"/>
              <a:gd name="connsiteX0" fmla="*/ 0 w 1527048"/>
              <a:gd name="connsiteY0" fmla="*/ 30791 h 1246278"/>
              <a:gd name="connsiteX1" fmla="*/ 1527048 w 1527048"/>
              <a:gd name="connsiteY1" fmla="*/ 1246278 h 1246278"/>
              <a:gd name="connsiteX0" fmla="*/ 0 w 1527048"/>
              <a:gd name="connsiteY0" fmla="*/ 32190 h 1247677"/>
              <a:gd name="connsiteX1" fmla="*/ 1527048 w 1527048"/>
              <a:gd name="connsiteY1" fmla="*/ 1247677 h 1247677"/>
              <a:gd name="connsiteX0" fmla="*/ 0 w 1527048"/>
              <a:gd name="connsiteY0" fmla="*/ 12784 h 1228271"/>
              <a:gd name="connsiteX1" fmla="*/ 1527048 w 1527048"/>
              <a:gd name="connsiteY1" fmla="*/ 1228271 h 1228271"/>
            </a:gdLst>
            <a:ahLst/>
            <a:cxnLst>
              <a:cxn ang="0">
                <a:pos x="connsiteX0" y="connsiteY0"/>
              </a:cxn>
              <a:cxn ang="0">
                <a:pos x="connsiteX1" y="connsiteY1"/>
              </a:cxn>
            </a:cxnLst>
            <a:rect l="l" t="t" r="r" b="b"/>
            <a:pathLst>
              <a:path w="1527048" h="1228271">
                <a:moveTo>
                  <a:pt x="0" y="12784"/>
                </a:moveTo>
                <a:cubicBezTo>
                  <a:pt x="1036320" y="-118216"/>
                  <a:pt x="1331976" y="790610"/>
                  <a:pt x="1527048" y="1228271"/>
                </a:cubicBezTo>
              </a:path>
            </a:pathLst>
          </a:cu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6" name="组合 44297"/>
          <p:cNvGrpSpPr>
            <a:grpSpLocks/>
          </p:cNvGrpSpPr>
          <p:nvPr/>
        </p:nvGrpSpPr>
        <p:grpSpPr bwMode="gray">
          <a:xfrm>
            <a:off x="8284007" y="4572950"/>
            <a:ext cx="649490" cy="587221"/>
            <a:chOff x="4029075" y="2165351"/>
            <a:chExt cx="1114425" cy="1116013"/>
          </a:xfrm>
        </p:grpSpPr>
        <p:sp>
          <p:nvSpPr>
            <p:cNvPr id="237" name="Freeform 179"/>
            <p:cNvSpPr>
              <a:spLocks/>
            </p:cNvSpPr>
            <p:nvPr/>
          </p:nvSpPr>
          <p:spPr bwMode="gray">
            <a:xfrm>
              <a:off x="4029075" y="2165351"/>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29" y="2659"/>
                  </a:cubicBezTo>
                  <a:cubicBezTo>
                    <a:pt x="595" y="2659"/>
                    <a:pt x="0" y="2064"/>
                    <a:pt x="0" y="1330"/>
                  </a:cubicBezTo>
                  <a:cubicBezTo>
                    <a:pt x="0" y="596"/>
                    <a:pt x="595" y="0"/>
                    <a:pt x="1329" y="0"/>
                  </a:cubicBezTo>
                  <a:cubicBezTo>
                    <a:pt x="2064" y="0"/>
                    <a:pt x="2659" y="596"/>
                    <a:pt x="2659" y="1330"/>
                  </a:cubicBezTo>
                  <a:close/>
                </a:path>
              </a:pathLst>
            </a:custGeom>
            <a:solidFill>
              <a:srgbClr val="56C4D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8" name="组合 44285"/>
            <p:cNvGrpSpPr>
              <a:grpSpLocks/>
            </p:cNvGrpSpPr>
            <p:nvPr/>
          </p:nvGrpSpPr>
          <p:grpSpPr bwMode="gray">
            <a:xfrm>
              <a:off x="4313238" y="2362201"/>
              <a:ext cx="546100" cy="722312"/>
              <a:chOff x="4313238" y="2362201"/>
              <a:chExt cx="546100" cy="722312"/>
            </a:xfrm>
          </p:grpSpPr>
          <p:sp>
            <p:nvSpPr>
              <p:cNvPr id="239" name="Freeform 180"/>
              <p:cNvSpPr>
                <a:spLocks/>
              </p:cNvSpPr>
              <p:nvPr/>
            </p:nvSpPr>
            <p:spPr bwMode="gray">
              <a:xfrm>
                <a:off x="4386263" y="2640013"/>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181"/>
              <p:cNvSpPr>
                <a:spLocks/>
              </p:cNvSpPr>
              <p:nvPr/>
            </p:nvSpPr>
            <p:spPr bwMode="gray">
              <a:xfrm>
                <a:off x="4386263" y="2700338"/>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182"/>
              <p:cNvSpPr>
                <a:spLocks/>
              </p:cNvSpPr>
              <p:nvPr/>
            </p:nvSpPr>
            <p:spPr bwMode="gray">
              <a:xfrm>
                <a:off x="4386263" y="2759076"/>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183"/>
              <p:cNvSpPr>
                <a:spLocks/>
              </p:cNvSpPr>
              <p:nvPr/>
            </p:nvSpPr>
            <p:spPr bwMode="gray">
              <a:xfrm>
                <a:off x="4386263" y="2819401"/>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184"/>
              <p:cNvSpPr>
                <a:spLocks/>
              </p:cNvSpPr>
              <p:nvPr/>
            </p:nvSpPr>
            <p:spPr bwMode="gray">
              <a:xfrm>
                <a:off x="4386263" y="2878138"/>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185"/>
              <p:cNvSpPr>
                <a:spLocks/>
              </p:cNvSpPr>
              <p:nvPr/>
            </p:nvSpPr>
            <p:spPr bwMode="gray">
              <a:xfrm>
                <a:off x="4440238" y="2362201"/>
                <a:ext cx="26988" cy="161925"/>
              </a:xfrm>
              <a:custGeom>
                <a:avLst/>
                <a:gdLst>
                  <a:gd name="T0" fmla="*/ 2147483647 w 67"/>
                  <a:gd name="T1" fmla="*/ 2147483647 h 387"/>
                  <a:gd name="T2" fmla="*/ 2147483647 w 67"/>
                  <a:gd name="T3" fmla="*/ 2147483647 h 387"/>
                  <a:gd name="T4" fmla="*/ 0 w 67"/>
                  <a:gd name="T5" fmla="*/ 2147483647 h 387"/>
                  <a:gd name="T6" fmla="*/ 0 w 67"/>
                  <a:gd name="T7" fmla="*/ 2147483647 h 387"/>
                  <a:gd name="T8" fmla="*/ 2147483647 w 67"/>
                  <a:gd name="T9" fmla="*/ 0 h 387"/>
                  <a:gd name="T10" fmla="*/ 2147483647 w 67"/>
                  <a:gd name="T11" fmla="*/ 2147483647 h 387"/>
                  <a:gd name="T12" fmla="*/ 2147483647 w 67"/>
                  <a:gd name="T13" fmla="*/ 2147483647 h 387"/>
                  <a:gd name="T14" fmla="*/ 2147483647 w 67"/>
                  <a:gd name="T15" fmla="*/ 2147483647 h 38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387">
                    <a:moveTo>
                      <a:pt x="34" y="387"/>
                    </a:moveTo>
                    <a:lnTo>
                      <a:pt x="34" y="387"/>
                    </a:lnTo>
                    <a:cubicBezTo>
                      <a:pt x="15" y="387"/>
                      <a:pt x="0" y="372"/>
                      <a:pt x="0" y="354"/>
                    </a:cubicBezTo>
                    <a:lnTo>
                      <a:pt x="0" y="34"/>
                    </a:lnTo>
                    <a:cubicBezTo>
                      <a:pt x="0" y="15"/>
                      <a:pt x="15" y="0"/>
                      <a:pt x="34" y="0"/>
                    </a:cubicBezTo>
                    <a:cubicBezTo>
                      <a:pt x="52" y="0"/>
                      <a:pt x="67" y="15"/>
                      <a:pt x="67" y="34"/>
                    </a:cubicBezTo>
                    <a:lnTo>
                      <a:pt x="67" y="354"/>
                    </a:lnTo>
                    <a:cubicBezTo>
                      <a:pt x="67" y="372"/>
                      <a:pt x="52" y="387"/>
                      <a:pt x="34" y="38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186"/>
              <p:cNvSpPr>
                <a:spLocks/>
              </p:cNvSpPr>
              <p:nvPr/>
            </p:nvSpPr>
            <p:spPr bwMode="gray">
              <a:xfrm>
                <a:off x="4678363" y="27654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187"/>
              <p:cNvSpPr>
                <a:spLocks/>
              </p:cNvSpPr>
              <p:nvPr/>
            </p:nvSpPr>
            <p:spPr bwMode="gray">
              <a:xfrm>
                <a:off x="4760913" y="27654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188"/>
              <p:cNvSpPr>
                <a:spLocks/>
              </p:cNvSpPr>
              <p:nvPr/>
            </p:nvSpPr>
            <p:spPr bwMode="gray">
              <a:xfrm>
                <a:off x="4678363" y="28289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Freeform 189"/>
              <p:cNvSpPr>
                <a:spLocks/>
              </p:cNvSpPr>
              <p:nvPr/>
            </p:nvSpPr>
            <p:spPr bwMode="gray">
              <a:xfrm>
                <a:off x="4760913" y="28289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190"/>
              <p:cNvSpPr>
                <a:spLocks/>
              </p:cNvSpPr>
              <p:nvPr/>
            </p:nvSpPr>
            <p:spPr bwMode="gray">
              <a:xfrm>
                <a:off x="4678363" y="28924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191"/>
              <p:cNvSpPr>
                <a:spLocks/>
              </p:cNvSpPr>
              <p:nvPr/>
            </p:nvSpPr>
            <p:spPr bwMode="gray">
              <a:xfrm>
                <a:off x="4760913" y="28924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192"/>
              <p:cNvSpPr>
                <a:spLocks/>
              </p:cNvSpPr>
              <p:nvPr/>
            </p:nvSpPr>
            <p:spPr bwMode="gray">
              <a:xfrm>
                <a:off x="4313238" y="2497138"/>
                <a:ext cx="546100" cy="573088"/>
              </a:xfrm>
              <a:custGeom>
                <a:avLst/>
                <a:gdLst>
                  <a:gd name="T0" fmla="*/ 2147483647 w 1299"/>
                  <a:gd name="T1" fmla="*/ 2147483647 h 1367"/>
                  <a:gd name="T2" fmla="*/ 2147483647 w 1299"/>
                  <a:gd name="T3" fmla="*/ 2147483647 h 1367"/>
                  <a:gd name="T4" fmla="*/ 2147483647 w 1299"/>
                  <a:gd name="T5" fmla="*/ 2147483647 h 1367"/>
                  <a:gd name="T6" fmla="*/ 2147483647 w 1299"/>
                  <a:gd name="T7" fmla="*/ 2147483647 h 1367"/>
                  <a:gd name="T8" fmla="*/ 2147483647 w 1299"/>
                  <a:gd name="T9" fmla="*/ 2147483647 h 1367"/>
                  <a:gd name="T10" fmla="*/ 2147483647 w 1299"/>
                  <a:gd name="T11" fmla="*/ 2147483647 h 1367"/>
                  <a:gd name="T12" fmla="*/ 2147483647 w 1299"/>
                  <a:gd name="T13" fmla="*/ 2147483647 h 1367"/>
                  <a:gd name="T14" fmla="*/ 2147483647 w 1299"/>
                  <a:gd name="T15" fmla="*/ 2147483647 h 1367"/>
                  <a:gd name="T16" fmla="*/ 2147483647 w 1299"/>
                  <a:gd name="T17" fmla="*/ 2147483647 h 1367"/>
                  <a:gd name="T18" fmla="*/ 2147483647 w 1299"/>
                  <a:gd name="T19" fmla="*/ 2147483647 h 1367"/>
                  <a:gd name="T20" fmla="*/ 2147483647 w 1299"/>
                  <a:gd name="T21" fmla="*/ 2147483647 h 1367"/>
                  <a:gd name="T22" fmla="*/ 2147483647 w 1299"/>
                  <a:gd name="T23" fmla="*/ 2147483647 h 1367"/>
                  <a:gd name="T24" fmla="*/ 2147483647 w 1299"/>
                  <a:gd name="T25" fmla="*/ 2147483647 h 1367"/>
                  <a:gd name="T26" fmla="*/ 2147483647 w 1299"/>
                  <a:gd name="T27" fmla="*/ 2147483647 h 1367"/>
                  <a:gd name="T28" fmla="*/ 2147483647 w 1299"/>
                  <a:gd name="T29" fmla="*/ 2147483647 h 1367"/>
                  <a:gd name="T30" fmla="*/ 2147483647 w 1299"/>
                  <a:gd name="T31" fmla="*/ 2147483647 h 1367"/>
                  <a:gd name="T32" fmla="*/ 2147483647 w 1299"/>
                  <a:gd name="T33" fmla="*/ 2147483647 h 1367"/>
                  <a:gd name="T34" fmla="*/ 2147483647 w 1299"/>
                  <a:gd name="T35" fmla="*/ 2147483647 h 1367"/>
                  <a:gd name="T36" fmla="*/ 2147483647 w 1299"/>
                  <a:gd name="T37" fmla="*/ 2147483647 h 1367"/>
                  <a:gd name="T38" fmla="*/ 2147483647 w 1299"/>
                  <a:gd name="T39" fmla="*/ 2147483647 h 1367"/>
                  <a:gd name="T40" fmla="*/ 2147483647 w 1299"/>
                  <a:gd name="T41" fmla="*/ 2147483647 h 1367"/>
                  <a:gd name="T42" fmla="*/ 2147483647 w 1299"/>
                  <a:gd name="T43" fmla="*/ 2147483647 h 1367"/>
                  <a:gd name="T44" fmla="*/ 2147483647 w 1299"/>
                  <a:gd name="T45" fmla="*/ 2147483647 h 1367"/>
                  <a:gd name="T46" fmla="*/ 2147483647 w 1299"/>
                  <a:gd name="T47" fmla="*/ 2147483647 h 1367"/>
                  <a:gd name="T48" fmla="*/ 2147483647 w 1299"/>
                  <a:gd name="T49" fmla="*/ 2147483647 h 1367"/>
                  <a:gd name="T50" fmla="*/ 2147483647 w 1299"/>
                  <a:gd name="T51" fmla="*/ 2147483647 h 1367"/>
                  <a:gd name="T52" fmla="*/ 2147483647 w 1299"/>
                  <a:gd name="T53" fmla="*/ 2147483647 h 1367"/>
                  <a:gd name="T54" fmla="*/ 2147483647 w 1299"/>
                  <a:gd name="T55" fmla="*/ 2147483647 h 1367"/>
                  <a:gd name="T56" fmla="*/ 2147483647 w 1299"/>
                  <a:gd name="T57" fmla="*/ 2147483647 h 1367"/>
                  <a:gd name="T58" fmla="*/ 2147483647 w 1299"/>
                  <a:gd name="T59" fmla="*/ 2147483647 h 1367"/>
                  <a:gd name="T60" fmla="*/ 2147483647 w 1299"/>
                  <a:gd name="T61" fmla="*/ 2147483647 h 1367"/>
                  <a:gd name="T62" fmla="*/ 2147483647 w 1299"/>
                  <a:gd name="T63" fmla="*/ 2147483647 h 1367"/>
                  <a:gd name="T64" fmla="*/ 2147483647 w 1299"/>
                  <a:gd name="T65" fmla="*/ 2147483647 h 1367"/>
                  <a:gd name="T66" fmla="*/ 2147483647 w 1299"/>
                  <a:gd name="T67" fmla="*/ 2147483647 h 1367"/>
                  <a:gd name="T68" fmla="*/ 0 w 1299"/>
                  <a:gd name="T69" fmla="*/ 2147483647 h 1367"/>
                  <a:gd name="T70" fmla="*/ 0 w 1299"/>
                  <a:gd name="T71" fmla="*/ 2147483647 h 1367"/>
                  <a:gd name="T72" fmla="*/ 2147483647 w 1299"/>
                  <a:gd name="T73" fmla="*/ 2147483647 h 1367"/>
                  <a:gd name="T74" fmla="*/ 2147483647 w 1299"/>
                  <a:gd name="T75" fmla="*/ 2147483647 h 1367"/>
                  <a:gd name="T76" fmla="*/ 2147483647 w 1299"/>
                  <a:gd name="T77" fmla="*/ 0 h 1367"/>
                  <a:gd name="T78" fmla="*/ 2147483647 w 1299"/>
                  <a:gd name="T79" fmla="*/ 0 h 1367"/>
                  <a:gd name="T80" fmla="*/ 2147483647 w 1299"/>
                  <a:gd name="T81" fmla="*/ 2147483647 h 1367"/>
                  <a:gd name="T82" fmla="*/ 2147483647 w 1299"/>
                  <a:gd name="T83" fmla="*/ 2147483647 h 1367"/>
                  <a:gd name="T84" fmla="*/ 2147483647 w 1299"/>
                  <a:gd name="T85" fmla="*/ 2147483647 h 1367"/>
                  <a:gd name="T86" fmla="*/ 2147483647 w 1299"/>
                  <a:gd name="T87" fmla="*/ 2147483647 h 1367"/>
                  <a:gd name="T88" fmla="*/ 2147483647 w 1299"/>
                  <a:gd name="T89" fmla="*/ 2147483647 h 1367"/>
                  <a:gd name="T90" fmla="*/ 2147483647 w 1299"/>
                  <a:gd name="T91" fmla="*/ 2147483647 h 1367"/>
                  <a:gd name="T92" fmla="*/ 2147483647 w 1299"/>
                  <a:gd name="T93" fmla="*/ 2147483647 h 1367"/>
                  <a:gd name="T94" fmla="*/ 2147483647 w 1299"/>
                  <a:gd name="T95" fmla="*/ 2147483647 h 1367"/>
                  <a:gd name="T96" fmla="*/ 2147483647 w 1299"/>
                  <a:gd name="T97" fmla="*/ 2147483647 h 1367"/>
                  <a:gd name="T98" fmla="*/ 2147483647 w 1299"/>
                  <a:gd name="T99" fmla="*/ 2147483647 h 1367"/>
                  <a:gd name="T100" fmla="*/ 2147483647 w 1299"/>
                  <a:gd name="T101" fmla="*/ 2147483647 h 13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99" h="1367">
                    <a:moveTo>
                      <a:pt x="1181" y="1367"/>
                    </a:moveTo>
                    <a:lnTo>
                      <a:pt x="1181" y="1367"/>
                    </a:lnTo>
                    <a:lnTo>
                      <a:pt x="990" y="1367"/>
                    </a:lnTo>
                    <a:cubicBezTo>
                      <a:pt x="972" y="1367"/>
                      <a:pt x="957" y="1352"/>
                      <a:pt x="957" y="1334"/>
                    </a:cubicBezTo>
                    <a:cubicBezTo>
                      <a:pt x="957" y="1316"/>
                      <a:pt x="972" y="1301"/>
                      <a:pt x="990" y="1301"/>
                    </a:cubicBezTo>
                    <a:lnTo>
                      <a:pt x="1181" y="1301"/>
                    </a:lnTo>
                    <a:cubicBezTo>
                      <a:pt x="1209" y="1301"/>
                      <a:pt x="1232" y="1278"/>
                      <a:pt x="1232" y="1249"/>
                    </a:cubicBezTo>
                    <a:lnTo>
                      <a:pt x="1232" y="601"/>
                    </a:lnTo>
                    <a:cubicBezTo>
                      <a:pt x="1232" y="573"/>
                      <a:pt x="1209" y="550"/>
                      <a:pt x="1181" y="550"/>
                    </a:cubicBezTo>
                    <a:lnTo>
                      <a:pt x="843" y="550"/>
                    </a:lnTo>
                    <a:cubicBezTo>
                      <a:pt x="814" y="550"/>
                      <a:pt x="791" y="573"/>
                      <a:pt x="791" y="601"/>
                    </a:cubicBezTo>
                    <a:lnTo>
                      <a:pt x="791" y="1221"/>
                    </a:lnTo>
                    <a:lnTo>
                      <a:pt x="601" y="1221"/>
                    </a:lnTo>
                    <a:lnTo>
                      <a:pt x="601" y="291"/>
                    </a:lnTo>
                    <a:cubicBezTo>
                      <a:pt x="601" y="262"/>
                      <a:pt x="578" y="239"/>
                      <a:pt x="549" y="239"/>
                    </a:cubicBezTo>
                    <a:lnTo>
                      <a:pt x="495" y="239"/>
                    </a:lnTo>
                    <a:lnTo>
                      <a:pt x="495" y="118"/>
                    </a:lnTo>
                    <a:cubicBezTo>
                      <a:pt x="495" y="90"/>
                      <a:pt x="472" y="67"/>
                      <a:pt x="443" y="67"/>
                    </a:cubicBezTo>
                    <a:lnTo>
                      <a:pt x="224" y="67"/>
                    </a:lnTo>
                    <a:cubicBezTo>
                      <a:pt x="196" y="67"/>
                      <a:pt x="173" y="90"/>
                      <a:pt x="173" y="118"/>
                    </a:cubicBezTo>
                    <a:lnTo>
                      <a:pt x="173" y="239"/>
                    </a:lnTo>
                    <a:lnTo>
                      <a:pt x="118" y="239"/>
                    </a:lnTo>
                    <a:cubicBezTo>
                      <a:pt x="90" y="239"/>
                      <a:pt x="67" y="262"/>
                      <a:pt x="67" y="291"/>
                    </a:cubicBezTo>
                    <a:lnTo>
                      <a:pt x="67" y="1249"/>
                    </a:lnTo>
                    <a:cubicBezTo>
                      <a:pt x="67" y="1278"/>
                      <a:pt x="90" y="1301"/>
                      <a:pt x="118" y="1301"/>
                    </a:cubicBezTo>
                    <a:lnTo>
                      <a:pt x="549" y="1301"/>
                    </a:lnTo>
                    <a:cubicBezTo>
                      <a:pt x="551" y="1301"/>
                      <a:pt x="552" y="1301"/>
                      <a:pt x="553" y="1300"/>
                    </a:cubicBezTo>
                    <a:lnTo>
                      <a:pt x="556" y="1300"/>
                    </a:lnTo>
                    <a:lnTo>
                      <a:pt x="760" y="1300"/>
                    </a:lnTo>
                    <a:cubicBezTo>
                      <a:pt x="779" y="1300"/>
                      <a:pt x="793" y="1315"/>
                      <a:pt x="793" y="1334"/>
                    </a:cubicBezTo>
                    <a:cubicBezTo>
                      <a:pt x="793" y="1352"/>
                      <a:pt x="779" y="1367"/>
                      <a:pt x="760" y="1367"/>
                    </a:cubicBezTo>
                    <a:lnTo>
                      <a:pt x="558" y="1367"/>
                    </a:lnTo>
                    <a:cubicBezTo>
                      <a:pt x="555" y="1367"/>
                      <a:pt x="552" y="1367"/>
                      <a:pt x="549" y="1367"/>
                    </a:cubicBezTo>
                    <a:lnTo>
                      <a:pt x="118" y="1367"/>
                    </a:lnTo>
                    <a:cubicBezTo>
                      <a:pt x="53" y="1367"/>
                      <a:pt x="0" y="1314"/>
                      <a:pt x="0" y="1249"/>
                    </a:cubicBezTo>
                    <a:lnTo>
                      <a:pt x="0" y="291"/>
                    </a:lnTo>
                    <a:cubicBezTo>
                      <a:pt x="0" y="230"/>
                      <a:pt x="47" y="179"/>
                      <a:pt x="106" y="173"/>
                    </a:cubicBezTo>
                    <a:lnTo>
                      <a:pt x="106" y="118"/>
                    </a:lnTo>
                    <a:cubicBezTo>
                      <a:pt x="106" y="53"/>
                      <a:pt x="159" y="0"/>
                      <a:pt x="224" y="0"/>
                    </a:cubicBezTo>
                    <a:lnTo>
                      <a:pt x="443" y="0"/>
                    </a:lnTo>
                    <a:cubicBezTo>
                      <a:pt x="509" y="0"/>
                      <a:pt x="561" y="53"/>
                      <a:pt x="561" y="118"/>
                    </a:cubicBezTo>
                    <a:lnTo>
                      <a:pt x="561" y="173"/>
                    </a:lnTo>
                    <a:cubicBezTo>
                      <a:pt x="621" y="179"/>
                      <a:pt x="667" y="230"/>
                      <a:pt x="667" y="291"/>
                    </a:cubicBezTo>
                    <a:lnTo>
                      <a:pt x="667" y="1155"/>
                    </a:lnTo>
                    <a:lnTo>
                      <a:pt x="725" y="1155"/>
                    </a:lnTo>
                    <a:lnTo>
                      <a:pt x="725" y="601"/>
                    </a:lnTo>
                    <a:cubicBezTo>
                      <a:pt x="725" y="536"/>
                      <a:pt x="778" y="483"/>
                      <a:pt x="843" y="483"/>
                    </a:cubicBezTo>
                    <a:lnTo>
                      <a:pt x="1181" y="483"/>
                    </a:lnTo>
                    <a:cubicBezTo>
                      <a:pt x="1246" y="483"/>
                      <a:pt x="1299" y="536"/>
                      <a:pt x="1299" y="601"/>
                    </a:cubicBezTo>
                    <a:lnTo>
                      <a:pt x="1299" y="1249"/>
                    </a:lnTo>
                    <a:cubicBezTo>
                      <a:pt x="1299" y="1314"/>
                      <a:pt x="1246" y="1367"/>
                      <a:pt x="1181" y="13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193"/>
              <p:cNvSpPr>
                <a:spLocks/>
              </p:cNvSpPr>
              <p:nvPr/>
            </p:nvSpPr>
            <p:spPr bwMode="gray">
              <a:xfrm>
                <a:off x="4603750"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Freeform 194"/>
              <p:cNvSpPr>
                <a:spLocks/>
              </p:cNvSpPr>
              <p:nvPr/>
            </p:nvSpPr>
            <p:spPr bwMode="gray">
              <a:xfrm>
                <a:off x="4700588"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54" name="文本框 650"/>
          <p:cNvSpPr txBox="1"/>
          <p:nvPr/>
        </p:nvSpPr>
        <p:spPr bwMode="gray">
          <a:xfrm>
            <a:off x="8816925" y="4931103"/>
            <a:ext cx="896015" cy="195961"/>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Enterprise</a:t>
            </a:r>
          </a:p>
        </p:txBody>
      </p:sp>
      <p:sp>
        <p:nvSpPr>
          <p:cNvPr id="255" name="任意多边形 254"/>
          <p:cNvSpPr/>
          <p:nvPr/>
        </p:nvSpPr>
        <p:spPr bwMode="gray">
          <a:xfrm>
            <a:off x="7657653" y="4064225"/>
            <a:ext cx="2227388" cy="616215"/>
          </a:xfrm>
          <a:custGeom>
            <a:avLst/>
            <a:gdLst>
              <a:gd name="connsiteX0" fmla="*/ 0 w 1088136"/>
              <a:gd name="connsiteY0" fmla="*/ 1060704 h 1060704"/>
              <a:gd name="connsiteX1" fmla="*/ 1088136 w 1088136"/>
              <a:gd name="connsiteY1" fmla="*/ 0 h 1060704"/>
              <a:gd name="connsiteX0" fmla="*/ 0 w 694944"/>
              <a:gd name="connsiteY0" fmla="*/ 1444752 h 1444752"/>
              <a:gd name="connsiteX1" fmla="*/ 694944 w 694944"/>
              <a:gd name="connsiteY1" fmla="*/ 0 h 1444752"/>
              <a:gd name="connsiteX0" fmla="*/ 240432 w 935376"/>
              <a:gd name="connsiteY0" fmla="*/ 1444752 h 1444752"/>
              <a:gd name="connsiteX1" fmla="*/ 935376 w 935376"/>
              <a:gd name="connsiteY1" fmla="*/ 0 h 1444752"/>
              <a:gd name="connsiteX0" fmla="*/ 225349 w 1039165"/>
              <a:gd name="connsiteY0" fmla="*/ 1124712 h 1124712"/>
              <a:gd name="connsiteX1" fmla="*/ 1039165 w 1039165"/>
              <a:gd name="connsiteY1" fmla="*/ 0 h 1124712"/>
              <a:gd name="connsiteX0" fmla="*/ 279142 w 1092958"/>
              <a:gd name="connsiteY0" fmla="*/ 1149664 h 1149664"/>
              <a:gd name="connsiteX1" fmla="*/ 1092958 w 1092958"/>
              <a:gd name="connsiteY1" fmla="*/ 24952 h 1149664"/>
              <a:gd name="connsiteX0" fmla="*/ 145699 w 2376835"/>
              <a:gd name="connsiteY0" fmla="*/ 455800 h 455799"/>
              <a:gd name="connsiteX1" fmla="*/ 2376835 w 2376835"/>
              <a:gd name="connsiteY1" fmla="*/ 408324 h 455799"/>
              <a:gd name="connsiteX0" fmla="*/ 0 w 2231136"/>
              <a:gd name="connsiteY0" fmla="*/ 153421 h 153420"/>
              <a:gd name="connsiteX1" fmla="*/ 2231136 w 2231136"/>
              <a:gd name="connsiteY1" fmla="*/ 105945 h 153420"/>
              <a:gd name="connsiteX0" fmla="*/ 0 w 1828800"/>
              <a:gd name="connsiteY0" fmla="*/ 28813 h 1077143"/>
              <a:gd name="connsiteX1" fmla="*/ 1828800 w 1828800"/>
              <a:gd name="connsiteY1" fmla="*/ 1077143 h 1077143"/>
              <a:gd name="connsiteX0" fmla="*/ 0 w 1828800"/>
              <a:gd name="connsiteY0" fmla="*/ 35593 h 1083923"/>
              <a:gd name="connsiteX1" fmla="*/ 1828800 w 1828800"/>
              <a:gd name="connsiteY1" fmla="*/ 1083923 h 1083923"/>
              <a:gd name="connsiteX0" fmla="*/ 0 w 1527048"/>
              <a:gd name="connsiteY0" fmla="*/ 30791 h 1246278"/>
              <a:gd name="connsiteX1" fmla="*/ 1527048 w 1527048"/>
              <a:gd name="connsiteY1" fmla="*/ 1246278 h 1246278"/>
              <a:gd name="connsiteX0" fmla="*/ 0 w 1527048"/>
              <a:gd name="connsiteY0" fmla="*/ 32190 h 1247677"/>
              <a:gd name="connsiteX1" fmla="*/ 1527048 w 1527048"/>
              <a:gd name="connsiteY1" fmla="*/ 1247677 h 1247677"/>
              <a:gd name="connsiteX0" fmla="*/ 0 w 1527048"/>
              <a:gd name="connsiteY0" fmla="*/ 12784 h 1228271"/>
              <a:gd name="connsiteX1" fmla="*/ 1527048 w 1527048"/>
              <a:gd name="connsiteY1" fmla="*/ 1228271 h 1228271"/>
              <a:gd name="connsiteX0" fmla="*/ 0 w 1527048"/>
              <a:gd name="connsiteY0" fmla="*/ 272976 h 1488463"/>
              <a:gd name="connsiteX1" fmla="*/ 1527048 w 1527048"/>
              <a:gd name="connsiteY1" fmla="*/ 1488463 h 1488463"/>
              <a:gd name="connsiteX0" fmla="*/ 0 w 1527048"/>
              <a:gd name="connsiteY0" fmla="*/ 295544 h 1511031"/>
              <a:gd name="connsiteX1" fmla="*/ 1527048 w 1527048"/>
              <a:gd name="connsiteY1" fmla="*/ 1511031 h 1511031"/>
              <a:gd name="connsiteX0" fmla="*/ 0 w 1532989"/>
              <a:gd name="connsiteY0" fmla="*/ 294047 h 1521142"/>
              <a:gd name="connsiteX1" fmla="*/ 1532989 w 1532989"/>
              <a:gd name="connsiteY1" fmla="*/ 1521142 h 1521142"/>
              <a:gd name="connsiteX0" fmla="*/ 0 w 1540118"/>
              <a:gd name="connsiteY0" fmla="*/ 292073 h 1534645"/>
              <a:gd name="connsiteX1" fmla="*/ 1540118 w 1540118"/>
              <a:gd name="connsiteY1" fmla="*/ 1534645 h 1534645"/>
            </a:gdLst>
            <a:ahLst/>
            <a:cxnLst>
              <a:cxn ang="0">
                <a:pos x="connsiteX0" y="connsiteY0"/>
              </a:cxn>
              <a:cxn ang="0">
                <a:pos x="connsiteX1" y="connsiteY1"/>
              </a:cxn>
            </a:cxnLst>
            <a:rect l="l" t="t" r="r" b="b"/>
            <a:pathLst>
              <a:path w="1540118" h="1534645">
                <a:moveTo>
                  <a:pt x="0" y="292073"/>
                </a:moveTo>
                <a:cubicBezTo>
                  <a:pt x="956472" y="-637564"/>
                  <a:pt x="1390674" y="892682"/>
                  <a:pt x="1540118" y="1534645"/>
                </a:cubicBezTo>
              </a:path>
            </a:pathLst>
          </a:cu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6" name="组合 215"/>
          <p:cNvGrpSpPr>
            <a:grpSpLocks/>
          </p:cNvGrpSpPr>
          <p:nvPr/>
        </p:nvGrpSpPr>
        <p:grpSpPr bwMode="gray">
          <a:xfrm>
            <a:off x="9731203" y="4572950"/>
            <a:ext cx="649490" cy="587221"/>
            <a:chOff x="5181600" y="2019300"/>
            <a:chExt cx="1114425" cy="1116013"/>
          </a:xfrm>
        </p:grpSpPr>
        <p:sp>
          <p:nvSpPr>
            <p:cNvPr id="257" name="Freeform 134"/>
            <p:cNvSpPr>
              <a:spLocks/>
            </p:cNvSpPr>
            <p:nvPr/>
          </p:nvSpPr>
          <p:spPr bwMode="gray">
            <a:xfrm>
              <a:off x="5181600" y="2019300"/>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3" y="2658"/>
                    <a:pt x="1329" y="2658"/>
                  </a:cubicBezTo>
                  <a:cubicBezTo>
                    <a:pt x="595" y="2658"/>
                    <a:pt x="0" y="2063"/>
                    <a:pt x="0" y="1329"/>
                  </a:cubicBezTo>
                  <a:cubicBezTo>
                    <a:pt x="0" y="595"/>
                    <a:pt x="595" y="0"/>
                    <a:pt x="1329" y="0"/>
                  </a:cubicBezTo>
                  <a:cubicBezTo>
                    <a:pt x="2063"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8" name="组合 193"/>
            <p:cNvGrpSpPr>
              <a:grpSpLocks/>
            </p:cNvGrpSpPr>
            <p:nvPr/>
          </p:nvGrpSpPr>
          <p:grpSpPr bwMode="gray">
            <a:xfrm>
              <a:off x="5422900" y="2230438"/>
              <a:ext cx="631825" cy="693738"/>
              <a:chOff x="5422900" y="2230438"/>
              <a:chExt cx="631825" cy="693738"/>
            </a:xfrm>
          </p:grpSpPr>
          <p:sp>
            <p:nvSpPr>
              <p:cNvPr id="259" name="Freeform 135"/>
              <p:cNvSpPr>
                <a:spLocks/>
              </p:cNvSpPr>
              <p:nvPr/>
            </p:nvSpPr>
            <p:spPr bwMode="gray">
              <a:xfrm>
                <a:off x="5422900" y="2230438"/>
                <a:ext cx="631825" cy="693738"/>
              </a:xfrm>
              <a:custGeom>
                <a:avLst/>
                <a:gdLst>
                  <a:gd name="T0" fmla="*/ 2147483647 w 1508"/>
                  <a:gd name="T1" fmla="*/ 2147483647 h 1652"/>
                  <a:gd name="T2" fmla="*/ 2147483647 w 1508"/>
                  <a:gd name="T3" fmla="*/ 2147483647 h 1652"/>
                  <a:gd name="T4" fmla="*/ 2147483647 w 1508"/>
                  <a:gd name="T5" fmla="*/ 2147483647 h 1652"/>
                  <a:gd name="T6" fmla="*/ 2147483647 w 1508"/>
                  <a:gd name="T7" fmla="*/ 2147483647 h 1652"/>
                  <a:gd name="T8" fmla="*/ 2147483647 w 1508"/>
                  <a:gd name="T9" fmla="*/ 2147483647 h 1652"/>
                  <a:gd name="T10" fmla="*/ 2147483647 w 1508"/>
                  <a:gd name="T11" fmla="*/ 2147483647 h 1652"/>
                  <a:gd name="T12" fmla="*/ 2147483647 w 1508"/>
                  <a:gd name="T13" fmla="*/ 2147483647 h 1652"/>
                  <a:gd name="T14" fmla="*/ 2147483647 w 1508"/>
                  <a:gd name="T15" fmla="*/ 2147483647 h 1652"/>
                  <a:gd name="T16" fmla="*/ 2147483647 w 1508"/>
                  <a:gd name="T17" fmla="*/ 0 h 1652"/>
                  <a:gd name="T18" fmla="*/ 2147483647 w 1508"/>
                  <a:gd name="T19" fmla="*/ 2147483647 h 1652"/>
                  <a:gd name="T20" fmla="*/ 2147483647 w 1508"/>
                  <a:gd name="T21" fmla="*/ 2147483647 h 1652"/>
                  <a:gd name="T22" fmla="*/ 2147483647 w 1508"/>
                  <a:gd name="T23" fmla="*/ 2147483647 h 1652"/>
                  <a:gd name="T24" fmla="*/ 2147483647 w 1508"/>
                  <a:gd name="T25" fmla="*/ 2147483647 h 1652"/>
                  <a:gd name="T26" fmla="*/ 2147483647 w 1508"/>
                  <a:gd name="T27" fmla="*/ 2147483647 h 1652"/>
                  <a:gd name="T28" fmla="*/ 2147483647 w 1508"/>
                  <a:gd name="T29" fmla="*/ 2147483647 h 1652"/>
                  <a:gd name="T30" fmla="*/ 0 w 1508"/>
                  <a:gd name="T31" fmla="*/ 2147483647 h 1652"/>
                  <a:gd name="T32" fmla="*/ 2147483647 w 1508"/>
                  <a:gd name="T33" fmla="*/ 2147483647 h 1652"/>
                  <a:gd name="T34" fmla="*/ 2147483647 w 1508"/>
                  <a:gd name="T35" fmla="*/ 2147483647 h 1652"/>
                  <a:gd name="T36" fmla="*/ 0 w 1508"/>
                  <a:gd name="T37" fmla="*/ 2147483647 h 1652"/>
                  <a:gd name="T38" fmla="*/ 2147483647 w 1508"/>
                  <a:gd name="T39" fmla="*/ 2147483647 h 1652"/>
                  <a:gd name="T40" fmla="*/ 2147483647 w 1508"/>
                  <a:gd name="T41" fmla="*/ 2147483647 h 1652"/>
                  <a:gd name="T42" fmla="*/ 2147483647 w 1508"/>
                  <a:gd name="T43" fmla="*/ 2147483647 h 1652"/>
                  <a:gd name="T44" fmla="*/ 2147483647 w 1508"/>
                  <a:gd name="T45" fmla="*/ 2147483647 h 1652"/>
                  <a:gd name="T46" fmla="*/ 2147483647 w 1508"/>
                  <a:gd name="T47" fmla="*/ 2147483647 h 1652"/>
                  <a:gd name="T48" fmla="*/ 2147483647 w 1508"/>
                  <a:gd name="T49" fmla="*/ 2147483647 h 1652"/>
                  <a:gd name="T50" fmla="*/ 2147483647 w 1508"/>
                  <a:gd name="T51" fmla="*/ 2147483647 h 1652"/>
                  <a:gd name="T52" fmla="*/ 2147483647 w 1508"/>
                  <a:gd name="T53" fmla="*/ 2147483647 h 1652"/>
                  <a:gd name="T54" fmla="*/ 2147483647 w 1508"/>
                  <a:gd name="T55" fmla="*/ 2147483647 h 1652"/>
                  <a:gd name="T56" fmla="*/ 2147483647 w 1508"/>
                  <a:gd name="T57" fmla="*/ 2147483647 h 1652"/>
                  <a:gd name="T58" fmla="*/ 2147483647 w 1508"/>
                  <a:gd name="T59" fmla="*/ 2147483647 h 1652"/>
                  <a:gd name="T60" fmla="*/ 2147483647 w 1508"/>
                  <a:gd name="T61" fmla="*/ 2147483647 h 1652"/>
                  <a:gd name="T62" fmla="*/ 2147483647 w 1508"/>
                  <a:gd name="T63" fmla="*/ 2147483647 h 1652"/>
                  <a:gd name="T64" fmla="*/ 2147483647 w 1508"/>
                  <a:gd name="T65" fmla="*/ 2147483647 h 1652"/>
                  <a:gd name="T66" fmla="*/ 2147483647 w 1508"/>
                  <a:gd name="T67" fmla="*/ 2147483647 h 1652"/>
                  <a:gd name="T68" fmla="*/ 2147483647 w 1508"/>
                  <a:gd name="T69" fmla="*/ 2147483647 h 1652"/>
                  <a:gd name="T70" fmla="*/ 2147483647 w 1508"/>
                  <a:gd name="T71" fmla="*/ 2147483647 h 1652"/>
                  <a:gd name="T72" fmla="*/ 2147483647 w 1508"/>
                  <a:gd name="T73" fmla="*/ 2147483647 h 1652"/>
                  <a:gd name="T74" fmla="*/ 2147483647 w 1508"/>
                  <a:gd name="T75" fmla="*/ 2147483647 h 1652"/>
                  <a:gd name="T76" fmla="*/ 2147483647 w 1508"/>
                  <a:gd name="T77" fmla="*/ 2147483647 h 1652"/>
                  <a:gd name="T78" fmla="*/ 2147483647 w 1508"/>
                  <a:gd name="T79" fmla="*/ 2147483647 h 1652"/>
                  <a:gd name="T80" fmla="*/ 2147483647 w 1508"/>
                  <a:gd name="T81" fmla="*/ 2147483647 h 1652"/>
                  <a:gd name="T82" fmla="*/ 2147483647 w 1508"/>
                  <a:gd name="T83" fmla="*/ 2147483647 h 1652"/>
                  <a:gd name="T84" fmla="*/ 2147483647 w 1508"/>
                  <a:gd name="T85" fmla="*/ 2147483647 h 1652"/>
                  <a:gd name="T86" fmla="*/ 2147483647 w 1508"/>
                  <a:gd name="T87" fmla="*/ 2147483647 h 1652"/>
                  <a:gd name="T88" fmla="*/ 2147483647 w 1508"/>
                  <a:gd name="T89" fmla="*/ 2147483647 h 1652"/>
                  <a:gd name="T90" fmla="*/ 2147483647 w 1508"/>
                  <a:gd name="T91" fmla="*/ 2147483647 h 1652"/>
                  <a:gd name="T92" fmla="*/ 2147483647 w 1508"/>
                  <a:gd name="T93" fmla="*/ 2147483647 h 1652"/>
                  <a:gd name="T94" fmla="*/ 2147483647 w 1508"/>
                  <a:gd name="T95" fmla="*/ 2147483647 h 1652"/>
                  <a:gd name="T96" fmla="*/ 2147483647 w 1508"/>
                  <a:gd name="T97" fmla="*/ 2147483647 h 1652"/>
                  <a:gd name="T98" fmla="*/ 2147483647 w 1508"/>
                  <a:gd name="T99" fmla="*/ 2147483647 h 16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8"/>
                  <a:gd name="T151" fmla="*/ 0 h 1652"/>
                  <a:gd name="T152" fmla="*/ 1508 w 1508"/>
                  <a:gd name="T153" fmla="*/ 1652 h 165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8" h="1652">
                    <a:moveTo>
                      <a:pt x="1475" y="987"/>
                    </a:moveTo>
                    <a:lnTo>
                      <a:pt x="1475" y="987"/>
                    </a:lnTo>
                    <a:cubicBezTo>
                      <a:pt x="1493" y="987"/>
                      <a:pt x="1508" y="972"/>
                      <a:pt x="1508" y="954"/>
                    </a:cubicBezTo>
                    <a:lnTo>
                      <a:pt x="1508" y="847"/>
                    </a:lnTo>
                    <a:cubicBezTo>
                      <a:pt x="1508" y="831"/>
                      <a:pt x="1497" y="817"/>
                      <a:pt x="1481" y="814"/>
                    </a:cubicBezTo>
                    <a:lnTo>
                      <a:pt x="1160" y="756"/>
                    </a:lnTo>
                    <a:lnTo>
                      <a:pt x="1160" y="661"/>
                    </a:lnTo>
                    <a:lnTo>
                      <a:pt x="1176" y="661"/>
                    </a:lnTo>
                    <a:cubicBezTo>
                      <a:pt x="1195" y="661"/>
                      <a:pt x="1210" y="646"/>
                      <a:pt x="1210" y="628"/>
                    </a:cubicBezTo>
                    <a:lnTo>
                      <a:pt x="1210" y="520"/>
                    </a:lnTo>
                    <a:cubicBezTo>
                      <a:pt x="1210" y="501"/>
                      <a:pt x="1195" y="486"/>
                      <a:pt x="1176" y="486"/>
                    </a:cubicBezTo>
                    <a:lnTo>
                      <a:pt x="1153" y="486"/>
                    </a:lnTo>
                    <a:cubicBezTo>
                      <a:pt x="1103" y="295"/>
                      <a:pt x="956" y="219"/>
                      <a:pt x="897" y="195"/>
                    </a:cubicBezTo>
                    <a:lnTo>
                      <a:pt x="897" y="173"/>
                    </a:lnTo>
                    <a:cubicBezTo>
                      <a:pt x="897" y="154"/>
                      <a:pt x="882" y="140"/>
                      <a:pt x="863" y="140"/>
                    </a:cubicBezTo>
                    <a:lnTo>
                      <a:pt x="827" y="140"/>
                    </a:lnTo>
                    <a:lnTo>
                      <a:pt x="786" y="23"/>
                    </a:lnTo>
                    <a:cubicBezTo>
                      <a:pt x="781" y="9"/>
                      <a:pt x="768" y="0"/>
                      <a:pt x="754" y="0"/>
                    </a:cubicBezTo>
                    <a:cubicBezTo>
                      <a:pt x="740" y="0"/>
                      <a:pt x="727" y="9"/>
                      <a:pt x="723" y="23"/>
                    </a:cubicBezTo>
                    <a:lnTo>
                      <a:pt x="682" y="140"/>
                    </a:lnTo>
                    <a:lnTo>
                      <a:pt x="645" y="140"/>
                    </a:lnTo>
                    <a:cubicBezTo>
                      <a:pt x="627" y="140"/>
                      <a:pt x="612" y="154"/>
                      <a:pt x="612" y="173"/>
                    </a:cubicBezTo>
                    <a:lnTo>
                      <a:pt x="612" y="195"/>
                    </a:lnTo>
                    <a:cubicBezTo>
                      <a:pt x="553" y="219"/>
                      <a:pt x="406" y="295"/>
                      <a:pt x="356" y="486"/>
                    </a:cubicBezTo>
                    <a:lnTo>
                      <a:pt x="332" y="486"/>
                    </a:lnTo>
                    <a:cubicBezTo>
                      <a:pt x="314" y="486"/>
                      <a:pt x="299" y="501"/>
                      <a:pt x="299" y="520"/>
                    </a:cubicBezTo>
                    <a:lnTo>
                      <a:pt x="299" y="628"/>
                    </a:lnTo>
                    <a:cubicBezTo>
                      <a:pt x="299" y="646"/>
                      <a:pt x="314" y="661"/>
                      <a:pt x="332" y="661"/>
                    </a:cubicBezTo>
                    <a:lnTo>
                      <a:pt x="349" y="661"/>
                    </a:lnTo>
                    <a:lnTo>
                      <a:pt x="349" y="756"/>
                    </a:lnTo>
                    <a:lnTo>
                      <a:pt x="28" y="814"/>
                    </a:lnTo>
                    <a:cubicBezTo>
                      <a:pt x="12" y="817"/>
                      <a:pt x="0" y="831"/>
                      <a:pt x="0" y="847"/>
                    </a:cubicBezTo>
                    <a:lnTo>
                      <a:pt x="0" y="954"/>
                    </a:lnTo>
                    <a:cubicBezTo>
                      <a:pt x="0" y="972"/>
                      <a:pt x="15" y="987"/>
                      <a:pt x="33" y="987"/>
                    </a:cubicBezTo>
                    <a:lnTo>
                      <a:pt x="84" y="987"/>
                    </a:lnTo>
                    <a:lnTo>
                      <a:pt x="84" y="1438"/>
                    </a:lnTo>
                    <a:lnTo>
                      <a:pt x="33" y="1438"/>
                    </a:lnTo>
                    <a:cubicBezTo>
                      <a:pt x="15" y="1438"/>
                      <a:pt x="0" y="1453"/>
                      <a:pt x="0" y="1471"/>
                    </a:cubicBezTo>
                    <a:lnTo>
                      <a:pt x="0" y="1582"/>
                    </a:lnTo>
                    <a:cubicBezTo>
                      <a:pt x="0" y="1601"/>
                      <a:pt x="15" y="1616"/>
                      <a:pt x="33" y="1616"/>
                    </a:cubicBezTo>
                    <a:lnTo>
                      <a:pt x="965" y="1616"/>
                    </a:lnTo>
                    <a:cubicBezTo>
                      <a:pt x="977" y="1637"/>
                      <a:pt x="999" y="1652"/>
                      <a:pt x="1025" y="1652"/>
                    </a:cubicBezTo>
                    <a:cubicBezTo>
                      <a:pt x="1064" y="1652"/>
                      <a:pt x="1095" y="1620"/>
                      <a:pt x="1095" y="1582"/>
                    </a:cubicBezTo>
                    <a:cubicBezTo>
                      <a:pt x="1095" y="1544"/>
                      <a:pt x="1064" y="1513"/>
                      <a:pt x="1025" y="1513"/>
                    </a:cubicBezTo>
                    <a:cubicBezTo>
                      <a:pt x="999" y="1513"/>
                      <a:pt x="977" y="1527"/>
                      <a:pt x="965" y="1549"/>
                    </a:cubicBezTo>
                    <a:lnTo>
                      <a:pt x="67" y="1549"/>
                    </a:lnTo>
                    <a:lnTo>
                      <a:pt x="67" y="1504"/>
                    </a:lnTo>
                    <a:lnTo>
                      <a:pt x="117" y="1504"/>
                    </a:lnTo>
                    <a:cubicBezTo>
                      <a:pt x="136" y="1504"/>
                      <a:pt x="151" y="1489"/>
                      <a:pt x="151" y="1471"/>
                    </a:cubicBezTo>
                    <a:lnTo>
                      <a:pt x="151" y="954"/>
                    </a:lnTo>
                    <a:cubicBezTo>
                      <a:pt x="151" y="936"/>
                      <a:pt x="136" y="921"/>
                      <a:pt x="117" y="921"/>
                    </a:cubicBezTo>
                    <a:lnTo>
                      <a:pt x="67" y="921"/>
                    </a:lnTo>
                    <a:lnTo>
                      <a:pt x="67" y="875"/>
                    </a:lnTo>
                    <a:lnTo>
                      <a:pt x="388" y="816"/>
                    </a:lnTo>
                    <a:cubicBezTo>
                      <a:pt x="404" y="813"/>
                      <a:pt x="415" y="800"/>
                      <a:pt x="415" y="784"/>
                    </a:cubicBezTo>
                    <a:lnTo>
                      <a:pt x="415" y="628"/>
                    </a:lnTo>
                    <a:cubicBezTo>
                      <a:pt x="415" y="609"/>
                      <a:pt x="400" y="594"/>
                      <a:pt x="382" y="594"/>
                    </a:cubicBezTo>
                    <a:lnTo>
                      <a:pt x="366" y="594"/>
                    </a:lnTo>
                    <a:lnTo>
                      <a:pt x="366" y="553"/>
                    </a:lnTo>
                    <a:lnTo>
                      <a:pt x="382" y="553"/>
                    </a:lnTo>
                    <a:cubicBezTo>
                      <a:pt x="398" y="553"/>
                      <a:pt x="412" y="542"/>
                      <a:pt x="415" y="526"/>
                    </a:cubicBezTo>
                    <a:cubicBezTo>
                      <a:pt x="459" y="309"/>
                      <a:pt x="646" y="253"/>
                      <a:pt x="654" y="251"/>
                    </a:cubicBezTo>
                    <a:cubicBezTo>
                      <a:pt x="669" y="247"/>
                      <a:pt x="679" y="234"/>
                      <a:pt x="679" y="219"/>
                    </a:cubicBezTo>
                    <a:lnTo>
                      <a:pt x="679" y="206"/>
                    </a:lnTo>
                    <a:lnTo>
                      <a:pt x="706" y="206"/>
                    </a:lnTo>
                    <a:cubicBezTo>
                      <a:pt x="720" y="206"/>
                      <a:pt x="732" y="197"/>
                      <a:pt x="737" y="184"/>
                    </a:cubicBezTo>
                    <a:lnTo>
                      <a:pt x="754" y="135"/>
                    </a:lnTo>
                    <a:lnTo>
                      <a:pt x="771" y="184"/>
                    </a:lnTo>
                    <a:cubicBezTo>
                      <a:pt x="776" y="197"/>
                      <a:pt x="789" y="206"/>
                      <a:pt x="803" y="206"/>
                    </a:cubicBezTo>
                    <a:lnTo>
                      <a:pt x="830" y="206"/>
                    </a:lnTo>
                    <a:lnTo>
                      <a:pt x="830" y="219"/>
                    </a:lnTo>
                    <a:cubicBezTo>
                      <a:pt x="830" y="234"/>
                      <a:pt x="840" y="247"/>
                      <a:pt x="854" y="251"/>
                    </a:cubicBezTo>
                    <a:cubicBezTo>
                      <a:pt x="856" y="252"/>
                      <a:pt x="1050" y="307"/>
                      <a:pt x="1094" y="526"/>
                    </a:cubicBezTo>
                    <a:cubicBezTo>
                      <a:pt x="1097" y="542"/>
                      <a:pt x="1111" y="553"/>
                      <a:pt x="1127" y="553"/>
                    </a:cubicBezTo>
                    <a:lnTo>
                      <a:pt x="1143" y="553"/>
                    </a:lnTo>
                    <a:lnTo>
                      <a:pt x="1143" y="594"/>
                    </a:lnTo>
                    <a:lnTo>
                      <a:pt x="1127" y="594"/>
                    </a:lnTo>
                    <a:cubicBezTo>
                      <a:pt x="1108" y="594"/>
                      <a:pt x="1093" y="609"/>
                      <a:pt x="1093" y="628"/>
                    </a:cubicBezTo>
                    <a:lnTo>
                      <a:pt x="1093" y="784"/>
                    </a:lnTo>
                    <a:cubicBezTo>
                      <a:pt x="1093" y="800"/>
                      <a:pt x="1105" y="813"/>
                      <a:pt x="1121" y="816"/>
                    </a:cubicBezTo>
                    <a:lnTo>
                      <a:pt x="1442" y="875"/>
                    </a:lnTo>
                    <a:lnTo>
                      <a:pt x="1442" y="921"/>
                    </a:lnTo>
                    <a:lnTo>
                      <a:pt x="1391" y="921"/>
                    </a:lnTo>
                    <a:cubicBezTo>
                      <a:pt x="1373" y="921"/>
                      <a:pt x="1358" y="936"/>
                      <a:pt x="1358" y="954"/>
                    </a:cubicBezTo>
                    <a:lnTo>
                      <a:pt x="1358" y="1471"/>
                    </a:lnTo>
                    <a:cubicBezTo>
                      <a:pt x="1358" y="1489"/>
                      <a:pt x="1373" y="1504"/>
                      <a:pt x="1391" y="1504"/>
                    </a:cubicBezTo>
                    <a:lnTo>
                      <a:pt x="1442" y="1504"/>
                    </a:lnTo>
                    <a:lnTo>
                      <a:pt x="1442" y="1549"/>
                    </a:lnTo>
                    <a:lnTo>
                      <a:pt x="1299" y="1549"/>
                    </a:lnTo>
                    <a:cubicBezTo>
                      <a:pt x="1287" y="1527"/>
                      <a:pt x="1265" y="1513"/>
                      <a:pt x="1238" y="1513"/>
                    </a:cubicBezTo>
                    <a:cubicBezTo>
                      <a:pt x="1200" y="1513"/>
                      <a:pt x="1169" y="1544"/>
                      <a:pt x="1169" y="1582"/>
                    </a:cubicBezTo>
                    <a:cubicBezTo>
                      <a:pt x="1169" y="1620"/>
                      <a:pt x="1200" y="1652"/>
                      <a:pt x="1238" y="1652"/>
                    </a:cubicBezTo>
                    <a:cubicBezTo>
                      <a:pt x="1265" y="1652"/>
                      <a:pt x="1287" y="1637"/>
                      <a:pt x="1299" y="1616"/>
                    </a:cubicBezTo>
                    <a:lnTo>
                      <a:pt x="1475" y="1616"/>
                    </a:lnTo>
                    <a:cubicBezTo>
                      <a:pt x="1493" y="1616"/>
                      <a:pt x="1508" y="1601"/>
                      <a:pt x="1508" y="1582"/>
                    </a:cubicBezTo>
                    <a:lnTo>
                      <a:pt x="1508" y="1471"/>
                    </a:lnTo>
                    <a:cubicBezTo>
                      <a:pt x="1508" y="1453"/>
                      <a:pt x="1493" y="1438"/>
                      <a:pt x="1475" y="1438"/>
                    </a:cubicBezTo>
                    <a:lnTo>
                      <a:pt x="1425" y="1438"/>
                    </a:lnTo>
                    <a:lnTo>
                      <a:pt x="1425" y="987"/>
                    </a:lnTo>
                    <a:lnTo>
                      <a:pt x="1475" y="98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136"/>
              <p:cNvSpPr>
                <a:spLocks noEditPoints="1"/>
              </p:cNvSpPr>
              <p:nvPr/>
            </p:nvSpPr>
            <p:spPr bwMode="gray">
              <a:xfrm>
                <a:off x="5618163"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4" y="177"/>
                    </a:moveTo>
                    <a:lnTo>
                      <a:pt x="144" y="177"/>
                    </a:lnTo>
                    <a:cubicBezTo>
                      <a:pt x="162" y="177"/>
                      <a:pt x="177" y="162"/>
                      <a:pt x="177" y="144"/>
                    </a:cubicBezTo>
                    <a:lnTo>
                      <a:pt x="177" y="34"/>
                    </a:lnTo>
                    <a:cubicBezTo>
                      <a:pt x="177" y="15"/>
                      <a:pt x="162" y="0"/>
                      <a:pt x="144" y="0"/>
                    </a:cubicBezTo>
                    <a:lnTo>
                      <a:pt x="34" y="0"/>
                    </a:lnTo>
                    <a:cubicBezTo>
                      <a:pt x="15" y="0"/>
                      <a:pt x="0" y="15"/>
                      <a:pt x="0" y="34"/>
                    </a:cubicBezTo>
                    <a:lnTo>
                      <a:pt x="0" y="144"/>
                    </a:lnTo>
                    <a:cubicBezTo>
                      <a:pt x="0" y="162"/>
                      <a:pt x="15" y="177"/>
                      <a:pt x="34" y="177"/>
                    </a:cubicBezTo>
                    <a:lnTo>
                      <a:pt x="144"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137"/>
              <p:cNvSpPr>
                <a:spLocks noEditPoints="1"/>
              </p:cNvSpPr>
              <p:nvPr/>
            </p:nvSpPr>
            <p:spPr bwMode="gray">
              <a:xfrm>
                <a:off x="5702300"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3" y="177"/>
                    </a:moveTo>
                    <a:lnTo>
                      <a:pt x="143" y="177"/>
                    </a:lnTo>
                    <a:cubicBezTo>
                      <a:pt x="162" y="177"/>
                      <a:pt x="177" y="162"/>
                      <a:pt x="177" y="144"/>
                    </a:cubicBezTo>
                    <a:lnTo>
                      <a:pt x="177" y="34"/>
                    </a:lnTo>
                    <a:cubicBezTo>
                      <a:pt x="177" y="15"/>
                      <a:pt x="162" y="0"/>
                      <a:pt x="143" y="0"/>
                    </a:cubicBezTo>
                    <a:lnTo>
                      <a:pt x="33" y="0"/>
                    </a:lnTo>
                    <a:cubicBezTo>
                      <a:pt x="15" y="0"/>
                      <a:pt x="0" y="15"/>
                      <a:pt x="0" y="34"/>
                    </a:cubicBezTo>
                    <a:lnTo>
                      <a:pt x="0" y="144"/>
                    </a:lnTo>
                    <a:cubicBezTo>
                      <a:pt x="0" y="162"/>
                      <a:pt x="15"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138"/>
              <p:cNvSpPr>
                <a:spLocks noEditPoints="1"/>
              </p:cNvSpPr>
              <p:nvPr/>
            </p:nvSpPr>
            <p:spPr bwMode="gray">
              <a:xfrm>
                <a:off x="5786438" y="2487613"/>
                <a:ext cx="73025" cy="74613"/>
              </a:xfrm>
              <a:custGeom>
                <a:avLst/>
                <a:gdLst>
                  <a:gd name="T0" fmla="*/ 2147483647 w 176"/>
                  <a:gd name="T1" fmla="*/ 2147483647 h 177"/>
                  <a:gd name="T2" fmla="*/ 2147483647 w 176"/>
                  <a:gd name="T3" fmla="*/ 2147483647 h 177"/>
                  <a:gd name="T4" fmla="*/ 2147483647 w 176"/>
                  <a:gd name="T5" fmla="*/ 2147483647 h 177"/>
                  <a:gd name="T6" fmla="*/ 2147483647 w 176"/>
                  <a:gd name="T7" fmla="*/ 2147483647 h 177"/>
                  <a:gd name="T8" fmla="*/ 2147483647 w 176"/>
                  <a:gd name="T9" fmla="*/ 2147483647 h 177"/>
                  <a:gd name="T10" fmla="*/ 2147483647 w 176"/>
                  <a:gd name="T11" fmla="*/ 2147483647 h 177"/>
                  <a:gd name="T12" fmla="*/ 2147483647 w 176"/>
                  <a:gd name="T13" fmla="*/ 2147483647 h 177"/>
                  <a:gd name="T14" fmla="*/ 2147483647 w 176"/>
                  <a:gd name="T15" fmla="*/ 2147483647 h 177"/>
                  <a:gd name="T16" fmla="*/ 2147483647 w 176"/>
                  <a:gd name="T17" fmla="*/ 2147483647 h 177"/>
                  <a:gd name="T18" fmla="*/ 2147483647 w 176"/>
                  <a:gd name="T19" fmla="*/ 2147483647 h 177"/>
                  <a:gd name="T20" fmla="*/ 2147483647 w 176"/>
                  <a:gd name="T21" fmla="*/ 0 h 177"/>
                  <a:gd name="T22" fmla="*/ 2147483647 w 176"/>
                  <a:gd name="T23" fmla="*/ 0 h 177"/>
                  <a:gd name="T24" fmla="*/ 0 w 176"/>
                  <a:gd name="T25" fmla="*/ 2147483647 h 177"/>
                  <a:gd name="T26" fmla="*/ 0 w 176"/>
                  <a:gd name="T27" fmla="*/ 2147483647 h 177"/>
                  <a:gd name="T28" fmla="*/ 2147483647 w 176"/>
                  <a:gd name="T29" fmla="*/ 2147483647 h 177"/>
                  <a:gd name="T30" fmla="*/ 2147483647 w 176"/>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7"/>
                  <a:gd name="T50" fmla="*/ 176 w 176"/>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7">
                    <a:moveTo>
                      <a:pt x="66" y="67"/>
                    </a:moveTo>
                    <a:lnTo>
                      <a:pt x="66" y="67"/>
                    </a:lnTo>
                    <a:lnTo>
                      <a:pt x="110" y="67"/>
                    </a:lnTo>
                    <a:lnTo>
                      <a:pt x="110" y="111"/>
                    </a:lnTo>
                    <a:lnTo>
                      <a:pt x="66" y="111"/>
                    </a:lnTo>
                    <a:lnTo>
                      <a:pt x="66" y="67"/>
                    </a:lnTo>
                    <a:close/>
                    <a:moveTo>
                      <a:pt x="143" y="177"/>
                    </a:moveTo>
                    <a:lnTo>
                      <a:pt x="143" y="177"/>
                    </a:lnTo>
                    <a:cubicBezTo>
                      <a:pt x="161" y="177"/>
                      <a:pt x="176" y="162"/>
                      <a:pt x="176" y="144"/>
                    </a:cubicBezTo>
                    <a:lnTo>
                      <a:pt x="176" y="34"/>
                    </a:lnTo>
                    <a:cubicBezTo>
                      <a:pt x="176" y="15"/>
                      <a:pt x="161" y="0"/>
                      <a:pt x="143" y="0"/>
                    </a:cubicBezTo>
                    <a:lnTo>
                      <a:pt x="33" y="0"/>
                    </a:lnTo>
                    <a:cubicBezTo>
                      <a:pt x="14" y="0"/>
                      <a:pt x="0" y="15"/>
                      <a:pt x="0" y="34"/>
                    </a:cubicBezTo>
                    <a:lnTo>
                      <a:pt x="0" y="144"/>
                    </a:lnTo>
                    <a:cubicBezTo>
                      <a:pt x="0" y="162"/>
                      <a:pt x="14"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139"/>
              <p:cNvSpPr>
                <a:spLocks noEditPoints="1"/>
              </p:cNvSpPr>
              <p:nvPr/>
            </p:nvSpPr>
            <p:spPr bwMode="gray">
              <a:xfrm>
                <a:off x="5548313" y="2589213"/>
                <a:ext cx="381000" cy="250825"/>
              </a:xfrm>
              <a:custGeom>
                <a:avLst/>
                <a:gdLst>
                  <a:gd name="T0" fmla="*/ 2147483647 w 908"/>
                  <a:gd name="T1" fmla="*/ 2147483647 h 598"/>
                  <a:gd name="T2" fmla="*/ 2147483647 w 908"/>
                  <a:gd name="T3" fmla="*/ 2147483647 h 598"/>
                  <a:gd name="T4" fmla="*/ 2147483647 w 908"/>
                  <a:gd name="T5" fmla="*/ 2147483647 h 598"/>
                  <a:gd name="T6" fmla="*/ 2147483647 w 908"/>
                  <a:gd name="T7" fmla="*/ 2147483647 h 598"/>
                  <a:gd name="T8" fmla="*/ 2147483647 w 908"/>
                  <a:gd name="T9" fmla="*/ 2147483647 h 598"/>
                  <a:gd name="T10" fmla="*/ 2147483647 w 908"/>
                  <a:gd name="T11" fmla="*/ 2147483647 h 598"/>
                  <a:gd name="T12" fmla="*/ 2147483647 w 908"/>
                  <a:gd name="T13" fmla="*/ 2147483647 h 598"/>
                  <a:gd name="T14" fmla="*/ 2147483647 w 908"/>
                  <a:gd name="T15" fmla="*/ 2147483647 h 598"/>
                  <a:gd name="T16" fmla="*/ 2147483647 w 908"/>
                  <a:gd name="T17" fmla="*/ 2147483647 h 598"/>
                  <a:gd name="T18" fmla="*/ 2147483647 w 908"/>
                  <a:gd name="T19" fmla="*/ 2147483647 h 598"/>
                  <a:gd name="T20" fmla="*/ 2147483647 w 908"/>
                  <a:gd name="T21" fmla="*/ 2147483647 h 598"/>
                  <a:gd name="T22" fmla="*/ 2147483647 w 908"/>
                  <a:gd name="T23" fmla="*/ 2147483647 h 598"/>
                  <a:gd name="T24" fmla="*/ 2147483647 w 908"/>
                  <a:gd name="T25" fmla="*/ 2147483647 h 598"/>
                  <a:gd name="T26" fmla="*/ 2147483647 w 908"/>
                  <a:gd name="T27" fmla="*/ 2147483647 h 598"/>
                  <a:gd name="T28" fmla="*/ 2147483647 w 908"/>
                  <a:gd name="T29" fmla="*/ 2147483647 h 598"/>
                  <a:gd name="T30" fmla="*/ 2147483647 w 908"/>
                  <a:gd name="T31" fmla="*/ 2147483647 h 598"/>
                  <a:gd name="T32" fmla="*/ 2147483647 w 908"/>
                  <a:gd name="T33" fmla="*/ 2147483647 h 598"/>
                  <a:gd name="T34" fmla="*/ 2147483647 w 908"/>
                  <a:gd name="T35" fmla="*/ 2147483647 h 598"/>
                  <a:gd name="T36" fmla="*/ 2147483647 w 908"/>
                  <a:gd name="T37" fmla="*/ 2147483647 h 598"/>
                  <a:gd name="T38" fmla="*/ 2147483647 w 908"/>
                  <a:gd name="T39" fmla="*/ 2147483647 h 598"/>
                  <a:gd name="T40" fmla="*/ 2147483647 w 908"/>
                  <a:gd name="T41" fmla="*/ 2147483647 h 598"/>
                  <a:gd name="T42" fmla="*/ 2147483647 w 908"/>
                  <a:gd name="T43" fmla="*/ 2147483647 h 598"/>
                  <a:gd name="T44" fmla="*/ 2147483647 w 908"/>
                  <a:gd name="T45" fmla="*/ 2147483647 h 598"/>
                  <a:gd name="T46" fmla="*/ 2147483647 w 908"/>
                  <a:gd name="T47" fmla="*/ 2147483647 h 598"/>
                  <a:gd name="T48" fmla="*/ 2147483647 w 908"/>
                  <a:gd name="T49" fmla="*/ 2147483647 h 598"/>
                  <a:gd name="T50" fmla="*/ 2147483647 w 908"/>
                  <a:gd name="T51" fmla="*/ 2147483647 h 598"/>
                  <a:gd name="T52" fmla="*/ 2147483647 w 908"/>
                  <a:gd name="T53" fmla="*/ 2147483647 h 598"/>
                  <a:gd name="T54" fmla="*/ 2147483647 w 908"/>
                  <a:gd name="T55" fmla="*/ 2147483647 h 598"/>
                  <a:gd name="T56" fmla="*/ 2147483647 w 908"/>
                  <a:gd name="T57" fmla="*/ 2147483647 h 598"/>
                  <a:gd name="T58" fmla="*/ 2147483647 w 908"/>
                  <a:gd name="T59" fmla="*/ 2147483647 h 598"/>
                  <a:gd name="T60" fmla="*/ 2147483647 w 908"/>
                  <a:gd name="T61" fmla="*/ 2147483647 h 598"/>
                  <a:gd name="T62" fmla="*/ 2147483647 w 908"/>
                  <a:gd name="T63" fmla="*/ 2147483647 h 598"/>
                  <a:gd name="T64" fmla="*/ 2147483647 w 908"/>
                  <a:gd name="T65" fmla="*/ 2147483647 h 598"/>
                  <a:gd name="T66" fmla="*/ 2147483647 w 908"/>
                  <a:gd name="T67" fmla="*/ 2147483647 h 598"/>
                  <a:gd name="T68" fmla="*/ 0 w 908"/>
                  <a:gd name="T69" fmla="*/ 2147483647 h 598"/>
                  <a:gd name="T70" fmla="*/ 0 w 908"/>
                  <a:gd name="T71" fmla="*/ 2147483647 h 598"/>
                  <a:gd name="T72" fmla="*/ 2147483647 w 908"/>
                  <a:gd name="T73" fmla="*/ 2147483647 h 598"/>
                  <a:gd name="T74" fmla="*/ 2147483647 w 908"/>
                  <a:gd name="T75" fmla="*/ 2147483647 h 598"/>
                  <a:gd name="T76" fmla="*/ 2147483647 w 908"/>
                  <a:gd name="T77" fmla="*/ 2147483647 h 598"/>
                  <a:gd name="T78" fmla="*/ 2147483647 w 908"/>
                  <a:gd name="T79" fmla="*/ 2147483647 h 598"/>
                  <a:gd name="T80" fmla="*/ 2147483647 w 908"/>
                  <a:gd name="T81" fmla="*/ 2147483647 h 598"/>
                  <a:gd name="T82" fmla="*/ 2147483647 w 908"/>
                  <a:gd name="T83" fmla="*/ 2147483647 h 598"/>
                  <a:gd name="T84" fmla="*/ 2147483647 w 908"/>
                  <a:gd name="T85" fmla="*/ 2147483647 h 598"/>
                  <a:gd name="T86" fmla="*/ 2147483647 w 908"/>
                  <a:gd name="T87" fmla="*/ 2147483647 h 598"/>
                  <a:gd name="T88" fmla="*/ 2147483647 w 908"/>
                  <a:gd name="T89" fmla="*/ 2147483647 h 598"/>
                  <a:gd name="T90" fmla="*/ 2147483647 w 908"/>
                  <a:gd name="T91" fmla="*/ 2147483647 h 598"/>
                  <a:gd name="T92" fmla="*/ 2147483647 w 908"/>
                  <a:gd name="T93" fmla="*/ 2147483647 h 598"/>
                  <a:gd name="T94" fmla="*/ 2147483647 w 908"/>
                  <a:gd name="T95" fmla="*/ 2147483647 h 598"/>
                  <a:gd name="T96" fmla="*/ 2147483647 w 908"/>
                  <a:gd name="T97" fmla="*/ 2147483647 h 598"/>
                  <a:gd name="T98" fmla="*/ 2147483647 w 908"/>
                  <a:gd name="T99" fmla="*/ 2147483647 h 598"/>
                  <a:gd name="T100" fmla="*/ 2147483647 w 908"/>
                  <a:gd name="T101" fmla="*/ 2147483647 h 598"/>
                  <a:gd name="T102" fmla="*/ 2147483647 w 908"/>
                  <a:gd name="T103" fmla="*/ 2147483647 h 598"/>
                  <a:gd name="T104" fmla="*/ 2147483647 w 908"/>
                  <a:gd name="T105" fmla="*/ 2147483647 h 598"/>
                  <a:gd name="T106" fmla="*/ 2147483647 w 908"/>
                  <a:gd name="T107" fmla="*/ 2147483647 h 598"/>
                  <a:gd name="T108" fmla="*/ 2147483647 w 908"/>
                  <a:gd name="T109" fmla="*/ 2147483647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08"/>
                  <a:gd name="T166" fmla="*/ 0 h 598"/>
                  <a:gd name="T167" fmla="*/ 908 w 908"/>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08" h="598">
                    <a:moveTo>
                      <a:pt x="640" y="202"/>
                    </a:moveTo>
                    <a:lnTo>
                      <a:pt x="640" y="202"/>
                    </a:lnTo>
                    <a:cubicBezTo>
                      <a:pt x="621" y="202"/>
                      <a:pt x="606" y="217"/>
                      <a:pt x="606" y="236"/>
                    </a:cubicBezTo>
                    <a:lnTo>
                      <a:pt x="606" y="531"/>
                    </a:lnTo>
                    <a:lnTo>
                      <a:pt x="542" y="531"/>
                    </a:lnTo>
                    <a:lnTo>
                      <a:pt x="542" y="236"/>
                    </a:lnTo>
                    <a:cubicBezTo>
                      <a:pt x="542" y="217"/>
                      <a:pt x="527" y="202"/>
                      <a:pt x="508" y="202"/>
                    </a:cubicBezTo>
                    <a:lnTo>
                      <a:pt x="400" y="202"/>
                    </a:lnTo>
                    <a:cubicBezTo>
                      <a:pt x="382" y="202"/>
                      <a:pt x="367" y="217"/>
                      <a:pt x="367" y="236"/>
                    </a:cubicBezTo>
                    <a:lnTo>
                      <a:pt x="367" y="531"/>
                    </a:lnTo>
                    <a:lnTo>
                      <a:pt x="302" y="531"/>
                    </a:lnTo>
                    <a:lnTo>
                      <a:pt x="302" y="236"/>
                    </a:lnTo>
                    <a:cubicBezTo>
                      <a:pt x="302" y="217"/>
                      <a:pt x="287" y="202"/>
                      <a:pt x="269" y="202"/>
                    </a:cubicBezTo>
                    <a:lnTo>
                      <a:pt x="161" y="202"/>
                    </a:lnTo>
                    <a:cubicBezTo>
                      <a:pt x="142" y="202"/>
                      <a:pt x="128" y="217"/>
                      <a:pt x="128" y="236"/>
                    </a:cubicBezTo>
                    <a:lnTo>
                      <a:pt x="128" y="531"/>
                    </a:lnTo>
                    <a:lnTo>
                      <a:pt x="67" y="531"/>
                    </a:lnTo>
                    <a:lnTo>
                      <a:pt x="67" y="136"/>
                    </a:lnTo>
                    <a:lnTo>
                      <a:pt x="454" y="68"/>
                    </a:lnTo>
                    <a:lnTo>
                      <a:pt x="841" y="136"/>
                    </a:lnTo>
                    <a:lnTo>
                      <a:pt x="841" y="531"/>
                    </a:lnTo>
                    <a:lnTo>
                      <a:pt x="781" y="531"/>
                    </a:lnTo>
                    <a:lnTo>
                      <a:pt x="781" y="236"/>
                    </a:lnTo>
                    <a:cubicBezTo>
                      <a:pt x="781" y="217"/>
                      <a:pt x="766" y="202"/>
                      <a:pt x="748" y="202"/>
                    </a:cubicBezTo>
                    <a:lnTo>
                      <a:pt x="640" y="202"/>
                    </a:lnTo>
                    <a:close/>
                    <a:moveTo>
                      <a:pt x="748" y="598"/>
                    </a:moveTo>
                    <a:lnTo>
                      <a:pt x="748" y="598"/>
                    </a:lnTo>
                    <a:lnTo>
                      <a:pt x="875" y="598"/>
                    </a:lnTo>
                    <a:cubicBezTo>
                      <a:pt x="893" y="598"/>
                      <a:pt x="908" y="583"/>
                      <a:pt x="908" y="565"/>
                    </a:cubicBezTo>
                    <a:lnTo>
                      <a:pt x="908" y="109"/>
                    </a:lnTo>
                    <a:cubicBezTo>
                      <a:pt x="908" y="92"/>
                      <a:pt x="897" y="79"/>
                      <a:pt x="881" y="76"/>
                    </a:cubicBezTo>
                    <a:lnTo>
                      <a:pt x="460" y="1"/>
                    </a:lnTo>
                    <a:cubicBezTo>
                      <a:pt x="456" y="0"/>
                      <a:pt x="452" y="0"/>
                      <a:pt x="448" y="1"/>
                    </a:cubicBezTo>
                    <a:lnTo>
                      <a:pt x="28" y="76"/>
                    </a:lnTo>
                    <a:cubicBezTo>
                      <a:pt x="12" y="79"/>
                      <a:pt x="0" y="92"/>
                      <a:pt x="0" y="109"/>
                    </a:cubicBezTo>
                    <a:lnTo>
                      <a:pt x="0" y="565"/>
                    </a:lnTo>
                    <a:cubicBezTo>
                      <a:pt x="0" y="583"/>
                      <a:pt x="15" y="598"/>
                      <a:pt x="34" y="598"/>
                    </a:cubicBezTo>
                    <a:lnTo>
                      <a:pt x="161" y="598"/>
                    </a:lnTo>
                    <a:cubicBezTo>
                      <a:pt x="179" y="598"/>
                      <a:pt x="194" y="583"/>
                      <a:pt x="194" y="565"/>
                    </a:cubicBezTo>
                    <a:lnTo>
                      <a:pt x="194" y="269"/>
                    </a:lnTo>
                    <a:lnTo>
                      <a:pt x="236" y="269"/>
                    </a:lnTo>
                    <a:lnTo>
                      <a:pt x="236" y="565"/>
                    </a:lnTo>
                    <a:cubicBezTo>
                      <a:pt x="236" y="583"/>
                      <a:pt x="251" y="598"/>
                      <a:pt x="269" y="598"/>
                    </a:cubicBezTo>
                    <a:lnTo>
                      <a:pt x="400" y="598"/>
                    </a:lnTo>
                    <a:cubicBezTo>
                      <a:pt x="419" y="598"/>
                      <a:pt x="434" y="583"/>
                      <a:pt x="434" y="565"/>
                    </a:cubicBezTo>
                    <a:lnTo>
                      <a:pt x="434" y="269"/>
                    </a:lnTo>
                    <a:lnTo>
                      <a:pt x="475" y="269"/>
                    </a:lnTo>
                    <a:lnTo>
                      <a:pt x="475" y="565"/>
                    </a:lnTo>
                    <a:cubicBezTo>
                      <a:pt x="475" y="583"/>
                      <a:pt x="490" y="598"/>
                      <a:pt x="508" y="598"/>
                    </a:cubicBezTo>
                    <a:lnTo>
                      <a:pt x="640" y="598"/>
                    </a:lnTo>
                    <a:cubicBezTo>
                      <a:pt x="658" y="598"/>
                      <a:pt x="673" y="583"/>
                      <a:pt x="673" y="565"/>
                    </a:cubicBezTo>
                    <a:lnTo>
                      <a:pt x="673" y="269"/>
                    </a:lnTo>
                    <a:lnTo>
                      <a:pt x="714" y="269"/>
                    </a:lnTo>
                    <a:lnTo>
                      <a:pt x="714" y="565"/>
                    </a:lnTo>
                    <a:cubicBezTo>
                      <a:pt x="714" y="583"/>
                      <a:pt x="729" y="598"/>
                      <a:pt x="748" y="5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64" name="文本框 650"/>
          <p:cNvSpPr txBox="1"/>
          <p:nvPr/>
        </p:nvSpPr>
        <p:spPr bwMode="gray">
          <a:xfrm>
            <a:off x="9686977" y="4303384"/>
            <a:ext cx="1436225" cy="133981"/>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Shopping </a:t>
            </a:r>
          </a:p>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mall/Supermarket</a:t>
            </a:r>
          </a:p>
        </p:txBody>
      </p:sp>
      <p:pic>
        <p:nvPicPr>
          <p:cNvPr id="265" name="图片 97" descr="接入交换机.png"/>
          <p:cNvPicPr>
            <a:picLocks noChangeAspect="1"/>
          </p:cNvPicPr>
          <p:nvPr/>
        </p:nvPicPr>
        <p:blipFill>
          <a:blip r:embed="rId4" cstate="print">
            <a:duotone>
              <a:prstClr val="black"/>
              <a:schemeClr val="tx2">
                <a:tint val="45000"/>
                <a:satMod val="400000"/>
              </a:schemeClr>
            </a:duotone>
          </a:blip>
          <a:stretch>
            <a:fillRect/>
          </a:stretch>
        </p:blipFill>
        <p:spPr bwMode="gray">
          <a:xfrm>
            <a:off x="7313373" y="4040838"/>
            <a:ext cx="332708" cy="246117"/>
          </a:xfrm>
          <a:prstGeom prst="rect">
            <a:avLst/>
          </a:prstGeom>
        </p:spPr>
      </p:pic>
      <p:cxnSp>
        <p:nvCxnSpPr>
          <p:cNvPr id="266" name="Straight Connector 166"/>
          <p:cNvCxnSpPr/>
          <p:nvPr/>
        </p:nvCxnSpPr>
        <p:spPr bwMode="gray">
          <a:xfrm rot="10800000" flipH="1">
            <a:off x="5787335" y="2386289"/>
            <a:ext cx="1788485" cy="0"/>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7" name="Line 69"/>
          <p:cNvSpPr>
            <a:spLocks noChangeShapeType="1"/>
          </p:cNvSpPr>
          <p:nvPr/>
        </p:nvSpPr>
        <p:spPr bwMode="gray">
          <a:xfrm flipH="1" flipV="1">
            <a:off x="5340473" y="1908969"/>
            <a:ext cx="0" cy="335759"/>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Oval 2"/>
          <p:cNvSpPr>
            <a:spLocks noChangeArrowheads="1"/>
          </p:cNvSpPr>
          <p:nvPr/>
        </p:nvSpPr>
        <p:spPr bwMode="gray">
          <a:xfrm>
            <a:off x="4858178" y="2204436"/>
            <a:ext cx="948093" cy="378386"/>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9" name="Picture 2" descr="G:\做的项目\公共\扁平图标切换\更新2015_01_21\oss扁平图标库2015_01_21更新-04.png"/>
          <p:cNvPicPr>
            <a:picLocks noChangeAspect="1" noChangeArrowheads="1"/>
          </p:cNvPicPr>
          <p:nvPr/>
        </p:nvPicPr>
        <p:blipFill>
          <a:blip r:embed="rId6" cstate="print">
            <a:duotone>
              <a:prstClr val="black"/>
              <a:schemeClr val="tx2">
                <a:tint val="45000"/>
                <a:satMod val="400000"/>
              </a:schemeClr>
            </a:duotone>
            <a:extLst>
              <a:ext uri="{BEBA8EAE-BF5A-486C-A8C5-ECC9F3942E4B}">
                <a14:imgProps xmlns:a14="http://schemas.microsoft.com/office/drawing/2010/main">
                  <a14:imgLayer r:embed="rId7">
                    <a14:imgEffect>
                      <a14:saturation sat="0"/>
                    </a14:imgEffect>
                  </a14:imgLayer>
                </a14:imgProps>
              </a:ext>
            </a:extLst>
          </a:blip>
          <a:srcRect/>
          <a:stretch>
            <a:fillRect/>
          </a:stretch>
        </p:blipFill>
        <p:spPr bwMode="gray">
          <a:xfrm>
            <a:off x="4946503" y="2267068"/>
            <a:ext cx="332708" cy="246117"/>
          </a:xfrm>
          <a:prstGeom prst="rect">
            <a:avLst/>
          </a:prstGeom>
          <a:noFill/>
        </p:spPr>
      </p:pic>
      <p:pic>
        <p:nvPicPr>
          <p:cNvPr id="270" name="Picture 2" descr="G:\做的项目\公共\扁平图标切换\更新2015_01_21\oss扁平图标库2015_01_21更新-04.png"/>
          <p:cNvPicPr>
            <a:picLocks noChangeAspect="1" noChangeArrowheads="1"/>
          </p:cNvPicPr>
          <p:nvPr/>
        </p:nvPicPr>
        <p:blipFill>
          <a:blip r:embed="rId6" cstate="print">
            <a:duotone>
              <a:prstClr val="black"/>
              <a:schemeClr val="tx2">
                <a:tint val="45000"/>
                <a:satMod val="400000"/>
              </a:schemeClr>
            </a:duotone>
            <a:extLst>
              <a:ext uri="{BEBA8EAE-BF5A-486C-A8C5-ECC9F3942E4B}">
                <a14:imgProps xmlns:a14="http://schemas.microsoft.com/office/drawing/2010/main">
                  <a14:imgLayer r:embed="rId7">
                    <a14:imgEffect>
                      <a14:saturation sat="0"/>
                    </a14:imgEffect>
                  </a14:imgLayer>
                </a14:imgProps>
              </a:ext>
            </a:extLst>
          </a:blip>
          <a:srcRect/>
          <a:stretch>
            <a:fillRect/>
          </a:stretch>
        </p:blipFill>
        <p:spPr bwMode="gray">
          <a:xfrm>
            <a:off x="5408350" y="2267068"/>
            <a:ext cx="332708" cy="246117"/>
          </a:xfrm>
          <a:prstGeom prst="rect">
            <a:avLst/>
          </a:prstGeom>
          <a:noFill/>
        </p:spPr>
      </p:pic>
      <p:grpSp>
        <p:nvGrpSpPr>
          <p:cNvPr id="271" name="组合 44300"/>
          <p:cNvGrpSpPr>
            <a:grpSpLocks/>
          </p:cNvGrpSpPr>
          <p:nvPr/>
        </p:nvGrpSpPr>
        <p:grpSpPr bwMode="gray">
          <a:xfrm>
            <a:off x="7486184" y="2126591"/>
            <a:ext cx="649490" cy="587221"/>
            <a:chOff x="7623175" y="2165350"/>
            <a:chExt cx="1114425" cy="1116013"/>
          </a:xfrm>
        </p:grpSpPr>
        <p:sp>
          <p:nvSpPr>
            <p:cNvPr id="272" name="Freeform 252"/>
            <p:cNvSpPr>
              <a:spLocks/>
            </p:cNvSpPr>
            <p:nvPr/>
          </p:nvSpPr>
          <p:spPr bwMode="gray">
            <a:xfrm>
              <a:off x="7623175" y="216535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56C4D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3" name="组合 44288"/>
            <p:cNvGrpSpPr>
              <a:grpSpLocks/>
            </p:cNvGrpSpPr>
            <p:nvPr/>
          </p:nvGrpSpPr>
          <p:grpSpPr bwMode="gray">
            <a:xfrm>
              <a:off x="7894638" y="2462213"/>
              <a:ext cx="574675" cy="523875"/>
              <a:chOff x="7894638" y="2462213"/>
              <a:chExt cx="574675" cy="523875"/>
            </a:xfrm>
          </p:grpSpPr>
          <p:sp>
            <p:nvSpPr>
              <p:cNvPr id="274" name="Freeform 253"/>
              <p:cNvSpPr>
                <a:spLocks noEditPoints="1"/>
              </p:cNvSpPr>
              <p:nvPr/>
            </p:nvSpPr>
            <p:spPr bwMode="gray">
              <a:xfrm>
                <a:off x="7900988" y="2462213"/>
                <a:ext cx="568325" cy="184150"/>
              </a:xfrm>
              <a:custGeom>
                <a:avLst/>
                <a:gdLst>
                  <a:gd name="T0" fmla="*/ 2147483647 w 1356"/>
                  <a:gd name="T1" fmla="*/ 2147483647 h 439"/>
                  <a:gd name="T2" fmla="*/ 2147483647 w 1356"/>
                  <a:gd name="T3" fmla="*/ 2147483647 h 439"/>
                  <a:gd name="T4" fmla="*/ 2147483647 w 1356"/>
                  <a:gd name="T5" fmla="*/ 2147483647 h 439"/>
                  <a:gd name="T6" fmla="*/ 2147483647 w 1356"/>
                  <a:gd name="T7" fmla="*/ 2147483647 h 439"/>
                  <a:gd name="T8" fmla="*/ 2147483647 w 1356"/>
                  <a:gd name="T9" fmla="*/ 2147483647 h 439"/>
                  <a:gd name="T10" fmla="*/ 2147483647 w 1356"/>
                  <a:gd name="T11" fmla="*/ 2147483647 h 439"/>
                  <a:gd name="T12" fmla="*/ 2147483647 w 1356"/>
                  <a:gd name="T13" fmla="*/ 2147483647 h 439"/>
                  <a:gd name="T14" fmla="*/ 2147483647 w 1356"/>
                  <a:gd name="T15" fmla="*/ 2147483647 h 439"/>
                  <a:gd name="T16" fmla="*/ 2147483647 w 1356"/>
                  <a:gd name="T17" fmla="*/ 2147483647 h 439"/>
                  <a:gd name="T18" fmla="*/ 2147483647 w 1356"/>
                  <a:gd name="T19" fmla="*/ 2147483647 h 439"/>
                  <a:gd name="T20" fmla="*/ 2147483647 w 1356"/>
                  <a:gd name="T21" fmla="*/ 2147483647 h 439"/>
                  <a:gd name="T22" fmla="*/ 2147483647 w 1356"/>
                  <a:gd name="T23" fmla="*/ 2147483647 h 439"/>
                  <a:gd name="T24" fmla="*/ 2147483647 w 1356"/>
                  <a:gd name="T25" fmla="*/ 2147483647 h 439"/>
                  <a:gd name="T26" fmla="*/ 2147483647 w 1356"/>
                  <a:gd name="T27" fmla="*/ 2147483647 h 439"/>
                  <a:gd name="T28" fmla="*/ 2147483647 w 1356"/>
                  <a:gd name="T29" fmla="*/ 2147483647 h 439"/>
                  <a:gd name="T30" fmla="*/ 2147483647 w 1356"/>
                  <a:gd name="T31" fmla="*/ 2147483647 h 439"/>
                  <a:gd name="T32" fmla="*/ 2147483647 w 1356"/>
                  <a:gd name="T33" fmla="*/ 2147483647 h 439"/>
                  <a:gd name="T34" fmla="*/ 2147483647 w 1356"/>
                  <a:gd name="T35" fmla="*/ 2147483647 h 439"/>
                  <a:gd name="T36" fmla="*/ 2147483647 w 1356"/>
                  <a:gd name="T37" fmla="*/ 2147483647 h 439"/>
                  <a:gd name="T38" fmla="*/ 2147483647 w 1356"/>
                  <a:gd name="T39" fmla="*/ 0 h 439"/>
                  <a:gd name="T40" fmla="*/ 2147483647 w 1356"/>
                  <a:gd name="T41" fmla="*/ 2147483647 h 439"/>
                  <a:gd name="T42" fmla="*/ 2147483647 w 1356"/>
                  <a:gd name="T43" fmla="*/ 2147483647 h 439"/>
                  <a:gd name="T44" fmla="*/ 2147483647 w 1356"/>
                  <a:gd name="T45" fmla="*/ 2147483647 h 439"/>
                  <a:gd name="T46" fmla="*/ 2147483647 w 1356"/>
                  <a:gd name="T47" fmla="*/ 2147483647 h 439"/>
                  <a:gd name="T48" fmla="*/ 2147483647 w 1356"/>
                  <a:gd name="T49" fmla="*/ 2147483647 h 4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56" h="439">
                    <a:moveTo>
                      <a:pt x="86" y="371"/>
                    </a:moveTo>
                    <a:lnTo>
                      <a:pt x="86" y="371"/>
                    </a:lnTo>
                    <a:cubicBezTo>
                      <a:pt x="91" y="372"/>
                      <a:pt x="98" y="372"/>
                      <a:pt x="107" y="372"/>
                    </a:cubicBezTo>
                    <a:lnTo>
                      <a:pt x="107" y="405"/>
                    </a:lnTo>
                    <a:lnTo>
                      <a:pt x="107" y="372"/>
                    </a:lnTo>
                    <a:lnTo>
                      <a:pt x="1249" y="372"/>
                    </a:lnTo>
                    <a:cubicBezTo>
                      <a:pt x="1258" y="372"/>
                      <a:pt x="1265" y="371"/>
                      <a:pt x="1270" y="371"/>
                    </a:cubicBezTo>
                    <a:cubicBezTo>
                      <a:pt x="1265" y="366"/>
                      <a:pt x="1257" y="361"/>
                      <a:pt x="1247" y="355"/>
                    </a:cubicBezTo>
                    <a:lnTo>
                      <a:pt x="797" y="94"/>
                    </a:lnTo>
                    <a:cubicBezTo>
                      <a:pt x="766" y="76"/>
                      <a:pt x="723" y="66"/>
                      <a:pt x="678" y="66"/>
                    </a:cubicBezTo>
                    <a:cubicBezTo>
                      <a:pt x="633" y="66"/>
                      <a:pt x="589" y="76"/>
                      <a:pt x="559" y="94"/>
                    </a:cubicBezTo>
                    <a:lnTo>
                      <a:pt x="109" y="355"/>
                    </a:lnTo>
                    <a:cubicBezTo>
                      <a:pt x="98" y="361"/>
                      <a:pt x="91" y="367"/>
                      <a:pt x="86" y="371"/>
                    </a:cubicBezTo>
                    <a:close/>
                    <a:moveTo>
                      <a:pt x="107" y="439"/>
                    </a:moveTo>
                    <a:lnTo>
                      <a:pt x="107" y="439"/>
                    </a:lnTo>
                    <a:cubicBezTo>
                      <a:pt x="50" y="439"/>
                      <a:pt x="17" y="423"/>
                      <a:pt x="9" y="392"/>
                    </a:cubicBezTo>
                    <a:cubicBezTo>
                      <a:pt x="0" y="360"/>
                      <a:pt x="22" y="328"/>
                      <a:pt x="75" y="298"/>
                    </a:cubicBezTo>
                    <a:lnTo>
                      <a:pt x="525" y="37"/>
                    </a:lnTo>
                    <a:cubicBezTo>
                      <a:pt x="566" y="13"/>
                      <a:pt x="621" y="0"/>
                      <a:pt x="678" y="0"/>
                    </a:cubicBezTo>
                    <a:cubicBezTo>
                      <a:pt x="735" y="0"/>
                      <a:pt x="789" y="13"/>
                      <a:pt x="830" y="37"/>
                    </a:cubicBezTo>
                    <a:lnTo>
                      <a:pt x="1280" y="297"/>
                    </a:lnTo>
                    <a:cubicBezTo>
                      <a:pt x="1333" y="328"/>
                      <a:pt x="1356" y="360"/>
                      <a:pt x="1347" y="392"/>
                    </a:cubicBezTo>
                    <a:cubicBezTo>
                      <a:pt x="1339" y="423"/>
                      <a:pt x="1306" y="438"/>
                      <a:pt x="1249" y="438"/>
                    </a:cubicBezTo>
                    <a:lnTo>
                      <a:pt x="107" y="43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Freeform 254"/>
              <p:cNvSpPr>
                <a:spLocks/>
              </p:cNvSpPr>
              <p:nvPr/>
            </p:nvSpPr>
            <p:spPr bwMode="gray">
              <a:xfrm>
                <a:off x="7894638" y="2692400"/>
                <a:ext cx="568325" cy="277813"/>
              </a:xfrm>
              <a:custGeom>
                <a:avLst/>
                <a:gdLst>
                  <a:gd name="T0" fmla="*/ 2147483647 w 1355"/>
                  <a:gd name="T1" fmla="*/ 2147483647 h 663"/>
                  <a:gd name="T2" fmla="*/ 2147483647 w 1355"/>
                  <a:gd name="T3" fmla="*/ 2147483647 h 663"/>
                  <a:gd name="T4" fmla="*/ 2147483647 w 1355"/>
                  <a:gd name="T5" fmla="*/ 2147483647 h 663"/>
                  <a:gd name="T6" fmla="*/ 2147483647 w 1355"/>
                  <a:gd name="T7" fmla="*/ 2147483647 h 663"/>
                  <a:gd name="T8" fmla="*/ 2147483647 w 1355"/>
                  <a:gd name="T9" fmla="*/ 2147483647 h 663"/>
                  <a:gd name="T10" fmla="*/ 2147483647 w 1355"/>
                  <a:gd name="T11" fmla="*/ 2147483647 h 663"/>
                  <a:gd name="T12" fmla="*/ 2147483647 w 1355"/>
                  <a:gd name="T13" fmla="*/ 2147483647 h 663"/>
                  <a:gd name="T14" fmla="*/ 2147483647 w 1355"/>
                  <a:gd name="T15" fmla="*/ 2147483647 h 663"/>
                  <a:gd name="T16" fmla="*/ 2147483647 w 1355"/>
                  <a:gd name="T17" fmla="*/ 2147483647 h 663"/>
                  <a:gd name="T18" fmla="*/ 2147483647 w 1355"/>
                  <a:gd name="T19" fmla="*/ 2147483647 h 663"/>
                  <a:gd name="T20" fmla="*/ 2147483647 w 1355"/>
                  <a:gd name="T21" fmla="*/ 2147483647 h 663"/>
                  <a:gd name="T22" fmla="*/ 2147483647 w 1355"/>
                  <a:gd name="T23" fmla="*/ 2147483647 h 663"/>
                  <a:gd name="T24" fmla="*/ 2147483647 w 1355"/>
                  <a:gd name="T25" fmla="*/ 2147483647 h 663"/>
                  <a:gd name="T26" fmla="*/ 2147483647 w 1355"/>
                  <a:gd name="T27" fmla="*/ 2147483647 h 663"/>
                  <a:gd name="T28" fmla="*/ 2147483647 w 1355"/>
                  <a:gd name="T29" fmla="*/ 2147483647 h 663"/>
                  <a:gd name="T30" fmla="*/ 2147483647 w 1355"/>
                  <a:gd name="T31" fmla="*/ 2147483647 h 663"/>
                  <a:gd name="T32" fmla="*/ 2147483647 w 1355"/>
                  <a:gd name="T33" fmla="*/ 2147483647 h 663"/>
                  <a:gd name="T34" fmla="*/ 2147483647 w 1355"/>
                  <a:gd name="T35" fmla="*/ 2147483647 h 663"/>
                  <a:gd name="T36" fmla="*/ 0 w 1355"/>
                  <a:gd name="T37" fmla="*/ 2147483647 h 663"/>
                  <a:gd name="T38" fmla="*/ 2147483647 w 1355"/>
                  <a:gd name="T39" fmla="*/ 2147483647 h 663"/>
                  <a:gd name="T40" fmla="*/ 2147483647 w 1355"/>
                  <a:gd name="T41" fmla="*/ 2147483647 h 663"/>
                  <a:gd name="T42" fmla="*/ 2147483647 w 1355"/>
                  <a:gd name="T43" fmla="*/ 0 h 663"/>
                  <a:gd name="T44" fmla="*/ 2147483647 w 1355"/>
                  <a:gd name="T45" fmla="*/ 2147483647 h 663"/>
                  <a:gd name="T46" fmla="*/ 2147483647 w 1355"/>
                  <a:gd name="T47" fmla="*/ 2147483647 h 663"/>
                  <a:gd name="T48" fmla="*/ 2147483647 w 1355"/>
                  <a:gd name="T49" fmla="*/ 0 h 663"/>
                  <a:gd name="T50" fmla="*/ 2147483647 w 1355"/>
                  <a:gd name="T51" fmla="*/ 2147483647 h 663"/>
                  <a:gd name="T52" fmla="*/ 2147483647 w 1355"/>
                  <a:gd name="T53" fmla="*/ 2147483647 h 663"/>
                  <a:gd name="T54" fmla="*/ 2147483647 w 1355"/>
                  <a:gd name="T55" fmla="*/ 0 h 663"/>
                  <a:gd name="T56" fmla="*/ 2147483647 w 1355"/>
                  <a:gd name="T57" fmla="*/ 2147483647 h 663"/>
                  <a:gd name="T58" fmla="*/ 2147483647 w 1355"/>
                  <a:gd name="T59" fmla="*/ 2147483647 h 663"/>
                  <a:gd name="T60" fmla="*/ 2147483647 w 1355"/>
                  <a:gd name="T61" fmla="*/ 0 h 663"/>
                  <a:gd name="T62" fmla="*/ 2147483647 w 1355"/>
                  <a:gd name="T63" fmla="*/ 2147483647 h 663"/>
                  <a:gd name="T64" fmla="*/ 2147483647 w 1355"/>
                  <a:gd name="T65" fmla="*/ 2147483647 h 663"/>
                  <a:gd name="T66" fmla="*/ 2147483647 w 1355"/>
                  <a:gd name="T67" fmla="*/ 2147483647 h 6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55" h="663">
                    <a:moveTo>
                      <a:pt x="1321" y="663"/>
                    </a:moveTo>
                    <a:lnTo>
                      <a:pt x="1321" y="663"/>
                    </a:lnTo>
                    <a:lnTo>
                      <a:pt x="1086" y="663"/>
                    </a:lnTo>
                    <a:cubicBezTo>
                      <a:pt x="1068" y="663"/>
                      <a:pt x="1053" y="648"/>
                      <a:pt x="1053" y="630"/>
                    </a:cubicBezTo>
                    <a:cubicBezTo>
                      <a:pt x="1053" y="611"/>
                      <a:pt x="1068" y="596"/>
                      <a:pt x="1086" y="596"/>
                    </a:cubicBezTo>
                    <a:lnTo>
                      <a:pt x="1288" y="596"/>
                    </a:lnTo>
                    <a:lnTo>
                      <a:pt x="1288" y="498"/>
                    </a:lnTo>
                    <a:lnTo>
                      <a:pt x="1226" y="498"/>
                    </a:lnTo>
                    <a:cubicBezTo>
                      <a:pt x="1207" y="498"/>
                      <a:pt x="1192" y="483"/>
                      <a:pt x="1192" y="464"/>
                    </a:cubicBezTo>
                    <a:lnTo>
                      <a:pt x="1192" y="67"/>
                    </a:lnTo>
                    <a:lnTo>
                      <a:pt x="1090" y="67"/>
                    </a:lnTo>
                    <a:lnTo>
                      <a:pt x="1090" y="464"/>
                    </a:lnTo>
                    <a:cubicBezTo>
                      <a:pt x="1090" y="483"/>
                      <a:pt x="1075" y="498"/>
                      <a:pt x="1057" y="498"/>
                    </a:cubicBezTo>
                    <a:lnTo>
                      <a:pt x="927" y="498"/>
                    </a:lnTo>
                    <a:cubicBezTo>
                      <a:pt x="908" y="498"/>
                      <a:pt x="893" y="483"/>
                      <a:pt x="893" y="464"/>
                    </a:cubicBezTo>
                    <a:lnTo>
                      <a:pt x="893" y="67"/>
                    </a:lnTo>
                    <a:lnTo>
                      <a:pt x="791" y="67"/>
                    </a:lnTo>
                    <a:lnTo>
                      <a:pt x="791" y="464"/>
                    </a:lnTo>
                    <a:cubicBezTo>
                      <a:pt x="791" y="483"/>
                      <a:pt x="776" y="498"/>
                      <a:pt x="758" y="498"/>
                    </a:cubicBezTo>
                    <a:lnTo>
                      <a:pt x="627" y="498"/>
                    </a:lnTo>
                    <a:cubicBezTo>
                      <a:pt x="609" y="498"/>
                      <a:pt x="594" y="483"/>
                      <a:pt x="594" y="464"/>
                    </a:cubicBezTo>
                    <a:lnTo>
                      <a:pt x="594" y="67"/>
                    </a:lnTo>
                    <a:lnTo>
                      <a:pt x="492" y="67"/>
                    </a:lnTo>
                    <a:lnTo>
                      <a:pt x="492" y="464"/>
                    </a:lnTo>
                    <a:cubicBezTo>
                      <a:pt x="492" y="483"/>
                      <a:pt x="477" y="498"/>
                      <a:pt x="458" y="498"/>
                    </a:cubicBezTo>
                    <a:lnTo>
                      <a:pt x="328" y="498"/>
                    </a:lnTo>
                    <a:cubicBezTo>
                      <a:pt x="310" y="498"/>
                      <a:pt x="295" y="483"/>
                      <a:pt x="295" y="464"/>
                    </a:cubicBezTo>
                    <a:lnTo>
                      <a:pt x="295" y="67"/>
                    </a:lnTo>
                    <a:lnTo>
                      <a:pt x="192" y="67"/>
                    </a:lnTo>
                    <a:lnTo>
                      <a:pt x="192" y="464"/>
                    </a:lnTo>
                    <a:cubicBezTo>
                      <a:pt x="192" y="483"/>
                      <a:pt x="178" y="498"/>
                      <a:pt x="159" y="498"/>
                    </a:cubicBezTo>
                    <a:lnTo>
                      <a:pt x="67" y="498"/>
                    </a:lnTo>
                    <a:lnTo>
                      <a:pt x="67" y="596"/>
                    </a:lnTo>
                    <a:lnTo>
                      <a:pt x="854" y="596"/>
                    </a:lnTo>
                    <a:cubicBezTo>
                      <a:pt x="872" y="596"/>
                      <a:pt x="887" y="611"/>
                      <a:pt x="887" y="630"/>
                    </a:cubicBezTo>
                    <a:cubicBezTo>
                      <a:pt x="887" y="648"/>
                      <a:pt x="872" y="663"/>
                      <a:pt x="854" y="663"/>
                    </a:cubicBezTo>
                    <a:lnTo>
                      <a:pt x="33" y="663"/>
                    </a:lnTo>
                    <a:cubicBezTo>
                      <a:pt x="15" y="663"/>
                      <a:pt x="0" y="648"/>
                      <a:pt x="0" y="630"/>
                    </a:cubicBezTo>
                    <a:lnTo>
                      <a:pt x="0" y="464"/>
                    </a:lnTo>
                    <a:cubicBezTo>
                      <a:pt x="0" y="446"/>
                      <a:pt x="15" y="431"/>
                      <a:pt x="33" y="431"/>
                    </a:cubicBezTo>
                    <a:lnTo>
                      <a:pt x="126" y="431"/>
                    </a:lnTo>
                    <a:lnTo>
                      <a:pt x="126" y="34"/>
                    </a:lnTo>
                    <a:cubicBezTo>
                      <a:pt x="126" y="15"/>
                      <a:pt x="141" y="0"/>
                      <a:pt x="159" y="0"/>
                    </a:cubicBezTo>
                    <a:lnTo>
                      <a:pt x="328" y="0"/>
                    </a:lnTo>
                    <a:cubicBezTo>
                      <a:pt x="347" y="0"/>
                      <a:pt x="362" y="15"/>
                      <a:pt x="362" y="34"/>
                    </a:cubicBezTo>
                    <a:lnTo>
                      <a:pt x="362" y="431"/>
                    </a:lnTo>
                    <a:lnTo>
                      <a:pt x="425" y="431"/>
                    </a:lnTo>
                    <a:lnTo>
                      <a:pt x="425" y="34"/>
                    </a:lnTo>
                    <a:cubicBezTo>
                      <a:pt x="425" y="15"/>
                      <a:pt x="440" y="0"/>
                      <a:pt x="458" y="0"/>
                    </a:cubicBezTo>
                    <a:lnTo>
                      <a:pt x="627" y="0"/>
                    </a:lnTo>
                    <a:cubicBezTo>
                      <a:pt x="646" y="0"/>
                      <a:pt x="661" y="15"/>
                      <a:pt x="661" y="34"/>
                    </a:cubicBezTo>
                    <a:lnTo>
                      <a:pt x="661" y="431"/>
                    </a:lnTo>
                    <a:lnTo>
                      <a:pt x="724" y="431"/>
                    </a:lnTo>
                    <a:lnTo>
                      <a:pt x="724" y="34"/>
                    </a:lnTo>
                    <a:cubicBezTo>
                      <a:pt x="724" y="15"/>
                      <a:pt x="739" y="0"/>
                      <a:pt x="758" y="0"/>
                    </a:cubicBezTo>
                    <a:lnTo>
                      <a:pt x="927" y="0"/>
                    </a:lnTo>
                    <a:cubicBezTo>
                      <a:pt x="945" y="0"/>
                      <a:pt x="960" y="15"/>
                      <a:pt x="960" y="34"/>
                    </a:cubicBezTo>
                    <a:lnTo>
                      <a:pt x="960" y="431"/>
                    </a:lnTo>
                    <a:lnTo>
                      <a:pt x="1023" y="431"/>
                    </a:lnTo>
                    <a:lnTo>
                      <a:pt x="1023" y="34"/>
                    </a:lnTo>
                    <a:cubicBezTo>
                      <a:pt x="1023" y="15"/>
                      <a:pt x="1038" y="0"/>
                      <a:pt x="1057" y="0"/>
                    </a:cubicBezTo>
                    <a:lnTo>
                      <a:pt x="1226" y="0"/>
                    </a:lnTo>
                    <a:cubicBezTo>
                      <a:pt x="1244" y="0"/>
                      <a:pt x="1259" y="15"/>
                      <a:pt x="1259" y="34"/>
                    </a:cubicBezTo>
                    <a:lnTo>
                      <a:pt x="1259" y="431"/>
                    </a:lnTo>
                    <a:lnTo>
                      <a:pt x="1321" y="431"/>
                    </a:lnTo>
                    <a:cubicBezTo>
                      <a:pt x="1340" y="431"/>
                      <a:pt x="1355" y="446"/>
                      <a:pt x="1355" y="464"/>
                    </a:cubicBezTo>
                    <a:lnTo>
                      <a:pt x="1355" y="630"/>
                    </a:lnTo>
                    <a:cubicBezTo>
                      <a:pt x="1355" y="648"/>
                      <a:pt x="1340" y="663"/>
                      <a:pt x="1321" y="663"/>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Freeform 255"/>
              <p:cNvSpPr>
                <a:spLocks/>
              </p:cNvSpPr>
              <p:nvPr/>
            </p:nvSpPr>
            <p:spPr bwMode="gray">
              <a:xfrm>
                <a:off x="8224838" y="2927350"/>
                <a:ext cx="57150"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Freeform 256"/>
              <p:cNvSpPr>
                <a:spLocks/>
              </p:cNvSpPr>
              <p:nvPr/>
            </p:nvSpPr>
            <p:spPr bwMode="gray">
              <a:xfrm>
                <a:off x="8321675" y="2927350"/>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78" name="文本框 650"/>
          <p:cNvSpPr txBox="1"/>
          <p:nvPr/>
        </p:nvSpPr>
        <p:spPr bwMode="gray">
          <a:xfrm>
            <a:off x="8186723" y="2345371"/>
            <a:ext cx="1176507" cy="182167"/>
          </a:xfrm>
          <a:prstGeom prst="roundRect">
            <a:avLst/>
          </a:prstGeom>
          <a:noFill/>
        </p:spPr>
        <p:txBody>
          <a:bodyPr wrap="square" lIns="0" tIns="0" rIns="0" bIns="0" rtlCol="0" anchor="ctr" anchorCtr="0">
            <a:noAutofit/>
          </a:bodyPr>
          <a:lstStyle/>
          <a:p>
            <a:pPr algn="ctr"/>
            <a:r>
              <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Government building</a:t>
            </a:r>
          </a:p>
        </p:txBody>
      </p:sp>
      <p:sp>
        <p:nvSpPr>
          <p:cNvPr id="280" name="Rounded Rectangle 3"/>
          <p:cNvSpPr/>
          <p:nvPr/>
        </p:nvSpPr>
        <p:spPr bwMode="gray">
          <a:xfrm>
            <a:off x="616889" y="5602188"/>
            <a:ext cx="10893425" cy="467910"/>
          </a:xfrm>
          <a:prstGeom prst="roundRect">
            <a:avLst>
              <a:gd name="adj" fmla="val 14777"/>
            </a:avLst>
          </a:prstGeom>
          <a:solidFill>
            <a:srgbClr val="E7F7F9"/>
          </a:solidFill>
          <a:ln w="12700" cap="flat" cmpd="sng" algn="ctr">
            <a:solidFill>
              <a:srgbClr val="56C4D2"/>
            </a:solidFill>
            <a:prstDash val="solid"/>
            <a:miter lim="800000"/>
          </a:ln>
          <a:effectLst/>
        </p:spPr>
        <p:txBody>
          <a:bodyPr wrap="square" anchor="ctr" anchorCtr="0">
            <a:noAutofit/>
          </a:bodyPr>
          <a:lstStyle/>
          <a:p>
            <a:pPr algn="ctr">
              <a:lnSpc>
                <a:spcPts val="2400"/>
              </a:lnSpc>
              <a:spcAft>
                <a:spcPts val="600"/>
              </a:spcAft>
            </a:pPr>
            <a:r>
              <a:rPr lang="en-US" altLang="zh-CN" sz="16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Campus networks from diverse industries are interconnected via the smart city communication backbone network.</a:t>
            </a: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6331341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405345;#402182;"/>
</p:tagLst>
</file>

<file path=ppt/tags/tag2.xml><?xml version="1.0" encoding="utf-8"?>
<p:tagLst xmlns:a="http://schemas.openxmlformats.org/drawingml/2006/main" xmlns:r="http://schemas.openxmlformats.org/officeDocument/2006/relationships" xmlns:p="http://schemas.openxmlformats.org/presentationml/2006/main">
  <p:tag name="ISLIDE.ICON" val="#145886;"/>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552163-0FE6-4A77-8565-824038DBEC63}"/>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12296AD3-5121-4DF6-8150-62C25C031437}">
  <ds:schemaRefs>
    <ds:schemaRef ds:uri="http://purl.org/dc/dcmitype/"/>
    <ds:schemaRef ds:uri="http://purl.org/dc/elements/1.1/"/>
    <ds:schemaRef ds:uri="http://schemas.microsoft.com/office/2006/documentManagement/types"/>
    <ds:schemaRef ds:uri="475f1e55-3009-46d8-9566-5d569a2b3a98"/>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797</TotalTime>
  <Words>4331</Words>
  <Application>Microsoft Office PowerPoint</Application>
  <PresentationFormat>宽屏</PresentationFormat>
  <Paragraphs>597</Paragraphs>
  <Slides>35</Slides>
  <Notes>35</Notes>
  <HiddenSlides>2</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35</vt:i4>
      </vt:variant>
    </vt:vector>
  </HeadingPairs>
  <TitlesOfParts>
    <vt:vector size="46" baseType="lpstr">
      <vt:lpstr>ＭＳ Ｐゴシック</vt: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Campus Network and Solution Overview</vt:lpstr>
      <vt:lpstr>PowerPoint 演示文稿</vt:lpstr>
      <vt:lpstr>PowerPoint 演示文稿</vt:lpstr>
      <vt:lpstr>PowerPoint 演示文稿</vt:lpstr>
      <vt:lpstr>Campuses Are Everywhere</vt:lpstr>
      <vt:lpstr>Overview of a Campus Network</vt:lpstr>
      <vt:lpstr>Smart City Communication Network: Panorama</vt:lpstr>
      <vt:lpstr>Smart City Communication Network: Campus</vt:lpstr>
      <vt:lpstr>Campus Network Classification (1)</vt:lpstr>
      <vt:lpstr>Campus Network Classification (2)</vt:lpstr>
      <vt:lpstr>Campus Network Classification (3)</vt:lpstr>
      <vt:lpstr>Typical Logical Architecture of a Campus Network</vt:lpstr>
      <vt:lpstr>Typical Physical Architecture of a Campus Network</vt:lpstr>
      <vt:lpstr>PowerPoint 演示文稿</vt:lpstr>
      <vt:lpstr>Higher Education Campus Network</vt:lpstr>
      <vt:lpstr>Primary/Secondary Education Campus Network (Education MAN)</vt:lpstr>
      <vt:lpstr>Shopping Mall/Supermarket Campus Network</vt:lpstr>
      <vt:lpstr>PowerPoint 演示文稿</vt:lpstr>
      <vt:lpstr>Driven by Business and Technology, Digital Is Changing the Way We Work and Live</vt:lpstr>
      <vt:lpstr>Industry Digital Transformation Improves Efficiency and Customer Satisfaction</vt:lpstr>
      <vt:lpstr>In the Digital Era, How Should Campus Networks Support Digital Transformation Across Industries?</vt:lpstr>
      <vt:lpstr>Constantly Evolving Campus Network</vt:lpstr>
      <vt:lpstr>PowerPoint 演示文稿</vt:lpstr>
      <vt:lpstr>Service Requirements and Challenges of Large- and Medium-sized Campus Networks</vt:lpstr>
      <vt:lpstr>Service Requirements and Challenges of Small- and Medium-sized Campus Networks</vt:lpstr>
      <vt:lpstr>Service Requirements and Challenges of Multi-Campus Network Interconnection</vt:lpstr>
      <vt:lpstr>PowerPoint 演示文稿</vt:lpstr>
      <vt:lpstr>CloudCampus: One-Stop Autonomous Driving Solution for Campus Networks</vt:lpstr>
      <vt:lpstr>Full Scenarios: Full Coverage from Simple-Service Campuses to Multi-Branch Interconnection Campuses</vt:lpstr>
      <vt:lpstr>Full Lifecycle: Planning, Deployment, O&amp;M, and Optimization</vt:lpstr>
      <vt:lpstr>Full Convergence: One Controller Manages Both LAN and WAN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170</cp:revision>
  <dcterms:created xsi:type="dcterms:W3CDTF">2018-11-29T10:16:29Z</dcterms:created>
  <dcterms:modified xsi:type="dcterms:W3CDTF">2021-01-15T08:30:16Z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(3)MFVLTUr16DCD/FJSqwAfADJFOJr9/p8yaeTr9XE4YfRAkIOU2ulYfZ9SbYCSqHimNzYWb0k5
LE4wOOeC6Y14ivr9UaFxXJ2cUNsNkyeaKLmG90y77amGWInoOViZGttJhFiix60hlzCBadWN
Bu0+M6dYDvuMS8PppsWdiStJAx9DkJ1mp9NpmZElzwhG4RCLtQTPSOIlcf//g7/gvM6YLXnp
n/yjX3uh2xsV8TMQBY</vt:lpwstr>
  </property>
  <property fmtid="{D5CDD505-2E9C-101B-9397-08002B2CF9AE}" pid="3" name="_2015_ms_pID_7253431">
    <vt:lpwstr>Hn/vH4QJuLMgiTyyF7XeNRIMCI738IsBE385GRVJ3HmyzfeonuDgkp
1d3LXB0skYH4SnCyiD2Ki4FMaC2RxC4JuUOKWXjxV/MMYbSCCstrF5TLVL4n4QlImBzjO9vr
BCN15YQx48wmIiPH4j0+Zmb572gmAA7mcAQOiw1+HeSLzCCIWrsGcDetp2VUbLXssU7rJ/OA
BAjJX6N4V3YbWMwl+/t6omWZ1eGquBK49s6d</vt:lpwstr>
  </property>
  <property fmtid="{D5CDD505-2E9C-101B-9397-08002B2CF9AE}" pid="4" name="_2015_ms_pID_7253432">
    <vt:lpwstr>SZjCGb0byOdVadXzvzHynw4=</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1610671070</vt:lpwstr>
  </property>
</Properties>
</file>